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Low-Power Variation-Tolerant </a:t>
            </a:r>
            <a:r>
              <a:rPr lang="en-IN" b="1" dirty="0" err="1" smtClean="0">
                <a:latin typeface="Times New Roman" pitchFamily="18" charset="0"/>
                <a:cs typeface="Times New Roman" pitchFamily="18" charset="0"/>
              </a:rPr>
              <a:t>Nonvolatile</a:t>
            </a:r>
            <a:r>
              <a:rPr lang="en-IN" b="1" dirty="0" smtClean="0">
                <a:latin typeface="Times New Roman" pitchFamily="18" charset="0"/>
                <a:cs typeface="Times New Roman" pitchFamily="18" charset="0"/>
              </a:rPr>
              <a:t> Lookup Table Design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Emerging </a:t>
            </a:r>
            <a:r>
              <a:rPr lang="en-IN" sz="2000" dirty="0" err="1" smtClean="0">
                <a:latin typeface="Times New Roman" pitchFamily="18" charset="0"/>
                <a:cs typeface="Times New Roman" pitchFamily="18" charset="0"/>
              </a:rPr>
              <a:t>nonvolatile</a:t>
            </a:r>
            <a:r>
              <a:rPr lang="en-IN" sz="2000" dirty="0" smtClean="0">
                <a:latin typeface="Times New Roman" pitchFamily="18" charset="0"/>
                <a:cs typeface="Times New Roman" pitchFamily="18" charset="0"/>
              </a:rPr>
              <a:t> memories (NVMs), such as MRAM, PRAM, and RRAM, have been widely investigated to replace SRAM as the configuration bits in field-programmable gate arrays (FPGAs) for high security and instant power ON. However, the variations inherent in NVMs and advanced logic process bring reliability issue to FPGAs. This brief introduces a low-power variation-tolerant </a:t>
            </a:r>
            <a:r>
              <a:rPr lang="en-IN" sz="2000" dirty="0" err="1" smtClean="0">
                <a:latin typeface="Times New Roman" pitchFamily="18" charset="0"/>
                <a:cs typeface="Times New Roman" pitchFamily="18" charset="0"/>
              </a:rPr>
              <a:t>nonvolatile</a:t>
            </a:r>
            <a:r>
              <a:rPr lang="en-IN" sz="2000" dirty="0" smtClean="0">
                <a:latin typeface="Times New Roman" pitchFamily="18" charset="0"/>
                <a:cs typeface="Times New Roman" pitchFamily="18" charset="0"/>
              </a:rPr>
              <a:t> lookup table (</a:t>
            </a:r>
            <a:r>
              <a:rPr lang="en-IN" sz="2000" dirty="0" err="1" smtClean="0">
                <a:latin typeface="Times New Roman" pitchFamily="18" charset="0"/>
                <a:cs typeface="Times New Roman" pitchFamily="18" charset="0"/>
              </a:rPr>
              <a:t>nvLUT</a:t>
            </a:r>
            <a:r>
              <a:rPr lang="en-IN" sz="2000" dirty="0" smtClean="0">
                <a:latin typeface="Times New Roman" pitchFamily="18" charset="0"/>
                <a:cs typeface="Times New Roman" pitchFamily="18" charset="0"/>
              </a:rPr>
              <a:t>) circuit to overcome the reliability issue. Because of large ROFF/RON , 1T1R RRAM cell provides sufficient sense margin as a configuration bit and a reference resistor. A single-stage sense amplifier with voltage clamp is employed to reduce the power and area without impairing the reliability. Matched reference path is proposed to reduce the parasitic RC mismatch for reliable sensing. Evaluation shows that 22% reduction in delay, 38% reduction in power, and the tolerance of variations of 2.5× typical RON or ROFF in reliability are achieved for proposed </a:t>
            </a:r>
            <a:r>
              <a:rPr lang="en-IN" sz="2000" dirty="0" err="1" smtClean="0">
                <a:latin typeface="Times New Roman" pitchFamily="18" charset="0"/>
                <a:cs typeface="Times New Roman" pitchFamily="18" charset="0"/>
              </a:rPr>
              <a:t>nvLUT</a:t>
            </a:r>
            <a:r>
              <a:rPr lang="en-IN" sz="2000" dirty="0" smtClean="0">
                <a:latin typeface="Times New Roman" pitchFamily="18" charset="0"/>
                <a:cs typeface="Times New Roman" pitchFamily="18" charset="0"/>
              </a:rPr>
              <a:t> with six inputs.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system Magneto resistive random access memory(MRAM) is used as configuration bit.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Configuration </a:t>
            </a:r>
            <a:r>
              <a:rPr lang="en-IN" sz="2000" dirty="0" smtClean="0">
                <a:latin typeface="Times New Roman" pitchFamily="18" charset="0"/>
                <a:cs typeface="Times New Roman" pitchFamily="18" charset="0"/>
              </a:rPr>
              <a:t>bits are received in serially from external memory in the power down case, then data will be loss in this case.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use this memory the inconsistency has been introduced </a:t>
            </a:r>
            <a:r>
              <a:rPr lang="en-IN" sz="2000" dirty="0" smtClean="0">
                <a:latin typeface="Times New Roman" pitchFamily="18" charset="0"/>
                <a:cs typeface="Times New Roman" pitchFamily="18" charset="0"/>
              </a:rPr>
              <a:t>in the </a:t>
            </a:r>
            <a:r>
              <a:rPr lang="en-IN" sz="2000" dirty="0" smtClean="0">
                <a:latin typeface="Times New Roman" pitchFamily="18" charset="0"/>
                <a:cs typeface="Times New Roman" pitchFamily="18" charset="0"/>
              </a:rPr>
              <a:t>implementation of look up 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a:t>
            </a:r>
            <a:r>
              <a:rPr lang="en-IN" sz="2000" dirty="0" err="1" smtClean="0">
                <a:latin typeface="Times New Roman" pitchFamily="18" charset="0"/>
                <a:cs typeface="Times New Roman" pitchFamily="18" charset="0"/>
              </a:rPr>
              <a:t>nvSRAM</a:t>
            </a:r>
            <a:r>
              <a:rPr lang="en-IN" sz="2000" dirty="0" smtClean="0">
                <a:latin typeface="Times New Roman" pitchFamily="18" charset="0"/>
                <a:cs typeface="Times New Roman" pitchFamily="18" charset="0"/>
              </a:rPr>
              <a:t> substantially larger than the cell size of the SRAM, and the writing half of the selected disturbance RRAM cells is also difficult to avoid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MRAM's ROFF / RON small PRAM or RRAM, the serial / parallel magnetic junctions, seems low compared to the margin, or as a result of a large area.</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can be solved by introducing </a:t>
            </a:r>
            <a:r>
              <a:rPr lang="en-IN" sz="2000" dirty="0" err="1" smtClean="0">
                <a:latin typeface="Times New Roman" pitchFamily="18" charset="0"/>
                <a:cs typeface="Times New Roman" pitchFamily="18" charset="0"/>
              </a:rPr>
              <a:t>nonvolatile</a:t>
            </a:r>
            <a:r>
              <a:rPr lang="en-IN" sz="2000" dirty="0" smtClean="0">
                <a:latin typeface="Times New Roman" pitchFamily="18" charset="0"/>
                <a:cs typeface="Times New Roman" pitchFamily="18" charset="0"/>
              </a:rPr>
              <a:t> memory (NVM) as the configuration bit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low-power variation-tolerant </a:t>
            </a:r>
            <a:r>
              <a:rPr lang="en-IN" sz="2000" dirty="0" err="1" smtClean="0">
                <a:latin typeface="Times New Roman" pitchFamily="18" charset="0"/>
                <a:cs typeface="Times New Roman" pitchFamily="18" charset="0"/>
              </a:rPr>
              <a:t>nvLUT</a:t>
            </a:r>
            <a:r>
              <a:rPr lang="en-IN" sz="2000" dirty="0" smtClean="0">
                <a:latin typeface="Times New Roman" pitchFamily="18" charset="0"/>
                <a:cs typeface="Times New Roman" pitchFamily="18" charset="0"/>
              </a:rPr>
              <a:t> circuit to overcome the issues in the previous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resolve this issue, dummy RRAM cell, which is programmed to a mid-state resistance, is adopted as the reference resistor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resistance state of MRAM (Magneto </a:t>
            </a:r>
            <a:r>
              <a:rPr lang="en-IN" sz="2000" dirty="0" smtClean="0">
                <a:latin typeface="Times New Roman" pitchFamily="18" charset="0"/>
                <a:cs typeface="Times New Roman" pitchFamily="18" charset="0"/>
              </a:rPr>
              <a:t>resistive random </a:t>
            </a:r>
            <a:r>
              <a:rPr lang="en-IN" sz="2000" dirty="0" smtClean="0">
                <a:latin typeface="Times New Roman" pitchFamily="18" charset="0"/>
                <a:cs typeface="Times New Roman" pitchFamily="18" charset="0"/>
              </a:rPr>
              <a:t>access memory) is small compare with RRAM to store the data in the form of resistance state in storage cell of a MRAM ,thus resulting in larger area due to serial parallel </a:t>
            </a:r>
            <a:r>
              <a:rPr lang="en-IN" sz="2000" dirty="0" smtClean="0">
                <a:latin typeface="Times New Roman" pitchFamily="18" charset="0"/>
                <a:cs typeface="Times New Roman" pitchFamily="18" charset="0"/>
              </a:rPr>
              <a:t>magnetic junctions.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12192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Proposed system will be random access memory (resistive RAM structure of a storage cell.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RRAM </a:t>
            </a:r>
            <a:r>
              <a:rPr lang="en-IN" sz="2000" dirty="0" smtClean="0">
                <a:latin typeface="Times New Roman" pitchFamily="18" charset="0"/>
                <a:cs typeface="Times New Roman" pitchFamily="18" charset="0"/>
              </a:rPr>
              <a:t>cell is employed as a configuration bit to provide sufficient sense margin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logic in memory concept that is look up table design, which is the core building block in FPGAs, has been proposed with non volatility.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size of non volatile SRAM cell is remarkably larger than that of SRAM, and the write disturbance is also difficult to avoid for half-select RRAM cells, and also proposed eight input LUT.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SRAM-based field-programmable gate arrays (FPGAs) have been widely used during the last decades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its large ROFF/RON, 1T1R RRAM cell is used as a configuration bit and a reference resistor to provide sufficient sense margin against memory and logic variations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RRAM(Resistive </a:t>
            </a:r>
            <a:r>
              <a:rPr lang="en-IN" sz="2000" dirty="0" smtClean="0">
                <a:latin typeface="Times New Roman" pitchFamily="18" charset="0"/>
                <a:cs typeface="Times New Roman" pitchFamily="18" charset="0"/>
              </a:rPr>
              <a:t>random access </a:t>
            </a:r>
            <a:r>
              <a:rPr lang="en-IN" sz="2000" dirty="0" smtClean="0">
                <a:latin typeface="Times New Roman" pitchFamily="18" charset="0"/>
                <a:cs typeface="Times New Roman" pitchFamily="18" charset="0"/>
              </a:rPr>
              <a:t>memory)has larger </a:t>
            </a:r>
            <a:r>
              <a:rPr lang="en-IN" sz="2000" dirty="0" err="1" smtClean="0">
                <a:latin typeface="Times New Roman" pitchFamily="18" charset="0"/>
                <a:cs typeface="Times New Roman" pitchFamily="18" charset="0"/>
              </a:rPr>
              <a:t>Roff</a:t>
            </a:r>
            <a:r>
              <a:rPr lang="en-IN" sz="2000" dirty="0" smtClean="0">
                <a:latin typeface="Times New Roman" pitchFamily="18" charset="0"/>
                <a:cs typeface="Times New Roman" pitchFamily="18" charset="0"/>
              </a:rPr>
              <a:t>/Ron(Resistance state) ratio to store the data in their storage cell . </a:t>
            </a:r>
          </a:p>
          <a:p>
            <a:pPr algn="just">
              <a:lnSpc>
                <a:spcPct val="150000"/>
              </a:lnSpc>
            </a:pPr>
            <a:r>
              <a:rPr lang="en-IN" sz="2000" dirty="0" smtClean="0">
                <a:latin typeface="Times New Roman" pitchFamily="18" charset="0"/>
                <a:cs typeface="Times New Roman" pitchFamily="18" charset="0"/>
              </a:rPr>
              <a:t>RRAM </a:t>
            </a:r>
            <a:r>
              <a:rPr lang="en-IN" sz="2000" dirty="0" smtClean="0">
                <a:latin typeface="Times New Roman" pitchFamily="18" charset="0"/>
                <a:cs typeface="Times New Roman" pitchFamily="18" charset="0"/>
              </a:rPr>
              <a:t>cell has been used as the configuration </a:t>
            </a:r>
            <a:r>
              <a:rPr lang="en-IN" sz="2000" dirty="0" smtClean="0">
                <a:latin typeface="Times New Roman" pitchFamily="18" charset="0"/>
                <a:cs typeface="Times New Roman" pitchFamily="18" charset="0"/>
              </a:rPr>
              <a:t>bit in proposed </a:t>
            </a:r>
            <a:r>
              <a:rPr lang="en-IN" sz="2000" dirty="0" smtClean="0">
                <a:latin typeface="Times New Roman" pitchFamily="18" charset="0"/>
                <a:cs typeface="Times New Roman" pitchFamily="18" charset="0"/>
              </a:rPr>
              <a:t>and a reference resistor as been used to provide sufficient sense margin to read and write data.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area cost is decreased because no serial and parallel memory cell combinations are needed.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Reproducible resistance switching in polycrystalline </a:t>
                      </a:r>
                      <a:r>
                        <a:rPr lang="en-US" sz="2000" dirty="0" err="1">
                          <a:latin typeface="Times New Roman"/>
                          <a:ea typeface="Calibri"/>
                          <a:cs typeface="Latha"/>
                        </a:rPr>
                        <a:t>NiO</a:t>
                      </a:r>
                      <a:r>
                        <a:rPr lang="en-US" sz="2000" dirty="0">
                          <a:latin typeface="Times New Roman"/>
                          <a:ea typeface="Calibri"/>
                          <a:cs typeface="Latha"/>
                        </a:rPr>
                        <a:t> films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Seo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Negative resistance behavior and reproducible resistance switching were found in polycrystalline NiO films deposited by dc magnetron reactive sputtering methods.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Trends on the application of emerging nonvolatile memory to processors and programmable devices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Torres, R. M. Brum, L. V. Cargnini, and G. Sassatelli,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an overview and current status of these logic circuits and discuss their potential applications in this field.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novel </a:t>
                      </a:r>
                      <a:r>
                        <a:rPr lang="en-US" sz="2000" dirty="0" err="1">
                          <a:latin typeface="Times New Roman" pitchFamily="18" charset="0"/>
                          <a:ea typeface="Calibri"/>
                          <a:cs typeface="Times New Roman" pitchFamily="18" charset="0"/>
                        </a:rPr>
                        <a:t>CuxSiyO</a:t>
                      </a:r>
                      <a:r>
                        <a:rPr lang="en-US" sz="2000" dirty="0">
                          <a:latin typeface="Times New Roman" pitchFamily="18" charset="0"/>
                          <a:ea typeface="Calibri"/>
                          <a:cs typeface="Times New Roman" pitchFamily="18" charset="0"/>
                        </a:rPr>
                        <a:t> resistive memory in logic technology with excellent data retention and resistance distribution for embedded applications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Wang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activation energy of Cu vacancy migration in Cu </a:t>
                      </a:r>
                      <a:r>
                        <a:rPr lang="en-IN" sz="2000" baseline="-25000" dirty="0">
                          <a:latin typeface="Times New Roman" pitchFamily="18" charset="0"/>
                          <a:ea typeface="Calibri"/>
                          <a:cs typeface="Times New Roman" pitchFamily="18" charset="0"/>
                        </a:rPr>
                        <a:t>x</a:t>
                      </a:r>
                      <a:r>
                        <a:rPr lang="en-IN" sz="2000" dirty="0">
                          <a:latin typeface="Times New Roman" pitchFamily="18" charset="0"/>
                          <a:ea typeface="Calibri"/>
                          <a:cs typeface="Times New Roman" pitchFamily="18" charset="0"/>
                        </a:rPr>
                        <a:t> Si </a:t>
                      </a:r>
                      <a:r>
                        <a:rPr lang="en-IN" sz="2000" baseline="-25000" dirty="0">
                          <a:latin typeface="Times New Roman" pitchFamily="18" charset="0"/>
                          <a:ea typeface="Calibri"/>
                          <a:cs typeface="Times New Roman" pitchFamily="18" charset="0"/>
                        </a:rPr>
                        <a:t>y</a:t>
                      </a:r>
                      <a:r>
                        <a:rPr lang="en-IN" sz="2000" dirty="0">
                          <a:latin typeface="Times New Roman" pitchFamily="18" charset="0"/>
                          <a:ea typeface="Calibri"/>
                          <a:cs typeface="Times New Roman" pitchFamily="18" charset="0"/>
                        </a:rPr>
                        <a:t> O increases by 5 times than that in Cu </a:t>
                      </a:r>
                      <a:r>
                        <a:rPr lang="en-IN" sz="2000" baseline="-25000" dirty="0">
                          <a:latin typeface="Times New Roman" pitchFamily="18" charset="0"/>
                          <a:ea typeface="Calibri"/>
                          <a:cs typeface="Times New Roman" pitchFamily="18" charset="0"/>
                        </a:rPr>
                        <a:t>x</a:t>
                      </a:r>
                      <a:r>
                        <a:rPr lang="en-IN" sz="2000" dirty="0">
                          <a:latin typeface="Times New Roman" pitchFamily="18" charset="0"/>
                          <a:ea typeface="Calibri"/>
                          <a:cs typeface="Times New Roman" pitchFamily="18" charset="0"/>
                        </a:rPr>
                        <a:t> O, giving rise to the great performance improvement.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Nonvolatile SRAM cell based on CuxO</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X. Xue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 nonvolatile static random access memory (NVSRAM) cell with two back-up Cu </a:t>
                      </a:r>
                      <a:r>
                        <a:rPr lang="en-IN" sz="2000" baseline="-25000" dirty="0">
                          <a:latin typeface="Times New Roman" pitchFamily="18" charset="0"/>
                          <a:ea typeface="Calibri"/>
                          <a:cs typeface="Times New Roman" pitchFamily="18" charset="0"/>
                        </a:rPr>
                        <a:t>x</a:t>
                      </a:r>
                      <a:r>
                        <a:rPr lang="en-IN" sz="2000" dirty="0">
                          <a:latin typeface="Times New Roman" pitchFamily="18" charset="0"/>
                          <a:ea typeface="Calibri"/>
                          <a:cs typeface="Times New Roman" pitchFamily="18" charset="0"/>
                        </a:rPr>
                        <a:t> O memory devices is proposed in this paper.</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7010399"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design techniques of low-power variation-tolerant </a:t>
            </a:r>
            <a:r>
              <a:rPr lang="en-IN" dirty="0" err="1" smtClean="0">
                <a:latin typeface="Times New Roman" pitchFamily="18" charset="0"/>
                <a:cs typeface="Times New Roman" pitchFamily="18" charset="0"/>
              </a:rPr>
              <a:t>nvLUT</a:t>
            </a:r>
            <a:r>
              <a:rPr lang="en-IN" dirty="0" smtClean="0">
                <a:latin typeface="Times New Roman" pitchFamily="18" charset="0"/>
                <a:cs typeface="Times New Roman" pitchFamily="18" charset="0"/>
              </a:rPr>
              <a:t> are described in this brief. RRAM is adopted as the configuration bit and the reference resistor to provide large sense margin, thus alleviating the effects of memory and logic process variations. Because of the high ROFF/RON of RRAM, SSAVC helps to reduce the power and area without impairing the reliability. The MRP is also devised to reduce the parasitic RC mismatch between the selected path in the multiplexer and the reference path for reliable operation. By evaluation, remarkable improvements in power, delay, area, and reliability are achieved.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S. D. Brown, R. J. Francis, J. Rose, and Z. G. </a:t>
            </a:r>
            <a:r>
              <a:rPr lang="en-IN" sz="1700" dirty="0" err="1" smtClean="0">
                <a:latin typeface="Times New Roman" pitchFamily="18" charset="0"/>
                <a:cs typeface="Times New Roman" pitchFamily="18" charset="0"/>
              </a:rPr>
              <a:t>Vranesic</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FieldProgrammable</a:t>
            </a:r>
            <a:r>
              <a:rPr lang="en-IN" sz="1700" dirty="0" smtClean="0">
                <a:latin typeface="Times New Roman" pitchFamily="18" charset="0"/>
                <a:cs typeface="Times New Roman" pitchFamily="18" charset="0"/>
              </a:rPr>
              <a:t> Gate Arrays. Boston, MA, USA: </a:t>
            </a:r>
            <a:r>
              <a:rPr lang="en-IN" sz="1700" dirty="0" err="1" smtClean="0">
                <a:latin typeface="Times New Roman" pitchFamily="18" charset="0"/>
                <a:cs typeface="Times New Roman" pitchFamily="18" charset="0"/>
              </a:rPr>
              <a:t>Kluwer</a:t>
            </a:r>
            <a:r>
              <a:rPr lang="en-IN" sz="1700" dirty="0" smtClean="0">
                <a:latin typeface="Times New Roman" pitchFamily="18" charset="0"/>
                <a:cs typeface="Times New Roman" pitchFamily="18" charset="0"/>
              </a:rPr>
              <a:t>, 1992.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S. </a:t>
            </a:r>
            <a:r>
              <a:rPr lang="en-IN" sz="1700" dirty="0" err="1" smtClean="0">
                <a:latin typeface="Times New Roman" pitchFamily="18" charset="0"/>
                <a:cs typeface="Times New Roman" pitchFamily="18" charset="0"/>
              </a:rPr>
              <a:t>Seo</a:t>
            </a:r>
            <a:r>
              <a:rPr lang="en-IN" sz="1700" dirty="0" smtClean="0">
                <a:latin typeface="Times New Roman" pitchFamily="18" charset="0"/>
                <a:cs typeface="Times New Roman" pitchFamily="18" charset="0"/>
              </a:rPr>
              <a:t> et al., “Reproducible resistance switching in polycrystalline </a:t>
            </a:r>
            <a:r>
              <a:rPr lang="en-IN" sz="1700" dirty="0" err="1" smtClean="0">
                <a:latin typeface="Times New Roman" pitchFamily="18" charset="0"/>
                <a:cs typeface="Times New Roman" pitchFamily="18" charset="0"/>
              </a:rPr>
              <a:t>NiO</a:t>
            </a:r>
            <a:r>
              <a:rPr lang="en-IN" sz="1700" dirty="0" smtClean="0">
                <a:latin typeface="Times New Roman" pitchFamily="18" charset="0"/>
                <a:cs typeface="Times New Roman" pitchFamily="18" charset="0"/>
              </a:rPr>
              <a:t> films,” Appl. Phys.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85, no. 23, pp. 5655–5657, 2004.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L. Torres, R. M. </a:t>
            </a:r>
            <a:r>
              <a:rPr lang="en-IN" sz="1700" dirty="0" err="1" smtClean="0">
                <a:latin typeface="Times New Roman" pitchFamily="18" charset="0"/>
                <a:cs typeface="Times New Roman" pitchFamily="18" charset="0"/>
              </a:rPr>
              <a:t>Brum</a:t>
            </a:r>
            <a:r>
              <a:rPr lang="en-IN" sz="1700" dirty="0" smtClean="0">
                <a:latin typeface="Times New Roman" pitchFamily="18" charset="0"/>
                <a:cs typeface="Times New Roman" pitchFamily="18" charset="0"/>
              </a:rPr>
              <a:t>, L. V. </a:t>
            </a:r>
            <a:r>
              <a:rPr lang="en-IN" sz="1700" dirty="0" err="1" smtClean="0">
                <a:latin typeface="Times New Roman" pitchFamily="18" charset="0"/>
                <a:cs typeface="Times New Roman" pitchFamily="18" charset="0"/>
              </a:rPr>
              <a:t>Cargnini</a:t>
            </a:r>
            <a:r>
              <a:rPr lang="en-IN" sz="1700" dirty="0" smtClean="0">
                <a:latin typeface="Times New Roman" pitchFamily="18" charset="0"/>
                <a:cs typeface="Times New Roman" pitchFamily="18" charset="0"/>
              </a:rPr>
              <a:t>, and G. </a:t>
            </a:r>
            <a:r>
              <a:rPr lang="en-IN" sz="1700" dirty="0" err="1" smtClean="0">
                <a:latin typeface="Times New Roman" pitchFamily="18" charset="0"/>
                <a:cs typeface="Times New Roman" pitchFamily="18" charset="0"/>
              </a:rPr>
              <a:t>Sassatelli</a:t>
            </a:r>
            <a:r>
              <a:rPr lang="en-IN" sz="1700" dirty="0" smtClean="0">
                <a:latin typeface="Times New Roman" pitchFamily="18" charset="0"/>
                <a:cs typeface="Times New Roman" pitchFamily="18" charset="0"/>
              </a:rPr>
              <a:t>, “Trends on the application of emerging </a:t>
            </a:r>
            <a:r>
              <a:rPr lang="en-IN" sz="1700" dirty="0" err="1" smtClean="0">
                <a:latin typeface="Times New Roman" pitchFamily="18" charset="0"/>
                <a:cs typeface="Times New Roman" pitchFamily="18" charset="0"/>
              </a:rPr>
              <a:t>nonvolatile</a:t>
            </a:r>
            <a:r>
              <a:rPr lang="en-IN" sz="1700" dirty="0" smtClean="0">
                <a:latin typeface="Times New Roman" pitchFamily="18" charset="0"/>
                <a:cs typeface="Times New Roman" pitchFamily="18" charset="0"/>
              </a:rPr>
              <a:t> memory to processors and programmable devices,” in Proc. 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Circuits Syst. (ISCAS), May 2013, pp. 101–104.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M. Wang et al., “A novel </a:t>
            </a:r>
            <a:r>
              <a:rPr lang="en-IN" sz="1700" dirty="0" err="1" smtClean="0">
                <a:latin typeface="Times New Roman" pitchFamily="18" charset="0"/>
                <a:cs typeface="Times New Roman" pitchFamily="18" charset="0"/>
              </a:rPr>
              <a:t>CuxSiyO</a:t>
            </a:r>
            <a:r>
              <a:rPr lang="en-IN" sz="1700" dirty="0" smtClean="0">
                <a:latin typeface="Times New Roman" pitchFamily="18" charset="0"/>
                <a:cs typeface="Times New Roman" pitchFamily="18" charset="0"/>
              </a:rPr>
              <a:t> resistive memory in logic technology with excellent data retention and resistance distribution for embedded applications,” in Proc.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VLSI Technol. (VLSIT), Jun. 2010, pp. 89–90.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X. </a:t>
            </a:r>
            <a:r>
              <a:rPr lang="en-IN" sz="1700" dirty="0" err="1" smtClean="0">
                <a:latin typeface="Times New Roman" pitchFamily="18" charset="0"/>
                <a:cs typeface="Times New Roman" pitchFamily="18" charset="0"/>
              </a:rPr>
              <a:t>Xue</a:t>
            </a:r>
            <a:r>
              <a:rPr lang="en-IN" sz="1700" dirty="0" smtClean="0">
                <a:latin typeface="Times New Roman" pitchFamily="18" charset="0"/>
                <a:cs typeface="Times New Roman" pitchFamily="18" charset="0"/>
              </a:rPr>
              <a:t> et al., “</a:t>
            </a:r>
            <a:r>
              <a:rPr lang="en-IN" sz="1700" dirty="0" err="1" smtClean="0">
                <a:latin typeface="Times New Roman" pitchFamily="18" charset="0"/>
                <a:cs typeface="Times New Roman" pitchFamily="18" charset="0"/>
              </a:rPr>
              <a:t>Nonvolatile</a:t>
            </a:r>
            <a:r>
              <a:rPr lang="en-IN" sz="1700" dirty="0" smtClean="0">
                <a:latin typeface="Times New Roman" pitchFamily="18" charset="0"/>
                <a:cs typeface="Times New Roman" pitchFamily="18" charset="0"/>
              </a:rPr>
              <a:t> SRAM cell based on </a:t>
            </a:r>
            <a:r>
              <a:rPr lang="en-IN" sz="1700" dirty="0" err="1" smtClean="0">
                <a:latin typeface="Times New Roman" pitchFamily="18" charset="0"/>
                <a:cs typeface="Times New Roman" pitchFamily="18" charset="0"/>
              </a:rPr>
              <a:t>CuxO</a:t>
            </a:r>
            <a:r>
              <a:rPr lang="en-IN" sz="1700" dirty="0" smtClean="0">
                <a:latin typeface="Times New Roman" pitchFamily="18" charset="0"/>
                <a:cs typeface="Times New Roman" pitchFamily="18" charset="0"/>
              </a:rPr>
              <a:t>,” in Proc. 9th Int. Conf. Solid-State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.-Circuit Technol. (ICSICT), Oct. 2008, pp. 869–871.</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N. </a:t>
            </a:r>
            <a:r>
              <a:rPr lang="en-IN" sz="1500" dirty="0" err="1" smtClean="0">
                <a:latin typeface="Times New Roman" pitchFamily="18" charset="0"/>
                <a:cs typeface="Times New Roman" pitchFamily="18" charset="0"/>
              </a:rPr>
              <a:t>Bruchon</a:t>
            </a:r>
            <a:r>
              <a:rPr lang="en-IN" sz="1500" dirty="0" smtClean="0">
                <a:latin typeface="Times New Roman" pitchFamily="18" charset="0"/>
                <a:cs typeface="Times New Roman" pitchFamily="18" charset="0"/>
              </a:rPr>
              <a:t>, L. Torres, G. </a:t>
            </a:r>
            <a:r>
              <a:rPr lang="en-IN" sz="1500" dirty="0" err="1" smtClean="0">
                <a:latin typeface="Times New Roman" pitchFamily="18" charset="0"/>
                <a:cs typeface="Times New Roman" pitchFamily="18" charset="0"/>
              </a:rPr>
              <a:t>Sassatelli</a:t>
            </a:r>
            <a:r>
              <a:rPr lang="en-IN" sz="1500" dirty="0" smtClean="0">
                <a:latin typeface="Times New Roman" pitchFamily="18" charset="0"/>
                <a:cs typeface="Times New Roman" pitchFamily="18" charset="0"/>
              </a:rPr>
              <a:t>, and G. </a:t>
            </a:r>
            <a:r>
              <a:rPr lang="en-IN" sz="1500" dirty="0" err="1" smtClean="0">
                <a:latin typeface="Times New Roman" pitchFamily="18" charset="0"/>
                <a:cs typeface="Times New Roman" pitchFamily="18" charset="0"/>
              </a:rPr>
              <a:t>Cambon</a:t>
            </a:r>
            <a:r>
              <a:rPr lang="en-IN" sz="1500" dirty="0" smtClean="0">
                <a:latin typeface="Times New Roman" pitchFamily="18" charset="0"/>
                <a:cs typeface="Times New Roman" pitchFamily="18" charset="0"/>
              </a:rPr>
              <a:t>, “Technological hybridization for efficient runtime reconfigurable FPGAs,” in Proc. IEEE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Soc. </a:t>
            </a:r>
            <a:r>
              <a:rPr lang="en-IN" sz="1500" dirty="0" err="1" smtClean="0">
                <a:latin typeface="Times New Roman" pitchFamily="18" charset="0"/>
                <a:cs typeface="Times New Roman" pitchFamily="18" charset="0"/>
              </a:rPr>
              <a:t>Annu</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Symp</a:t>
            </a:r>
            <a:r>
              <a:rPr lang="en-IN" sz="1500" dirty="0" smtClean="0">
                <a:latin typeface="Times New Roman" pitchFamily="18" charset="0"/>
                <a:cs typeface="Times New Roman" pitchFamily="18" charset="0"/>
              </a:rPr>
              <a:t>. VLSI (ISVLSI), Mar. 2007, pp. 29–34</a:t>
            </a:r>
            <a:r>
              <a:rPr lang="en-IN" sz="1500" dirty="0" smtClean="0">
                <a:latin typeface="Times New Roman" pitchFamily="18" charset="0"/>
                <a:cs typeface="Times New Roman" pitchFamily="18" charset="0"/>
              </a:rPr>
              <a:t>.</a:t>
            </a:r>
          </a:p>
          <a:p>
            <a:pPr algn="just">
              <a:lnSpc>
                <a:spcPct val="170000"/>
              </a:lnSpc>
            </a:pPr>
            <a:r>
              <a:rPr lang="en-IN" sz="1500" dirty="0" smtClean="0">
                <a:latin typeface="Times New Roman" pitchFamily="18" charset="0"/>
                <a:cs typeface="Times New Roman" pitchFamily="18" charset="0"/>
              </a:rPr>
              <a:t>[7] W. Zhao, E. </a:t>
            </a:r>
            <a:r>
              <a:rPr lang="en-IN" sz="1500" dirty="0" err="1" smtClean="0">
                <a:latin typeface="Times New Roman" pitchFamily="18" charset="0"/>
                <a:cs typeface="Times New Roman" pitchFamily="18" charset="0"/>
              </a:rPr>
              <a:t>Belhaire</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Dieny</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Prenat</a:t>
            </a:r>
            <a:r>
              <a:rPr lang="en-IN" sz="1500" dirty="0" smtClean="0">
                <a:latin typeface="Times New Roman" pitchFamily="18" charset="0"/>
                <a:cs typeface="Times New Roman" pitchFamily="18" charset="0"/>
              </a:rPr>
              <a:t>, and C. </a:t>
            </a:r>
            <a:r>
              <a:rPr lang="en-IN" sz="1500" dirty="0" err="1" smtClean="0">
                <a:latin typeface="Times New Roman" pitchFamily="18" charset="0"/>
                <a:cs typeface="Times New Roman" pitchFamily="18" charset="0"/>
              </a:rPr>
              <a:t>Chappert</a:t>
            </a:r>
            <a:r>
              <a:rPr lang="en-IN" sz="1500" dirty="0" smtClean="0">
                <a:latin typeface="Times New Roman" pitchFamily="18" charset="0"/>
                <a:cs typeface="Times New Roman" pitchFamily="18" charset="0"/>
              </a:rPr>
              <a:t>, “TAS-MRAM based non-volatile FPGA logic circuit,” in Proc. Int. Conf. Field-Program. Technol. (ICFPT), Dec. 2007, pp. 153–160.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D. Suzuki et al., “Fabrication of a </a:t>
            </a:r>
            <a:r>
              <a:rPr lang="en-IN" sz="1500" dirty="0" err="1" smtClean="0">
                <a:latin typeface="Times New Roman" pitchFamily="18" charset="0"/>
                <a:cs typeface="Times New Roman" pitchFamily="18" charset="0"/>
              </a:rPr>
              <a:t>nonvolatile</a:t>
            </a:r>
            <a:r>
              <a:rPr lang="en-IN" sz="1500" dirty="0" smtClean="0">
                <a:latin typeface="Times New Roman" pitchFamily="18" charset="0"/>
                <a:cs typeface="Times New Roman" pitchFamily="18" charset="0"/>
              </a:rPr>
              <a:t> lookup-table circuit chip using magneto/semiconductor-hybrid structure for an </a:t>
            </a:r>
            <a:r>
              <a:rPr lang="en-IN" sz="1500" dirty="0" err="1" smtClean="0">
                <a:latin typeface="Times New Roman" pitchFamily="18" charset="0"/>
                <a:cs typeface="Times New Roman" pitchFamily="18" charset="0"/>
              </a:rPr>
              <a:t>immediatepower</a:t>
            </a:r>
            <a:r>
              <a:rPr lang="en-IN" sz="1500" dirty="0" smtClean="0">
                <a:latin typeface="Times New Roman" pitchFamily="18" charset="0"/>
                <a:cs typeface="Times New Roman" pitchFamily="18" charset="0"/>
              </a:rPr>
              <a:t>-up field programmable gate array,” in Proc. </a:t>
            </a:r>
            <a:r>
              <a:rPr lang="en-IN" sz="1500" dirty="0" err="1" smtClean="0">
                <a:latin typeface="Times New Roman" pitchFamily="18" charset="0"/>
                <a:cs typeface="Times New Roman" pitchFamily="18" charset="0"/>
              </a:rPr>
              <a:t>Symp</a:t>
            </a:r>
            <a:r>
              <a:rPr lang="en-IN" sz="1500" dirty="0" smtClean="0">
                <a:latin typeface="Times New Roman" pitchFamily="18" charset="0"/>
                <a:cs typeface="Times New Roman" pitchFamily="18" charset="0"/>
              </a:rPr>
              <a:t>. VLSI Circuits (VLSIC), Jun. 2009, pp. 80–81.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D. Suzuki, M. </a:t>
            </a:r>
            <a:r>
              <a:rPr lang="en-IN" sz="1500" dirty="0" err="1" smtClean="0">
                <a:latin typeface="Times New Roman" pitchFamily="18" charset="0"/>
                <a:cs typeface="Times New Roman" pitchFamily="18" charset="0"/>
              </a:rPr>
              <a:t>Natsui</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Endoh</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Ohno</a:t>
            </a:r>
            <a:r>
              <a:rPr lang="en-IN" sz="1500" dirty="0" smtClean="0">
                <a:latin typeface="Times New Roman" pitchFamily="18" charset="0"/>
                <a:cs typeface="Times New Roman" pitchFamily="18" charset="0"/>
              </a:rPr>
              <a:t>, and T. </a:t>
            </a:r>
            <a:r>
              <a:rPr lang="en-IN" sz="1500" dirty="0" err="1" smtClean="0">
                <a:latin typeface="Times New Roman" pitchFamily="18" charset="0"/>
                <a:cs typeface="Times New Roman" pitchFamily="18" charset="0"/>
              </a:rPr>
              <a:t>Hanyu</a:t>
            </a:r>
            <a:r>
              <a:rPr lang="en-IN" sz="1500" dirty="0" smtClean="0">
                <a:latin typeface="Times New Roman" pitchFamily="18" charset="0"/>
                <a:cs typeface="Times New Roman" pitchFamily="18" charset="0"/>
              </a:rPr>
              <a:t>, “Six-input lookup table circuit with 62% fewer transistors using </a:t>
            </a:r>
            <a:r>
              <a:rPr lang="en-IN" sz="1500" dirty="0" err="1" smtClean="0">
                <a:latin typeface="Times New Roman" pitchFamily="18" charset="0"/>
                <a:cs typeface="Times New Roman" pitchFamily="18" charset="0"/>
              </a:rPr>
              <a:t>nonvolatile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logicin</a:t>
            </a:r>
            <a:r>
              <a:rPr lang="en-IN" sz="1500" dirty="0" smtClean="0">
                <a:latin typeface="Times New Roman" pitchFamily="18" charset="0"/>
                <a:cs typeface="Times New Roman" pitchFamily="18" charset="0"/>
              </a:rPr>
              <a:t>-memory architecture with series/parallel-connected magnetic tunnel junctions,” J. Appl. Phys., vol. 111, no. 7, pp. 07E318-1–07E318-3, 2012.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W. Zhao, E. </a:t>
            </a:r>
            <a:r>
              <a:rPr lang="en-IN" sz="1500" dirty="0" err="1" smtClean="0">
                <a:latin typeface="Times New Roman" pitchFamily="18" charset="0"/>
                <a:cs typeface="Times New Roman" pitchFamily="18" charset="0"/>
              </a:rPr>
              <a:t>Belhaire</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Chappert</a:t>
            </a:r>
            <a:r>
              <a:rPr lang="en-IN" sz="1500" dirty="0" smtClean="0">
                <a:latin typeface="Times New Roman" pitchFamily="18" charset="0"/>
                <a:cs typeface="Times New Roman" pitchFamily="18" charset="0"/>
              </a:rPr>
              <a:t>, and P. </a:t>
            </a:r>
            <a:r>
              <a:rPr lang="en-IN" sz="1500" dirty="0" err="1" smtClean="0">
                <a:latin typeface="Times New Roman" pitchFamily="18" charset="0"/>
                <a:cs typeface="Times New Roman" pitchFamily="18" charset="0"/>
              </a:rPr>
              <a:t>Mazoyer</a:t>
            </a:r>
            <a:r>
              <a:rPr lang="en-IN" sz="1500" dirty="0" smtClean="0">
                <a:latin typeface="Times New Roman" pitchFamily="18" charset="0"/>
                <a:cs typeface="Times New Roman" pitchFamily="18" charset="0"/>
              </a:rPr>
              <a:t>, “Power and area optimization for run-time reconfiguration system on programmable chip based on magnetic random access memory,” IEEE Trans. </a:t>
            </a:r>
            <a:r>
              <a:rPr lang="en-IN" sz="1500" dirty="0" err="1" smtClean="0">
                <a:latin typeface="Times New Roman" pitchFamily="18" charset="0"/>
                <a:cs typeface="Times New Roman" pitchFamily="18" charset="0"/>
              </a:rPr>
              <a:t>Magn</a:t>
            </a:r>
            <a:r>
              <a:rPr lang="en-IN" sz="1500" dirty="0" smtClean="0">
                <a:latin typeface="Times New Roman" pitchFamily="18" charset="0"/>
                <a:cs typeface="Times New Roman" pitchFamily="18" charset="0"/>
              </a:rPr>
              <a:t>., vol. 45, no. 2, pp. 776–780, Feb. 2009.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1408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Low-Power Variation-Tolerant Nonvolatile Lookup Table Design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2022-01-29T12:42:59Z</dcterms:modified>
</cp:coreProperties>
</file>