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8" r:id="rId12"/>
    <p:sldId id="296" r:id="rId13"/>
    <p:sldId id="295"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The concept of 2 layer routing for wireless 5g networks and beyond</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this paper, the concept o 2-Layer routing for wireless 5G networks is presented. </a:t>
            </a:r>
            <a:r>
              <a:rPr lang="en-US" sz="2000" dirty="0" smtClean="0">
                <a:latin typeface="Times New Roman" pitchFamily="18" charset="0"/>
                <a:cs typeface="Times New Roman" pitchFamily="18" charset="0"/>
              </a:rPr>
              <a:t>New </a:t>
            </a:r>
            <a:r>
              <a:rPr lang="en-US" sz="2000" dirty="0" smtClean="0">
                <a:latin typeface="Times New Roman" pitchFamily="18" charset="0"/>
                <a:cs typeface="Times New Roman" pitchFamily="18" charset="0"/>
              </a:rPr>
              <a:t>fifth generations of the network along with the platform known </a:t>
            </a:r>
            <a:r>
              <a:rPr lang="en-US" sz="2000" dirty="0" err="1" smtClean="0">
                <a:latin typeface="Times New Roman" pitchFamily="18" charset="0"/>
                <a:cs typeface="Times New Roman" pitchFamily="18" charset="0"/>
              </a:rPr>
              <a:t>asthe</a:t>
            </a:r>
            <a:r>
              <a:rPr lang="en-US" sz="2000" dirty="0" smtClean="0">
                <a:latin typeface="Times New Roman" pitchFamily="18" charset="0"/>
                <a:cs typeface="Times New Roman" pitchFamily="18" charset="0"/>
              </a:rPr>
              <a:t> Internet of Things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are an upcoming trend not only in the commercial market but also in the research area. The 5G networks and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will be part of smart homes, smart cities and every aspect of our lives. They are considered as a promising technology that interconnects different types of existing networks into one functional network. </a:t>
            </a: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this paper, a brief vision of utilization and areas of deployment of 2-Layered network model consisted of Wireless Sensor Network (WSN) and Mobile Ad-Hoc Network (MANET) is described along with communication technologies and protocols needed for the functionality of 2-Layered model. Presented simulations prove that interconnection of MANET network with WSN network provides faster data delivery and higher data rates than traditional WSN network since MANET nodes are able to carry data load from WSN sensors. Therefore, utilization of presented 2-Layered model will be useful in disaster scenarios or data harvesting, when urgent data needs to be delivered quickly.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 present wireless cellular architecture, for a mobile </a:t>
            </a:r>
            <a:r>
              <a:rPr lang="en-US" sz="2000" dirty="0" err="1" smtClean="0">
                <a:latin typeface="Times New Roman" pitchFamily="18" charset="0"/>
                <a:cs typeface="Times New Roman" pitchFamily="18" charset="0"/>
              </a:rPr>
              <a:t>userto</a:t>
            </a:r>
            <a:r>
              <a:rPr lang="en-US" sz="2000" dirty="0" smtClean="0">
                <a:latin typeface="Times New Roman" pitchFamily="18" charset="0"/>
                <a:cs typeface="Times New Roman" pitchFamily="18" charset="0"/>
              </a:rPr>
              <a:t> communicate whether inside or outside, an outside </a:t>
            </a:r>
            <a:r>
              <a:rPr lang="en-US" sz="2000" dirty="0" err="1" smtClean="0">
                <a:latin typeface="Times New Roman" pitchFamily="18" charset="0"/>
                <a:cs typeface="Times New Roman" pitchFamily="18" charset="0"/>
              </a:rPr>
              <a:t>basestation</a:t>
            </a:r>
            <a:r>
              <a:rPr lang="en-US" sz="2000" dirty="0" smtClean="0">
                <a:latin typeface="Times New Roman" pitchFamily="18" charset="0"/>
                <a:cs typeface="Times New Roman" pitchFamily="18" charset="0"/>
              </a:rPr>
              <a:t> present in the middle of a cell helps in communication</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So </a:t>
            </a:r>
            <a:r>
              <a:rPr lang="en-US" sz="2000" dirty="0" smtClean="0">
                <a:latin typeface="Times New Roman" pitchFamily="18" charset="0"/>
                <a:cs typeface="Times New Roman" pitchFamily="18" charset="0"/>
              </a:rPr>
              <a:t>for inside users to communicate with the outside </a:t>
            </a:r>
            <a:r>
              <a:rPr lang="en-US" sz="2000" dirty="0" smtClean="0">
                <a:latin typeface="Times New Roman" pitchFamily="18" charset="0"/>
                <a:cs typeface="Times New Roman" pitchFamily="18" charset="0"/>
              </a:rPr>
              <a:t>base station</a:t>
            </a:r>
            <a:r>
              <a:rPr lang="en-US" sz="2000" dirty="0" smtClean="0">
                <a:latin typeface="Times New Roman" pitchFamily="18" charset="0"/>
                <a:cs typeface="Times New Roman" pitchFamily="18" charset="0"/>
              </a:rPr>
              <a:t>, the signals will have to travel through the walls </a:t>
            </a:r>
            <a:r>
              <a:rPr lang="en-US" sz="2000" dirty="0" smtClean="0">
                <a:latin typeface="Times New Roman" pitchFamily="18" charset="0"/>
                <a:cs typeface="Times New Roman" pitchFamily="18" charset="0"/>
              </a:rPr>
              <a:t>of the </a:t>
            </a:r>
            <a:r>
              <a:rPr lang="en-US" sz="2000" dirty="0" smtClean="0">
                <a:latin typeface="Times New Roman" pitchFamily="18" charset="0"/>
                <a:cs typeface="Times New Roman" pitchFamily="18" charset="0"/>
              </a:rPr>
              <a:t>indoors, and this will result in very high penetration </a:t>
            </a:r>
            <a:r>
              <a:rPr lang="en-US" sz="2000" dirty="0" smtClean="0">
                <a:latin typeface="Times New Roman" pitchFamily="18" charset="0"/>
                <a:cs typeface="Times New Roman" pitchFamily="18" charset="0"/>
              </a:rPr>
              <a:t>loss , which </a:t>
            </a:r>
            <a:r>
              <a:rPr lang="en-US" sz="2000" dirty="0" smtClean="0">
                <a:latin typeface="Times New Roman" pitchFamily="18" charset="0"/>
                <a:cs typeface="Times New Roman" pitchFamily="18" charset="0"/>
              </a:rPr>
              <a:t>correspondingly costs with reduced spectral </a:t>
            </a:r>
            <a:r>
              <a:rPr lang="en-US" sz="2000" dirty="0" smtClean="0">
                <a:latin typeface="Times New Roman" pitchFamily="18" charset="0"/>
                <a:cs typeface="Times New Roman" pitchFamily="18" charset="0"/>
              </a:rPr>
              <a:t>efficiency , data </a:t>
            </a:r>
            <a:r>
              <a:rPr lang="en-US" sz="2000" dirty="0" smtClean="0">
                <a:latin typeface="Times New Roman" pitchFamily="18" charset="0"/>
                <a:cs typeface="Times New Roman" pitchFamily="18" charset="0"/>
              </a:rPr>
              <a:t>rate, and energy efficiency of wireless communications</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overcome this challenge, a new idea or designing tech-</a:t>
            </a:r>
            <a:r>
              <a:rPr lang="en-US" sz="2000" dirty="0" err="1" smtClean="0">
                <a:latin typeface="Times New Roman" pitchFamily="18" charset="0"/>
                <a:cs typeface="Times New Roman" pitchFamily="18" charset="0"/>
              </a:rPr>
              <a:t>nique</a:t>
            </a:r>
            <a:r>
              <a:rPr lang="en-US" sz="2000" dirty="0" smtClean="0">
                <a:latin typeface="Times New Roman" pitchFamily="18" charset="0"/>
                <a:cs typeface="Times New Roman" pitchFamily="18" charset="0"/>
              </a:rPr>
              <a:t> that has come in to existence for scheming the5G cellular architecture is to distinct outside and </a:t>
            </a:r>
            <a:r>
              <a:rPr lang="en-US" sz="2000" dirty="0" smtClean="0">
                <a:latin typeface="Times New Roman" pitchFamily="18" charset="0"/>
                <a:cs typeface="Times New Roman" pitchFamily="18" charset="0"/>
              </a:rPr>
              <a:t>inside setups.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various ways to </a:t>
            </a:r>
            <a:r>
              <a:rPr lang="en-US" sz="2000" dirty="0" err="1" smtClean="0">
                <a:latin typeface="Times New Roman" pitchFamily="18" charset="0"/>
                <a:cs typeface="Times New Roman" pitchFamily="18" charset="0"/>
              </a:rPr>
              <a:t>interconnectdifferent</a:t>
            </a:r>
            <a:r>
              <a:rPr lang="en-US" sz="2000" dirty="0" smtClean="0">
                <a:latin typeface="Times New Roman" pitchFamily="18" charset="0"/>
                <a:cs typeface="Times New Roman" pitchFamily="18" charset="0"/>
              </a:rPr>
              <a:t> types of networks into one functional multi-layered network that could be deployed in different </a:t>
            </a:r>
            <a:r>
              <a:rPr lang="en-US" sz="2000" dirty="0" err="1" smtClean="0">
                <a:latin typeface="Times New Roman" pitchFamily="18" charset="0"/>
                <a:cs typeface="Times New Roman" pitchFamily="18" charset="0"/>
              </a:rPr>
              <a:t>areaswill</a:t>
            </a:r>
            <a:r>
              <a:rPr lang="en-US" sz="2000" dirty="0" smtClean="0">
                <a:latin typeface="Times New Roman" pitchFamily="18" charset="0"/>
                <a:cs typeface="Times New Roman" pitchFamily="18" charset="0"/>
              </a:rPr>
              <a:t> be presented</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analyze of problems that arise </a:t>
            </a:r>
            <a:r>
              <a:rPr lang="en-US" sz="2000" dirty="0" err="1" smtClean="0">
                <a:latin typeface="Times New Roman" pitchFamily="18" charset="0"/>
                <a:cs typeface="Times New Roman" pitchFamily="18" charset="0"/>
              </a:rPr>
              <a:t>fromsuch</a:t>
            </a:r>
            <a:r>
              <a:rPr lang="en-US" sz="2000" dirty="0" smtClean="0">
                <a:latin typeface="Times New Roman" pitchFamily="18" charset="0"/>
                <a:cs typeface="Times New Roman" pitchFamily="18" charset="0"/>
              </a:rPr>
              <a:t> interconnection will be also discussed. </a:t>
            </a:r>
            <a:r>
              <a:rPr lang="en-US" sz="2000" dirty="0" err="1" smtClean="0">
                <a:latin typeface="Times New Roman" pitchFamily="18" charset="0"/>
                <a:cs typeface="Times New Roman" pitchFamily="18" charset="0"/>
              </a:rPr>
              <a:t>Simulationand</a:t>
            </a:r>
            <a:r>
              <a:rPr lang="en-US" sz="2000" dirty="0" smtClean="0">
                <a:latin typeface="Times New Roman" pitchFamily="18" charset="0"/>
                <a:cs typeface="Times New Roman" pitchFamily="18" charset="0"/>
              </a:rPr>
              <a:t> results of the multi-layer network will be leveraged </a:t>
            </a:r>
            <a:r>
              <a:rPr lang="en-US" sz="2000" dirty="0" err="1" smtClean="0">
                <a:latin typeface="Times New Roman" pitchFamily="18" charset="0"/>
                <a:cs typeface="Times New Roman" pitchFamily="18" charset="0"/>
              </a:rPr>
              <a:t>atthe</a:t>
            </a:r>
            <a:r>
              <a:rPr lang="en-US" sz="2000" dirty="0" smtClean="0">
                <a:latin typeface="Times New Roman" pitchFamily="18" charset="0"/>
                <a:cs typeface="Times New Roman" pitchFamily="18" charset="0"/>
              </a:rPr>
              <a:t> end of the paper</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latest </a:t>
            </a:r>
            <a:r>
              <a:rPr lang="en-US" sz="2000" dirty="0" smtClean="0">
                <a:latin typeface="Times New Roman" pitchFamily="18" charset="0"/>
                <a:cs typeface="Times New Roman" pitchFamily="18" charset="0"/>
              </a:rPr>
              <a:t>works show collaboration of different networks indifferent areas of deployment</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main aim of </a:t>
            </a:r>
            <a:r>
              <a:rPr lang="en-US" sz="2000" dirty="0" err="1" smtClean="0">
                <a:latin typeface="Times New Roman" pitchFamily="18" charset="0"/>
                <a:cs typeface="Times New Roman" pitchFamily="18" charset="0"/>
              </a:rPr>
              <a:t>networksinterconnection</a:t>
            </a:r>
            <a:r>
              <a:rPr lang="en-US" sz="2000" dirty="0" smtClean="0">
                <a:latin typeface="Times New Roman" pitchFamily="18" charset="0"/>
                <a:cs typeface="Times New Roman" pitchFamily="18" charset="0"/>
              </a:rPr>
              <a:t> is to use advantages that those </a:t>
            </a:r>
            <a:r>
              <a:rPr lang="en-US" sz="2000" dirty="0" err="1" smtClean="0">
                <a:latin typeface="Times New Roman" pitchFamily="18" charset="0"/>
                <a:cs typeface="Times New Roman" pitchFamily="18" charset="0"/>
              </a:rPr>
              <a:t>networksoffer</a:t>
            </a:r>
            <a:r>
              <a:rPr lang="en-US" sz="2000" dirty="0" smtClean="0">
                <a:latin typeface="Times New Roman" pitchFamily="18" charset="0"/>
                <a:cs typeface="Times New Roman" pitchFamily="18" charset="0"/>
              </a:rPr>
              <a:t> and overcome their disadvantages.</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a:t>
            </a:r>
            <a:r>
              <a:rPr lang="en-US" sz="2000" dirty="0" err="1" smtClean="0">
                <a:latin typeface="Times New Roman" pitchFamily="18" charset="0"/>
                <a:cs typeface="Times New Roman" pitchFamily="18" charset="0"/>
              </a:rPr>
              <a:t>paper,we</a:t>
            </a:r>
            <a:r>
              <a:rPr lang="en-US" sz="2000" dirty="0" smtClean="0">
                <a:latin typeface="Times New Roman" pitchFamily="18" charset="0"/>
                <a:cs typeface="Times New Roman" pitchFamily="18" charset="0"/>
              </a:rPr>
              <a:t> describe the key challenges that will be encountered </a:t>
            </a:r>
            <a:r>
              <a:rPr lang="en-US" sz="2000" dirty="0" err="1" smtClean="0">
                <a:latin typeface="Times New Roman" pitchFamily="18" charset="0"/>
                <a:cs typeface="Times New Roman" pitchFamily="18" charset="0"/>
              </a:rPr>
              <a:t>byfuture</a:t>
            </a:r>
            <a:r>
              <a:rPr lang="en-US" sz="2000" dirty="0" smtClean="0">
                <a:latin typeface="Times New Roman" pitchFamily="18" charset="0"/>
                <a:cs typeface="Times New Roman" pitchFamily="18" charset="0"/>
              </a:rPr>
              <a:t> wireless communication while enabling the </a:t>
            </a:r>
            <a:r>
              <a:rPr lang="en-US" sz="2000" dirty="0" err="1" smtClean="0">
                <a:latin typeface="Times New Roman" pitchFamily="18" charset="0"/>
                <a:cs typeface="Times New Roman" pitchFamily="18" charset="0"/>
              </a:rPr>
              <a:t>networkedsociety</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imagination of our future is a networked society </a:t>
            </a:r>
            <a:r>
              <a:rPr lang="en-US" sz="2000" dirty="0" err="1" smtClean="0">
                <a:latin typeface="Times New Roman" pitchFamily="18" charset="0"/>
                <a:cs typeface="Times New Roman" pitchFamily="18" charset="0"/>
              </a:rPr>
              <a:t>withunbounded</a:t>
            </a:r>
            <a:r>
              <a:rPr lang="en-US" sz="2000" dirty="0" smtClean="0">
                <a:latin typeface="Times New Roman" pitchFamily="18" charset="0"/>
                <a:cs typeface="Times New Roman" pitchFamily="18" charset="0"/>
              </a:rPr>
              <a:t> access to information and sharing of data </a:t>
            </a:r>
            <a:r>
              <a:rPr lang="en-US" sz="2000" dirty="0" err="1" smtClean="0">
                <a:latin typeface="Times New Roman" pitchFamily="18" charset="0"/>
                <a:cs typeface="Times New Roman" pitchFamily="18" charset="0"/>
              </a:rPr>
              <a:t>whichis</a:t>
            </a:r>
            <a:r>
              <a:rPr lang="en-US" sz="2000" dirty="0" smtClean="0">
                <a:latin typeface="Times New Roman" pitchFamily="18" charset="0"/>
                <a:cs typeface="Times New Roman" pitchFamily="18" charset="0"/>
              </a:rPr>
              <a:t> accessible everywhere and every time for everyone </a:t>
            </a:r>
            <a:r>
              <a:rPr lang="en-US" sz="2000" dirty="0" err="1" smtClean="0">
                <a:latin typeface="Times New Roman" pitchFamily="18" charset="0"/>
                <a:cs typeface="Times New Roman" pitchFamily="18" charset="0"/>
              </a:rPr>
              <a:t>andeverything</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realize this imagination, new technology com-</a:t>
            </a:r>
            <a:r>
              <a:rPr lang="en-US" sz="2000" dirty="0" err="1" smtClean="0">
                <a:latin typeface="Times New Roman" pitchFamily="18" charset="0"/>
                <a:cs typeface="Times New Roman" pitchFamily="18" charset="0"/>
              </a:rPr>
              <a:t>ponents</a:t>
            </a:r>
            <a:r>
              <a:rPr lang="en-US" sz="2000" dirty="0" smtClean="0">
                <a:latin typeface="Times New Roman" pitchFamily="18" charset="0"/>
                <a:cs typeface="Times New Roman" pitchFamily="18" charset="0"/>
              </a:rPr>
              <a:t> need to be examined for the evolution of </a:t>
            </a:r>
            <a:r>
              <a:rPr lang="en-US" sz="2000" dirty="0" err="1" smtClean="0">
                <a:latin typeface="Times New Roman" pitchFamily="18" charset="0"/>
                <a:cs typeface="Times New Roman" pitchFamily="18" charset="0"/>
              </a:rPr>
              <a:t>existingwireless</a:t>
            </a:r>
            <a:r>
              <a:rPr lang="en-US" sz="2000" dirty="0" smtClean="0">
                <a:latin typeface="Times New Roman" pitchFamily="18" charset="0"/>
                <a:cs typeface="Times New Roman" pitchFamily="18" charset="0"/>
              </a:rPr>
              <a:t> based technologies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buFont typeface="Wingdings" pitchFamily="2" charset="2"/>
              <a:buChar char="§"/>
            </a:pPr>
            <a:r>
              <a:rPr lang="en-US" sz="2000" dirty="0" smtClean="0">
                <a:latin typeface="Times New Roman" pitchFamily="18" charset="0"/>
                <a:cs typeface="Times New Roman" pitchFamily="18" charset="0"/>
              </a:rPr>
              <a:t>The advantages </a:t>
            </a:r>
            <a:r>
              <a:rPr lang="en-US" sz="2000" dirty="0" smtClean="0">
                <a:latin typeface="Times New Roman" pitchFamily="18" charset="0"/>
                <a:cs typeface="Times New Roman" pitchFamily="18" charset="0"/>
              </a:rPr>
              <a:t>of MANET </a:t>
            </a:r>
            <a:r>
              <a:rPr lang="en-US" sz="2000" dirty="0" smtClean="0">
                <a:latin typeface="Times New Roman" pitchFamily="18" charset="0"/>
                <a:cs typeface="Times New Roman" pitchFamily="18" charset="0"/>
              </a:rPr>
              <a:t>nodes over WSN sensor nodes are higher </a:t>
            </a:r>
            <a:r>
              <a:rPr lang="en-US" sz="2000" dirty="0" err="1" smtClean="0">
                <a:latin typeface="Times New Roman" pitchFamily="18" charset="0"/>
                <a:cs typeface="Times New Roman" pitchFamily="18" charset="0"/>
              </a:rPr>
              <a:t>datarates</a:t>
            </a:r>
            <a:r>
              <a:rPr lang="en-US" sz="2000" dirty="0" smtClean="0">
                <a:latin typeface="Times New Roman" pitchFamily="18" charset="0"/>
                <a:cs typeface="Times New Roman" pitchFamily="18" charset="0"/>
              </a:rPr>
              <a:t> about 72,2 to 150 Mbps, significantly lower </a:t>
            </a:r>
            <a:r>
              <a:rPr lang="en-US" sz="2000" dirty="0" err="1" smtClean="0">
                <a:latin typeface="Times New Roman" pitchFamily="18" charset="0"/>
                <a:cs typeface="Times New Roman" pitchFamily="18" charset="0"/>
              </a:rPr>
              <a:t>resourceconstraints</a:t>
            </a:r>
            <a:r>
              <a:rPr lang="en-US" sz="2000" dirty="0" smtClean="0">
                <a:latin typeface="Times New Roman" pitchFamily="18" charset="0"/>
                <a:cs typeface="Times New Roman" pitchFamily="18" charset="0"/>
              </a:rPr>
              <a:t> and also the mobility of nodes.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IEEE802.11n is used in the link layer, while in the </a:t>
            </a:r>
            <a:r>
              <a:rPr lang="en-US" sz="2000" dirty="0" err="1" smtClean="0">
                <a:latin typeface="Times New Roman" pitchFamily="18" charset="0"/>
                <a:cs typeface="Times New Roman" pitchFamily="18" charset="0"/>
              </a:rPr>
              <a:t>networklayer</a:t>
            </a:r>
            <a:r>
              <a:rPr lang="en-US" sz="2000" dirty="0" smtClean="0">
                <a:latin typeface="Times New Roman" pitchFamily="18" charset="0"/>
                <a:cs typeface="Times New Roman" pitchFamily="18" charset="0"/>
              </a:rPr>
              <a:t> is possible to adopt IPv6 enabled </a:t>
            </a:r>
            <a:r>
              <a:rPr lang="en-US" sz="2000" dirty="0" smtClean="0">
                <a:latin typeface="Times New Roman" pitchFamily="18" charset="0"/>
                <a:cs typeface="Times New Roman" pitchFamily="18" charset="0"/>
              </a:rPr>
              <a:t>DS</a:t>
            </a:r>
          </a:p>
          <a:p>
            <a:pPr algn="just">
              <a:lnSpc>
                <a:spcPct val="150000"/>
              </a:lnSpc>
              <a:buFont typeface="Wingdings" pitchFamily="2" charset="2"/>
              <a:buChar char="§"/>
            </a:pPr>
            <a:r>
              <a:rPr lang="en-US" sz="2000" dirty="0" smtClean="0">
                <a:latin typeface="Times New Roman" pitchFamily="18" charset="0"/>
                <a:cs typeface="Times New Roman" pitchFamily="18" charset="0"/>
              </a:rPr>
              <a:t>The sensor gateway for </a:t>
            </a:r>
            <a:r>
              <a:rPr lang="en-US" sz="2000" dirty="0" err="1" smtClean="0">
                <a:latin typeface="Times New Roman" pitchFamily="18" charset="0"/>
                <a:cs typeface="Times New Roman" pitchFamily="18" charset="0"/>
              </a:rPr>
              <a:t>MANETneeds</a:t>
            </a:r>
            <a:r>
              <a:rPr lang="en-US" sz="2000" dirty="0" smtClean="0">
                <a:latin typeface="Times New Roman" pitchFamily="18" charset="0"/>
                <a:cs typeface="Times New Roman" pitchFamily="18" charset="0"/>
              </a:rPr>
              <a:t> to use two protocol stacks, one for </a:t>
            </a:r>
            <a:r>
              <a:rPr lang="en-US" sz="2000" dirty="0" err="1" smtClean="0">
                <a:latin typeface="Times New Roman" pitchFamily="18" charset="0"/>
                <a:cs typeface="Times New Roman" pitchFamily="18" charset="0"/>
              </a:rPr>
              <a:t>communicatingwith</a:t>
            </a:r>
            <a:r>
              <a:rPr lang="en-US" sz="2000" dirty="0" smtClean="0">
                <a:latin typeface="Times New Roman" pitchFamily="18" charset="0"/>
                <a:cs typeface="Times New Roman" pitchFamily="18" charset="0"/>
              </a:rPr>
              <a:t> other sensors based on IEEE 802.15.4 and the </a:t>
            </a:r>
            <a:r>
              <a:rPr lang="en-US" sz="2000" dirty="0" err="1" smtClean="0">
                <a:latin typeface="Times New Roman" pitchFamily="18" charset="0"/>
                <a:cs typeface="Times New Roman" pitchFamily="18" charset="0"/>
              </a:rPr>
              <a:t>secondfor</a:t>
            </a:r>
            <a:r>
              <a:rPr lang="en-US" sz="2000" dirty="0" smtClean="0">
                <a:latin typeface="Times New Roman" pitchFamily="18" charset="0"/>
                <a:cs typeface="Times New Roman" pitchFamily="18" charset="0"/>
              </a:rPr>
              <a:t> communicating with MANET node based on IEEE802.11n.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also useful if both MANET and WSN </a:t>
            </a:r>
            <a:r>
              <a:rPr lang="en-US" sz="2000" dirty="0" err="1" smtClean="0">
                <a:latin typeface="Times New Roman" pitchFamily="18" charset="0"/>
                <a:cs typeface="Times New Roman" pitchFamily="18" charset="0"/>
              </a:rPr>
              <a:t>nodesuse</a:t>
            </a:r>
            <a:r>
              <a:rPr lang="en-US" sz="2000" dirty="0" smtClean="0">
                <a:latin typeface="Times New Roman" pitchFamily="18" charset="0"/>
                <a:cs typeface="Times New Roman" pitchFamily="18" charset="0"/>
              </a:rPr>
              <a:t> UDP transport layer protocol, which is lighter </a:t>
            </a:r>
            <a:r>
              <a:rPr lang="en-US" sz="2000" dirty="0" err="1" smtClean="0">
                <a:latin typeface="Times New Roman" pitchFamily="18" charset="0"/>
                <a:cs typeface="Times New Roman" pitchFamily="18" charset="0"/>
              </a:rPr>
              <a:t>thanTCP</a:t>
            </a:r>
            <a:r>
              <a:rPr lang="en-US" sz="2000" dirty="0" smtClean="0">
                <a:latin typeface="Times New Roman" pitchFamily="18" charset="0"/>
                <a:cs typeface="Times New Roman" pitchFamily="18" charset="0"/>
              </a:rPr>
              <a:t>. At the application layer, protocols are needed </a:t>
            </a:r>
            <a:r>
              <a:rPr lang="en-US" sz="2000" dirty="0" err="1" smtClean="0">
                <a:latin typeface="Times New Roman" pitchFamily="18" charset="0"/>
                <a:cs typeface="Times New Roman" pitchFamily="18" charset="0"/>
              </a:rPr>
              <a:t>tobe</a:t>
            </a:r>
            <a:r>
              <a:rPr lang="en-US" sz="2000" dirty="0" smtClean="0">
                <a:latin typeface="Times New Roman" pitchFamily="18" charset="0"/>
                <a:cs typeface="Times New Roman" pitchFamily="18" charset="0"/>
              </a:rPr>
              <a:t> selected based on low the energy consumption </a:t>
            </a:r>
            <a:r>
              <a:rPr lang="en-US" sz="2000" dirty="0" err="1" smtClean="0">
                <a:latin typeface="Times New Roman" pitchFamily="18" charset="0"/>
                <a:cs typeface="Times New Roman" pitchFamily="18" charset="0"/>
              </a:rPr>
              <a:t>andless</a:t>
            </a:r>
            <a:r>
              <a:rPr lang="en-US" sz="2000" dirty="0" smtClean="0">
                <a:latin typeface="Times New Roman" pitchFamily="18" charset="0"/>
                <a:cs typeface="Times New Roman" pitchFamily="18" charset="0"/>
              </a:rPr>
              <a:t> complexity such as Efficient XML </a:t>
            </a:r>
            <a:r>
              <a:rPr lang="en-US" sz="2000" dirty="0" err="1" smtClean="0">
                <a:latin typeface="Times New Roman" pitchFamily="18" charset="0"/>
                <a:cs typeface="Times New Roman" pitchFamily="18" charset="0"/>
              </a:rPr>
              <a:t>Interchang</a:t>
            </a:r>
            <a:r>
              <a:rPr lang="en-US" sz="2000" dirty="0" err="1" smtClean="0">
                <a:latin typeface="Times New Roman" pitchFamily="18" charset="0"/>
                <a:cs typeface="Times New Roman" pitchFamily="18" charset="0"/>
              </a:rPr>
              <a:t>R</a:t>
            </a:r>
            <a:r>
              <a:rPr lang="en-US" sz="2000" dirty="0" smtClean="0">
                <a:latin typeface="Times New Roman" pitchFamily="18" charset="0"/>
                <a:cs typeface="Times New Roman" pitchFamily="18" charset="0"/>
              </a:rPr>
              <a:t> protocol.</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79185"/>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latin typeface="Times New Roman" pitchFamily="18" charset="0"/>
                          <a:cs typeface="Times New Roman" pitchFamily="18" charset="0"/>
                        </a:rPr>
                        <a:t>TITTLE</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AUTHOR</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DESCRIPTION</a:t>
                      </a:r>
                      <a:endParaRPr lang="en-IN" dirty="0">
                        <a:latin typeface="Times New Roman" pitchFamily="18" charset="0"/>
                        <a:cs typeface="Times New Roman" pitchFamily="18" charset="0"/>
                      </a:endParaRPr>
                    </a:p>
                  </a:txBody>
                  <a:tcPr/>
                </a:tc>
              </a:tr>
              <a:tr h="370840">
                <a:tc>
                  <a:txBody>
                    <a:bodyPr/>
                    <a:lstStyle/>
                    <a:p>
                      <a:pPr marL="0" marR="0">
                        <a:lnSpc>
                          <a:spcPct val="150000"/>
                        </a:lnSpc>
                        <a:spcBef>
                          <a:spcPts val="0"/>
                        </a:spcBef>
                        <a:spcAft>
                          <a:spcPts val="0"/>
                        </a:spcAft>
                      </a:pPr>
                      <a:r>
                        <a:rPr lang="en-US" sz="1600" dirty="0">
                          <a:latin typeface="Times New Roman" pitchFamily="18" charset="0"/>
                          <a:ea typeface="Times New Roman"/>
                          <a:cs typeface="Times New Roman" pitchFamily="18" charset="0"/>
                        </a:rPr>
                        <a:t> “Networking for </a:t>
                      </a:r>
                      <a:r>
                        <a:rPr lang="en-US" sz="1600" dirty="0" err="1">
                          <a:latin typeface="Times New Roman" pitchFamily="18" charset="0"/>
                          <a:ea typeface="Times New Roman"/>
                          <a:cs typeface="Times New Roman" pitchFamily="18" charset="0"/>
                        </a:rPr>
                        <a:t>IoT</a:t>
                      </a:r>
                      <a:r>
                        <a:rPr lang="en-US" sz="1600" dirty="0">
                          <a:latin typeface="Times New Roman" pitchFamily="18" charset="0"/>
                          <a:ea typeface="Times New Roman"/>
                          <a:cs typeface="Times New Roman" pitchFamily="18" charset="0"/>
                        </a:rPr>
                        <a:t> and applications</a:t>
                      </a:r>
                    </a:p>
                    <a:p>
                      <a:pPr marL="0" marR="0">
                        <a:lnSpc>
                          <a:spcPct val="150000"/>
                        </a:lnSpc>
                        <a:spcBef>
                          <a:spcPts val="0"/>
                        </a:spcBef>
                        <a:spcAft>
                          <a:spcPts val="0"/>
                        </a:spcAft>
                      </a:pPr>
                      <a:r>
                        <a:rPr lang="en-US" sz="1600" dirty="0">
                          <a:latin typeface="Times New Roman" pitchFamily="18" charset="0"/>
                          <a:ea typeface="Times New Roman"/>
                          <a:cs typeface="Times New Roman" pitchFamily="18" charset="0"/>
                        </a:rPr>
                        <a:t>using existing communication technology,” .</a:t>
                      </a:r>
                    </a:p>
                  </a:txBody>
                  <a:tcPr marL="68580" marR="68580" marT="0" marB="0"/>
                </a:tc>
                <a:tc>
                  <a:txBody>
                    <a:bodyPr/>
                    <a:lstStyle/>
                    <a:p>
                      <a:pPr marL="0" marR="0" algn="just">
                        <a:lnSpc>
                          <a:spcPct val="150000"/>
                        </a:lnSpc>
                        <a:spcBef>
                          <a:spcPts val="0"/>
                        </a:spcBef>
                        <a:spcAft>
                          <a:spcPts val="0"/>
                        </a:spcAft>
                      </a:pPr>
                      <a:r>
                        <a:rPr lang="en-US" sz="1600">
                          <a:latin typeface="Times New Roman" pitchFamily="18" charset="0"/>
                          <a:ea typeface="Times New Roman"/>
                          <a:cs typeface="Times New Roman" pitchFamily="18" charset="0"/>
                        </a:rPr>
                        <a:t>S. Mukherjee &amp; G. P. Biswas</a:t>
                      </a:r>
                    </a:p>
                  </a:txBody>
                  <a:tcPr marL="68580" marR="68580" marT="0" marB="0"/>
                </a:tc>
                <a:tc>
                  <a:txBody>
                    <a:bodyPr/>
                    <a:lstStyle/>
                    <a:p>
                      <a:pPr marL="0" marR="0" algn="just">
                        <a:lnSpc>
                          <a:spcPct val="150000"/>
                        </a:lnSpc>
                        <a:spcBef>
                          <a:spcPts val="0"/>
                        </a:spcBef>
                        <a:spcAft>
                          <a:spcPts val="0"/>
                        </a:spcAft>
                      </a:pPr>
                      <a:r>
                        <a:rPr lang="en-US" sz="1600" dirty="0">
                          <a:latin typeface="Times New Roman" pitchFamily="18" charset="0"/>
                          <a:ea typeface="Times New Roman"/>
                          <a:cs typeface="Times New Roman" pitchFamily="18" charset="0"/>
                        </a:rPr>
                        <a:t>Converging of MANET with WSN used in ubiquitous smart environments opens new prospect in monitoring the large scale urban area and makes a new communication platform for different applications in Internet of Things (</a:t>
                      </a:r>
                      <a:r>
                        <a:rPr lang="en-US" sz="1600" dirty="0" err="1">
                          <a:latin typeface="Times New Roman" pitchFamily="18" charset="0"/>
                          <a:ea typeface="Times New Roman"/>
                          <a:cs typeface="Times New Roman" pitchFamily="18" charset="0"/>
                        </a:rPr>
                        <a:t>IoT</a:t>
                      </a:r>
                      <a:r>
                        <a:rPr lang="en-US" sz="1600" dirty="0">
                          <a:latin typeface="Times New Roman" pitchFamily="18" charset="0"/>
                          <a:ea typeface="Times New Roman"/>
                          <a:cs typeface="Times New Roman" pitchFamily="18" charset="0"/>
                        </a:rPr>
                        <a:t>) domain. Sensors used for </a:t>
                      </a:r>
                      <a:r>
                        <a:rPr lang="en-US" sz="1600" dirty="0" err="1">
                          <a:latin typeface="Times New Roman" pitchFamily="18" charset="0"/>
                          <a:ea typeface="Times New Roman"/>
                          <a:cs typeface="Times New Roman" pitchFamily="18" charset="0"/>
                        </a:rPr>
                        <a:t>IoT</a:t>
                      </a:r>
                      <a:r>
                        <a:rPr lang="en-US" sz="1600" dirty="0">
                          <a:latin typeface="Times New Roman" pitchFamily="18" charset="0"/>
                          <a:ea typeface="Times New Roman"/>
                          <a:cs typeface="Times New Roman" pitchFamily="18" charset="0"/>
                        </a:rPr>
                        <a:t> applications, sense the environment and send the data to the gateway node, which in turn send the collected data to the MANET node, especially used for data harvesting.</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nSpc>
                          <a:spcPct val="115000"/>
                        </a:lnSpc>
                        <a:spcBef>
                          <a:spcPts val="0"/>
                        </a:spcBef>
                        <a:spcAft>
                          <a:spcPts val="0"/>
                        </a:spcAft>
                      </a:pPr>
                      <a:r>
                        <a:rPr lang="en-US" sz="1600" dirty="0">
                          <a:latin typeface="Times New Roman"/>
                          <a:ea typeface="Times New Roman"/>
                          <a:cs typeface="Times New Roman"/>
                        </a:rPr>
                        <a:t> “ In Multimedia and Expo,</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D. </a:t>
                      </a:r>
                      <a:r>
                        <a:rPr lang="en-US" sz="1600" dirty="0" err="1">
                          <a:latin typeface="Times New Roman"/>
                          <a:ea typeface="Times New Roman"/>
                          <a:cs typeface="Times New Roman"/>
                        </a:rPr>
                        <a:t>Peintner</a:t>
                      </a:r>
                      <a:r>
                        <a:rPr lang="en-US" sz="1600" dirty="0">
                          <a:latin typeface="Times New Roman"/>
                          <a:ea typeface="Times New Roman"/>
                          <a:cs typeface="Times New Roman"/>
                        </a:rPr>
                        <a:t>, H. </a:t>
                      </a:r>
                      <a:r>
                        <a:rPr lang="en-US" sz="1600" dirty="0" err="1">
                          <a:latin typeface="Times New Roman"/>
                          <a:ea typeface="Times New Roman"/>
                          <a:cs typeface="Times New Roman"/>
                        </a:rPr>
                        <a:t>Kosch</a:t>
                      </a:r>
                      <a:r>
                        <a:rPr lang="en-US" sz="1600" dirty="0">
                          <a:latin typeface="Times New Roman"/>
                          <a:ea typeface="Times New Roman"/>
                          <a:cs typeface="Times New Roman"/>
                        </a:rPr>
                        <a:t> &amp; J. </a:t>
                      </a:r>
                      <a:r>
                        <a:rPr lang="en-US" sz="1600" dirty="0" err="1">
                          <a:latin typeface="Times New Roman"/>
                          <a:ea typeface="Times New Roman"/>
                          <a:cs typeface="Times New Roman"/>
                        </a:rPr>
                        <a:t>Heuer</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The tremendous acceptance of web applications or more specifically, rich media applications are about to be extended to embedded devices such as mobile phones, digital picture frames or TV sets. The Extensible Markup Language (XML) is one important pillar when we deal with such internet applications. XML is known as the interchange language of the web.</a:t>
                      </a:r>
                      <a:endParaRPr lang="en-US" sz="16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1524000" y="381000"/>
          <a:ext cx="7162800" cy="5985924"/>
        </p:xfrm>
        <a:graphic>
          <a:graphicData uri="http://schemas.openxmlformats.org/drawingml/2006/table">
            <a:tbl>
              <a:tblPr firstRow="1" bandRow="1">
                <a:tableStyleId>{5C22544A-7EE6-4342-B048-85BDC9FD1C3A}</a:tableStyleId>
              </a:tblPr>
              <a:tblGrid>
                <a:gridCol w="2387600"/>
                <a:gridCol w="2387600"/>
                <a:gridCol w="2387600"/>
              </a:tblGrid>
              <a:tr h="499524">
                <a:tc>
                  <a:txBody>
                    <a:bodyPr/>
                    <a:lstStyle/>
                    <a:p>
                      <a:r>
                        <a:rPr lang="en-US" dirty="0" smtClean="0"/>
                        <a:t>TITLE</a:t>
                      </a:r>
                      <a:endParaRPr lang="en-US" dirty="0"/>
                    </a:p>
                  </a:txBody>
                  <a:tcPr/>
                </a:tc>
                <a:tc>
                  <a:txBody>
                    <a:bodyPr/>
                    <a:lstStyle/>
                    <a:p>
                      <a:r>
                        <a:rPr lang="en-US" dirty="0" smtClean="0"/>
                        <a:t>AUTHORS</a:t>
                      </a:r>
                      <a:endParaRPr lang="en-US" dirty="0"/>
                    </a:p>
                  </a:txBody>
                  <a:tcPr/>
                </a:tc>
                <a:tc>
                  <a:txBody>
                    <a:bodyPr/>
                    <a:lstStyle/>
                    <a:p>
                      <a:r>
                        <a:rPr lang="en-US" dirty="0" smtClean="0"/>
                        <a:t>DESCRIPTION</a:t>
                      </a:r>
                      <a:endParaRPr lang="en-US" dirty="0"/>
                    </a:p>
                  </a:txBody>
                  <a:tcPr/>
                </a:tc>
              </a:tr>
              <a:tr h="5173152">
                <a:tc>
                  <a:txBody>
                    <a:bodyPr/>
                    <a:lstStyle/>
                    <a:p>
                      <a:pPr marL="0" marR="0" algn="just">
                        <a:lnSpc>
                          <a:spcPct val="150000"/>
                        </a:lnSpc>
                        <a:spcBef>
                          <a:spcPts val="0"/>
                        </a:spcBef>
                        <a:spcAft>
                          <a:spcPts val="0"/>
                        </a:spcAft>
                      </a:pPr>
                      <a:r>
                        <a:rPr lang="en-US" sz="1600" dirty="0">
                          <a:latin typeface="Times New Roman" pitchFamily="18" charset="0"/>
                          <a:ea typeface="Times New Roman"/>
                          <a:cs typeface="Times New Roman" pitchFamily="18" charset="0"/>
                        </a:rPr>
                        <a:t> “UAV-assisted disaster management:</a:t>
                      </a:r>
                    </a:p>
                    <a:p>
                      <a:pPr marL="0" marR="0" algn="just">
                        <a:lnSpc>
                          <a:spcPct val="150000"/>
                        </a:lnSpc>
                        <a:spcBef>
                          <a:spcPts val="0"/>
                        </a:spcBef>
                        <a:spcAft>
                          <a:spcPts val="0"/>
                        </a:spcAft>
                      </a:pPr>
                      <a:r>
                        <a:rPr lang="en-US" sz="1600" dirty="0">
                          <a:latin typeface="Times New Roman" pitchFamily="18" charset="0"/>
                          <a:ea typeface="Times New Roman"/>
                          <a:cs typeface="Times New Roman" pitchFamily="18" charset="0"/>
                        </a:rPr>
                        <a:t>Applications and open issues,” .</a:t>
                      </a:r>
                    </a:p>
                  </a:txBody>
                  <a:tcPr marL="68580" marR="68580" marT="0" marB="0"/>
                </a:tc>
                <a:tc>
                  <a:txBody>
                    <a:bodyPr/>
                    <a:lstStyle/>
                    <a:p>
                      <a:pPr marL="0" marR="0" algn="just">
                        <a:lnSpc>
                          <a:spcPct val="150000"/>
                        </a:lnSpc>
                        <a:spcBef>
                          <a:spcPts val="0"/>
                        </a:spcBef>
                        <a:spcAft>
                          <a:spcPts val="0"/>
                        </a:spcAft>
                      </a:pPr>
                      <a:r>
                        <a:rPr lang="en-US" sz="1600" dirty="0">
                          <a:latin typeface="Times New Roman" pitchFamily="18" charset="0"/>
                          <a:ea typeface="Times New Roman"/>
                          <a:cs typeface="Times New Roman" pitchFamily="18" charset="0"/>
                        </a:rPr>
                        <a:t>M. </a:t>
                      </a:r>
                      <a:r>
                        <a:rPr lang="en-US" sz="1600" dirty="0" err="1">
                          <a:latin typeface="Times New Roman" pitchFamily="18" charset="0"/>
                          <a:ea typeface="Times New Roman"/>
                          <a:cs typeface="Times New Roman" pitchFamily="18" charset="0"/>
                        </a:rPr>
                        <a:t>Erdelj</a:t>
                      </a:r>
                      <a:r>
                        <a:rPr lang="en-US" sz="1600" dirty="0">
                          <a:latin typeface="Times New Roman" pitchFamily="18" charset="0"/>
                          <a:ea typeface="Times New Roman"/>
                          <a:cs typeface="Times New Roman" pitchFamily="18" charset="0"/>
                        </a:rPr>
                        <a:t> &amp; E. </a:t>
                      </a:r>
                      <a:r>
                        <a:rPr lang="en-US" sz="1600" dirty="0" err="1">
                          <a:latin typeface="Times New Roman" pitchFamily="18" charset="0"/>
                          <a:ea typeface="Times New Roman"/>
                          <a:cs typeface="Times New Roman" pitchFamily="18" charset="0"/>
                        </a:rPr>
                        <a:t>Natalizio</a:t>
                      </a:r>
                      <a:r>
                        <a:rPr lang="en-US" sz="1600" dirty="0">
                          <a:latin typeface="Times New Roman" pitchFamily="18" charset="0"/>
                          <a:ea typeface="Times New Roman"/>
                          <a:cs typeface="Times New Roman" pitchFamily="18" charset="0"/>
                        </a:rPr>
                        <a:t>,</a:t>
                      </a:r>
                    </a:p>
                  </a:txBody>
                  <a:tcPr marL="68580" marR="68580" marT="0" marB="0"/>
                </a:tc>
                <a:tc>
                  <a:txBody>
                    <a:bodyPr/>
                    <a:lstStyle/>
                    <a:p>
                      <a:pPr marL="0" marR="0" algn="just">
                        <a:lnSpc>
                          <a:spcPct val="150000"/>
                        </a:lnSpc>
                        <a:spcBef>
                          <a:spcPts val="0"/>
                        </a:spcBef>
                        <a:spcAft>
                          <a:spcPts val="0"/>
                        </a:spcAft>
                      </a:pPr>
                      <a:r>
                        <a:rPr lang="en-US" sz="1600" dirty="0">
                          <a:latin typeface="Times New Roman" pitchFamily="18" charset="0"/>
                          <a:ea typeface="Times New Roman"/>
                          <a:cs typeface="Times New Roman" pitchFamily="18" charset="0"/>
                        </a:rPr>
                        <a:t>In this paper, actual research of the multilayered networks will be presented. The multilayered networks will become an important phenomenon in an upcoming new generation of 5G networks. In the near future, new network technologies, Internet of Things (</a:t>
                      </a:r>
                      <a:r>
                        <a:rPr lang="en-US" sz="1600" dirty="0" err="1">
                          <a:latin typeface="Times New Roman" pitchFamily="18" charset="0"/>
                          <a:ea typeface="Times New Roman"/>
                          <a:cs typeface="Times New Roman" pitchFamily="18" charset="0"/>
                        </a:rPr>
                        <a:t>IoT</a:t>
                      </a:r>
                      <a:r>
                        <a:rPr lang="en-US" sz="1600" dirty="0">
                          <a:latin typeface="Times New Roman" pitchFamily="18" charset="0"/>
                          <a:ea typeface="Times New Roman"/>
                          <a:cs typeface="Times New Roman" pitchFamily="18" charset="0"/>
                        </a:rPr>
                        <a:t>) and</a:t>
                      </a:r>
                    </a:p>
                    <a:p>
                      <a:pPr marL="0" marR="0" algn="just">
                        <a:lnSpc>
                          <a:spcPct val="150000"/>
                        </a:lnSpc>
                        <a:spcBef>
                          <a:spcPts val="0"/>
                        </a:spcBef>
                        <a:spcAft>
                          <a:spcPts val="0"/>
                        </a:spcAft>
                      </a:pPr>
                      <a:r>
                        <a:rPr lang="en-US" sz="1600" dirty="0">
                          <a:latin typeface="Times New Roman" pitchFamily="18" charset="0"/>
                          <a:ea typeface="Times New Roman"/>
                          <a:cs typeface="Times New Roman" pitchFamily="18" charset="0"/>
                        </a:rPr>
                        <a:t>Smart Cities will reveal new possibilities of 5G networks.</a:t>
                      </a: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219200" y="1143000"/>
            <a:ext cx="7696200" cy="48768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 S. </a:t>
            </a:r>
            <a:r>
              <a:rPr lang="en-US" sz="1600" dirty="0" err="1" smtClean="0">
                <a:latin typeface="Times New Roman" pitchFamily="18" charset="0"/>
                <a:cs typeface="Times New Roman" pitchFamily="18" charset="0"/>
              </a:rPr>
              <a:t>Mukherjee</a:t>
            </a:r>
            <a:r>
              <a:rPr lang="en-US" sz="1600" dirty="0" smtClean="0">
                <a:latin typeface="Times New Roman" pitchFamily="18" charset="0"/>
                <a:cs typeface="Times New Roman" pitchFamily="18" charset="0"/>
              </a:rPr>
              <a:t> &amp; G. P. </a:t>
            </a:r>
            <a:r>
              <a:rPr lang="en-US" sz="1600" dirty="0" err="1" smtClean="0">
                <a:latin typeface="Times New Roman" pitchFamily="18" charset="0"/>
                <a:cs typeface="Times New Roman" pitchFamily="18" charset="0"/>
              </a:rPr>
              <a:t>Biswas</a:t>
            </a:r>
            <a:r>
              <a:rPr lang="en-US" sz="1600" dirty="0" smtClean="0">
                <a:latin typeface="Times New Roman" pitchFamily="18" charset="0"/>
                <a:cs typeface="Times New Roman" pitchFamily="18" charset="0"/>
              </a:rPr>
              <a:t>, “Networking for </a:t>
            </a:r>
            <a:r>
              <a:rPr lang="en-US" sz="1600" dirty="0" err="1" smtClean="0">
                <a:latin typeface="Times New Roman" pitchFamily="18" charset="0"/>
                <a:cs typeface="Times New Roman" pitchFamily="18" charset="0"/>
              </a:rPr>
              <a:t>IoT</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applicationsusing</a:t>
            </a:r>
            <a:r>
              <a:rPr lang="en-US" sz="1600" dirty="0" smtClean="0">
                <a:latin typeface="Times New Roman" pitchFamily="18" charset="0"/>
                <a:cs typeface="Times New Roman" pitchFamily="18" charset="0"/>
              </a:rPr>
              <a:t> existing communication technology,” Egyptian </a:t>
            </a:r>
            <a:r>
              <a:rPr lang="en-US" sz="1600" dirty="0" err="1" smtClean="0">
                <a:latin typeface="Times New Roman" pitchFamily="18" charset="0"/>
                <a:cs typeface="Times New Roman" pitchFamily="18" charset="0"/>
              </a:rPr>
              <a:t>InformaticsJournal</a:t>
            </a:r>
            <a:r>
              <a:rPr lang="en-US" sz="1600" dirty="0" smtClean="0">
                <a:latin typeface="Times New Roman" pitchFamily="18" charset="0"/>
                <a:cs typeface="Times New Roman" pitchFamily="18" charset="0"/>
              </a:rPr>
              <a:t> , 19.2: 107-127, 2018</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2] N.H. </a:t>
            </a:r>
            <a:r>
              <a:rPr lang="en-US" sz="1600" dirty="0" err="1" smtClean="0">
                <a:latin typeface="Times New Roman" pitchFamily="18" charset="0"/>
                <a:cs typeface="Times New Roman" pitchFamily="18" charset="0"/>
              </a:rPr>
              <a:t>Saha</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Auddy</a:t>
            </a:r>
            <a:r>
              <a:rPr lang="en-US" sz="1600" dirty="0" smtClean="0">
                <a:latin typeface="Times New Roman" pitchFamily="18" charset="0"/>
                <a:cs typeface="Times New Roman" pitchFamily="18" charset="0"/>
              </a:rPr>
              <a:t>, S. Pal, S. Kumar, S. </a:t>
            </a:r>
            <a:r>
              <a:rPr lang="en-US" sz="1600" dirty="0" err="1" smtClean="0">
                <a:latin typeface="Times New Roman" pitchFamily="18" charset="0"/>
                <a:cs typeface="Times New Roman" pitchFamily="18" charset="0"/>
              </a:rPr>
              <a:t>Pandey</a:t>
            </a:r>
            <a:r>
              <a:rPr lang="en-US" sz="1600" dirty="0" smtClean="0">
                <a:latin typeface="Times New Roman" pitchFamily="18" charset="0"/>
                <a:cs typeface="Times New Roman" pitchFamily="18" charset="0"/>
              </a:rPr>
              <a:t>, R. Singh &amp; G.S. </a:t>
            </a:r>
            <a:r>
              <a:rPr lang="en-US" sz="1600" dirty="0" err="1" smtClean="0">
                <a:latin typeface="Times New Roman" pitchFamily="18" charset="0"/>
                <a:cs typeface="Times New Roman" pitchFamily="18" charset="0"/>
              </a:rPr>
              <a:t>Saha</a:t>
            </a:r>
            <a:r>
              <a:rPr lang="en-US" sz="1600" dirty="0" smtClean="0">
                <a:latin typeface="Times New Roman" pitchFamily="18" charset="0"/>
                <a:cs typeface="Times New Roman" pitchFamily="18" charset="0"/>
              </a:rPr>
              <a:t>, “Disaster management using Internet of Things,” 2017 8thAnnual Industrial Automation and Electromechanical </a:t>
            </a:r>
            <a:r>
              <a:rPr lang="en-US" sz="1600" dirty="0" err="1" smtClean="0">
                <a:latin typeface="Times New Roman" pitchFamily="18" charset="0"/>
                <a:cs typeface="Times New Roman" pitchFamily="18" charset="0"/>
              </a:rPr>
              <a:t>EngineeringConference</a:t>
            </a:r>
            <a:r>
              <a:rPr lang="en-US" sz="1600" dirty="0" smtClean="0">
                <a:latin typeface="Times New Roman" pitchFamily="18" charset="0"/>
                <a:cs typeface="Times New Roman" pitchFamily="18" charset="0"/>
              </a:rPr>
              <a:t> (IEMECON). IEEE, 2017</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[3</a:t>
            </a:r>
            <a:r>
              <a:rPr lang="en-US" sz="1600" dirty="0" smtClean="0">
                <a:latin typeface="Times New Roman" pitchFamily="18" charset="0"/>
                <a:cs typeface="Times New Roman" pitchFamily="18" charset="0"/>
              </a:rPr>
              <a:t>] W. A. </a:t>
            </a:r>
            <a:r>
              <a:rPr lang="en-US" sz="1600" dirty="0" err="1" smtClean="0">
                <a:latin typeface="Times New Roman" pitchFamily="18" charset="0"/>
                <a:cs typeface="Times New Roman" pitchFamily="18" charset="0"/>
              </a:rPr>
              <a:t>Jabbar</a:t>
            </a:r>
            <a:r>
              <a:rPr lang="en-US" sz="1600" dirty="0" smtClean="0">
                <a:latin typeface="Times New Roman" pitchFamily="18" charset="0"/>
                <a:cs typeface="Times New Roman" pitchFamily="18" charset="0"/>
              </a:rPr>
              <a:t>, W. K. </a:t>
            </a:r>
            <a:r>
              <a:rPr lang="en-US" sz="1600" dirty="0" err="1" smtClean="0">
                <a:latin typeface="Times New Roman" pitchFamily="18" charset="0"/>
                <a:cs typeface="Times New Roman" pitchFamily="18" charset="0"/>
              </a:rPr>
              <a:t>Saad</a:t>
            </a:r>
            <a:r>
              <a:rPr lang="en-US" sz="1600" dirty="0" smtClean="0">
                <a:latin typeface="Times New Roman" pitchFamily="18" charset="0"/>
                <a:cs typeface="Times New Roman" pitchFamily="18" charset="0"/>
              </a:rPr>
              <a:t> &amp; M. Ismail, “MEQSA-OLSRv2: </a:t>
            </a:r>
            <a:r>
              <a:rPr lang="en-US" sz="1600" dirty="0" err="1" smtClean="0">
                <a:latin typeface="Times New Roman" pitchFamily="18" charset="0"/>
                <a:cs typeface="Times New Roman" pitchFamily="18" charset="0"/>
              </a:rPr>
              <a:t>AMulticriteria</a:t>
            </a:r>
            <a:r>
              <a:rPr lang="en-US" sz="1600" dirty="0" smtClean="0">
                <a:latin typeface="Times New Roman" pitchFamily="18" charset="0"/>
                <a:cs typeface="Times New Roman" pitchFamily="18" charset="0"/>
              </a:rPr>
              <a:t>-Based Hybrid Multipath Protocol for Energy-</a:t>
            </a:r>
            <a:r>
              <a:rPr lang="en-US" sz="1600" dirty="0" err="1" smtClean="0">
                <a:latin typeface="Times New Roman" pitchFamily="18" charset="0"/>
                <a:cs typeface="Times New Roman" pitchFamily="18" charset="0"/>
              </a:rPr>
              <a:t>Efficientand</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QoS</a:t>
            </a:r>
            <a:r>
              <a:rPr lang="en-US" sz="1600" dirty="0" smtClean="0">
                <a:latin typeface="Times New Roman" pitchFamily="18" charset="0"/>
                <a:cs typeface="Times New Roman" pitchFamily="18" charset="0"/>
              </a:rPr>
              <a:t>-Aware Data Routing in MANET-WSN,” </a:t>
            </a:r>
            <a:r>
              <a:rPr lang="en-US" sz="1600" dirty="0" err="1" smtClean="0">
                <a:latin typeface="Times New Roman" pitchFamily="18" charset="0"/>
                <a:cs typeface="Times New Roman" pitchFamily="18" charset="0"/>
              </a:rPr>
              <a:t>ConvergenceScenarios</a:t>
            </a:r>
            <a:r>
              <a:rPr lang="en-US" sz="1600" dirty="0" smtClean="0">
                <a:latin typeface="Times New Roman" pitchFamily="18" charset="0"/>
                <a:cs typeface="Times New Roman" pitchFamily="18" charset="0"/>
              </a:rPr>
              <a:t> of </a:t>
            </a:r>
            <a:r>
              <a:rPr lang="en-US" sz="1600" dirty="0" err="1" smtClean="0">
                <a:latin typeface="Times New Roman" pitchFamily="18" charset="0"/>
                <a:cs typeface="Times New Roman" pitchFamily="18" charset="0"/>
              </a:rPr>
              <a:t>IoT</a:t>
            </a:r>
            <a:r>
              <a:rPr lang="en-US" sz="1600" dirty="0" smtClean="0">
                <a:latin typeface="Times New Roman" pitchFamily="18" charset="0"/>
                <a:cs typeface="Times New Roman" pitchFamily="18" charset="0"/>
              </a:rPr>
              <a:t>. IEEE Access, 6, 76546-76572, 2018</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4] M. </a:t>
            </a:r>
            <a:r>
              <a:rPr lang="en-US" sz="1600" dirty="0" err="1" smtClean="0">
                <a:latin typeface="Times New Roman" pitchFamily="18" charset="0"/>
                <a:cs typeface="Times New Roman" pitchFamily="18" charset="0"/>
              </a:rPr>
              <a:t>Erdelj</a:t>
            </a:r>
            <a:r>
              <a:rPr lang="en-US" sz="1600" dirty="0" smtClean="0">
                <a:latin typeface="Times New Roman" pitchFamily="18" charset="0"/>
                <a:cs typeface="Times New Roman" pitchFamily="18" charset="0"/>
              </a:rPr>
              <a:t>, E. </a:t>
            </a:r>
            <a:r>
              <a:rPr lang="en-US" sz="1600" dirty="0" err="1" smtClean="0">
                <a:latin typeface="Times New Roman" pitchFamily="18" charset="0"/>
                <a:cs typeface="Times New Roman" pitchFamily="18" charset="0"/>
              </a:rPr>
              <a:t>Natalizio</a:t>
            </a:r>
            <a:r>
              <a:rPr lang="en-US" sz="1600" dirty="0" smtClean="0">
                <a:latin typeface="Times New Roman" pitchFamily="18" charset="0"/>
                <a:cs typeface="Times New Roman" pitchFamily="18" charset="0"/>
              </a:rPr>
              <a:t>, K. R. </a:t>
            </a:r>
            <a:r>
              <a:rPr lang="en-US" sz="1600" dirty="0" err="1" smtClean="0">
                <a:latin typeface="Times New Roman" pitchFamily="18" charset="0"/>
                <a:cs typeface="Times New Roman" pitchFamily="18" charset="0"/>
              </a:rPr>
              <a:t>Chowdhury</a:t>
            </a:r>
            <a:r>
              <a:rPr lang="en-US" sz="1600" dirty="0" smtClean="0">
                <a:latin typeface="Times New Roman" pitchFamily="18" charset="0"/>
                <a:cs typeface="Times New Roman" pitchFamily="18" charset="0"/>
              </a:rPr>
              <a:t> &amp; I. F. </a:t>
            </a:r>
            <a:r>
              <a:rPr lang="en-US" sz="1600" dirty="0" err="1" smtClean="0">
                <a:latin typeface="Times New Roman" pitchFamily="18" charset="0"/>
                <a:cs typeface="Times New Roman" pitchFamily="18" charset="0"/>
              </a:rPr>
              <a:t>Akyildiz</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Helpfrom</a:t>
            </a:r>
            <a:r>
              <a:rPr lang="en-US" sz="1600" dirty="0" smtClean="0">
                <a:latin typeface="Times New Roman" pitchFamily="18" charset="0"/>
                <a:cs typeface="Times New Roman" pitchFamily="18" charset="0"/>
              </a:rPr>
              <a:t> the sky: Leveraging UAVs for disaster management,” </a:t>
            </a:r>
            <a:r>
              <a:rPr lang="en-US" sz="1600" dirty="0" err="1" smtClean="0">
                <a:latin typeface="Times New Roman" pitchFamily="18" charset="0"/>
                <a:cs typeface="Times New Roman" pitchFamily="18" charset="0"/>
              </a:rPr>
              <a:t>IEEEPervasive</a:t>
            </a:r>
            <a:r>
              <a:rPr lang="en-US" sz="1600" dirty="0" smtClean="0">
                <a:latin typeface="Times New Roman" pitchFamily="18" charset="0"/>
                <a:cs typeface="Times New Roman" pitchFamily="18" charset="0"/>
              </a:rPr>
              <a:t> Computing, (1), 24-32, 2017</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5] M. </a:t>
            </a:r>
            <a:r>
              <a:rPr lang="en-US" sz="1600" dirty="0" err="1" smtClean="0">
                <a:latin typeface="Times New Roman" pitchFamily="18" charset="0"/>
                <a:cs typeface="Times New Roman" pitchFamily="18" charset="0"/>
              </a:rPr>
              <a:t>Erdelj</a:t>
            </a:r>
            <a:r>
              <a:rPr lang="en-US" sz="1600" dirty="0" smtClean="0">
                <a:latin typeface="Times New Roman" pitchFamily="18" charset="0"/>
                <a:cs typeface="Times New Roman" pitchFamily="18" charset="0"/>
              </a:rPr>
              <a:t> &amp; E. </a:t>
            </a:r>
            <a:r>
              <a:rPr lang="en-US" sz="1600" dirty="0" err="1" smtClean="0">
                <a:latin typeface="Times New Roman" pitchFamily="18" charset="0"/>
                <a:cs typeface="Times New Roman" pitchFamily="18" charset="0"/>
              </a:rPr>
              <a:t>Natalizio</a:t>
            </a:r>
            <a:r>
              <a:rPr lang="en-US" sz="1600" dirty="0" smtClean="0">
                <a:latin typeface="Times New Roman" pitchFamily="18" charset="0"/>
                <a:cs typeface="Times New Roman" pitchFamily="18" charset="0"/>
              </a:rPr>
              <a:t>, “UAV-assisted disaster </a:t>
            </a:r>
            <a:r>
              <a:rPr lang="en-US" sz="1600" dirty="0" err="1" smtClean="0">
                <a:latin typeface="Times New Roman" pitchFamily="18" charset="0"/>
                <a:cs typeface="Times New Roman" pitchFamily="18" charset="0"/>
              </a:rPr>
              <a:t>management:Applications</a:t>
            </a:r>
            <a:r>
              <a:rPr lang="en-US" sz="1600" dirty="0" smtClean="0">
                <a:latin typeface="Times New Roman" pitchFamily="18" charset="0"/>
                <a:cs typeface="Times New Roman" pitchFamily="18" charset="0"/>
              </a:rPr>
              <a:t> and open issues,” Int. J. Advanced Networking </a:t>
            </a:r>
            <a:r>
              <a:rPr lang="en-US" sz="1600" dirty="0" err="1" smtClean="0">
                <a:latin typeface="Times New Roman" pitchFamily="18" charset="0"/>
                <a:cs typeface="Times New Roman" pitchFamily="18" charset="0"/>
              </a:rPr>
              <a:t>andApplications</a:t>
            </a:r>
            <a:r>
              <a:rPr lang="en-US" sz="1600" dirty="0" smtClean="0">
                <a:latin typeface="Times New Roman" pitchFamily="18" charset="0"/>
                <a:cs typeface="Times New Roman" pitchFamily="18" charset="0"/>
              </a:rPr>
              <a:t>, 10(03), 3833-3842,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lnSpcReduction="10000"/>
          </a:bodyPr>
          <a:lstStyle/>
          <a:p>
            <a:pPr algn="just">
              <a:lnSpc>
                <a:spcPct val="170000"/>
              </a:lnSpc>
            </a:pPr>
            <a:r>
              <a:rPr lang="en-US" sz="1600" dirty="0" smtClean="0">
                <a:latin typeface="Times New Roman" pitchFamily="18" charset="0"/>
                <a:cs typeface="Times New Roman" pitchFamily="18" charset="0"/>
              </a:rPr>
              <a:t>[6] A. Sharif, J. P. Li &amp; M. A. </a:t>
            </a:r>
            <a:r>
              <a:rPr lang="en-US" sz="1600" dirty="0" err="1" smtClean="0">
                <a:latin typeface="Times New Roman" pitchFamily="18" charset="0"/>
                <a:cs typeface="Times New Roman" pitchFamily="18" charset="0"/>
              </a:rPr>
              <a:t>Saleem</a:t>
            </a:r>
            <a:r>
              <a:rPr lang="en-US" sz="1600" dirty="0" smtClean="0">
                <a:latin typeface="Times New Roman" pitchFamily="18" charset="0"/>
                <a:cs typeface="Times New Roman" pitchFamily="18" charset="0"/>
              </a:rPr>
              <a:t>, “Internet of Things </a:t>
            </a:r>
            <a:r>
              <a:rPr lang="en-US" sz="1600" dirty="0" err="1" smtClean="0">
                <a:latin typeface="Times New Roman" pitchFamily="18" charset="0"/>
                <a:cs typeface="Times New Roman" pitchFamily="18" charset="0"/>
              </a:rPr>
              <a:t>EnabledVehicular</a:t>
            </a:r>
            <a:r>
              <a:rPr lang="en-US" sz="1600" dirty="0" smtClean="0">
                <a:latin typeface="Times New Roman" pitchFamily="18" charset="0"/>
                <a:cs typeface="Times New Roman" pitchFamily="18" charset="0"/>
              </a:rPr>
              <a:t> and Ad Hoc Networks for Smart City Traffic </a:t>
            </a:r>
            <a:r>
              <a:rPr lang="en-US" sz="1600" dirty="0" err="1" smtClean="0">
                <a:latin typeface="Times New Roman" pitchFamily="18" charset="0"/>
                <a:cs typeface="Times New Roman" pitchFamily="18" charset="0"/>
              </a:rPr>
              <a:t>Monitoringand</a:t>
            </a:r>
            <a:r>
              <a:rPr lang="en-US" sz="1600" dirty="0" smtClean="0">
                <a:latin typeface="Times New Roman" pitchFamily="18" charset="0"/>
                <a:cs typeface="Times New Roman" pitchFamily="18" charset="0"/>
              </a:rPr>
              <a:t> Controlling: A </a:t>
            </a:r>
            <a:r>
              <a:rPr lang="en-US" sz="1600" dirty="0" err="1" smtClean="0">
                <a:latin typeface="Times New Roman" pitchFamily="18" charset="0"/>
                <a:cs typeface="Times New Roman" pitchFamily="18" charset="0"/>
              </a:rPr>
              <a:t>Review,”Future</a:t>
            </a:r>
            <a:r>
              <a:rPr lang="en-US" sz="1600" dirty="0" smtClean="0">
                <a:latin typeface="Times New Roman" pitchFamily="18" charset="0"/>
                <a:cs typeface="Times New Roman" pitchFamily="18" charset="0"/>
              </a:rPr>
              <a:t> generation computer systems,29(7), 1645-1660, 2013</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7] B. Jain, G. </a:t>
            </a:r>
            <a:r>
              <a:rPr lang="en-US" sz="1600" dirty="0" err="1" smtClean="0">
                <a:latin typeface="Times New Roman" pitchFamily="18" charset="0"/>
                <a:cs typeface="Times New Roman" pitchFamily="18" charset="0"/>
              </a:rPr>
              <a:t>Brar</a:t>
            </a:r>
            <a:r>
              <a:rPr lang="en-US" sz="1600" dirty="0" smtClean="0">
                <a:latin typeface="Times New Roman" pitchFamily="18" charset="0"/>
                <a:cs typeface="Times New Roman" pitchFamily="18" charset="0"/>
              </a:rPr>
              <a:t>, J. </a:t>
            </a:r>
            <a:r>
              <a:rPr lang="en-US" sz="1600" dirty="0" err="1" smtClean="0">
                <a:latin typeface="Times New Roman" pitchFamily="18" charset="0"/>
                <a:cs typeface="Times New Roman" pitchFamily="18" charset="0"/>
              </a:rPr>
              <a:t>Malhotra</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Rani</a:t>
            </a:r>
            <a:r>
              <a:rPr lang="en-US" sz="1600" dirty="0" smtClean="0">
                <a:latin typeface="Times New Roman" pitchFamily="18" charset="0"/>
                <a:cs typeface="Times New Roman" pitchFamily="18" charset="0"/>
              </a:rPr>
              <a:t> &amp; S. H. Ahmed, “A cross </a:t>
            </a:r>
            <a:r>
              <a:rPr lang="en-US" sz="1600" dirty="0" err="1" smtClean="0">
                <a:latin typeface="Times New Roman" pitchFamily="18" charset="0"/>
                <a:cs typeface="Times New Roman" pitchFamily="18" charset="0"/>
              </a:rPr>
              <a:t>layerprotocol</a:t>
            </a:r>
            <a:r>
              <a:rPr lang="en-US" sz="1600" dirty="0" smtClean="0">
                <a:latin typeface="Times New Roman" pitchFamily="18" charset="0"/>
                <a:cs typeface="Times New Roman" pitchFamily="18" charset="0"/>
              </a:rPr>
              <a:t> for traffic management in Social Internet of </a:t>
            </a:r>
            <a:r>
              <a:rPr lang="en-US" sz="1600" dirty="0" err="1" smtClean="0">
                <a:latin typeface="Times New Roman" pitchFamily="18" charset="0"/>
                <a:cs typeface="Times New Roman" pitchFamily="18" charset="0"/>
              </a:rPr>
              <a:t>Vehicles,”Future</a:t>
            </a:r>
            <a:r>
              <a:rPr lang="en-US" sz="1600" dirty="0" smtClean="0">
                <a:latin typeface="Times New Roman" pitchFamily="18" charset="0"/>
                <a:cs typeface="Times New Roman" pitchFamily="18" charset="0"/>
              </a:rPr>
              <a:t> Generation Computer Systems, 82, 707-714, 2018</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8] “IEEE Standard for Local and metropolitan area networks–Part15.4: Low-Rate Wireless Personal Area Networks (LR-WPANs),”in IEEE Std 802.15.4-2011 (Revision of IEEE Std 802.15.4-2006),pp.1-314, 2011</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9] N. </a:t>
            </a:r>
            <a:r>
              <a:rPr lang="en-US" sz="1600" dirty="0" err="1" smtClean="0">
                <a:latin typeface="Times New Roman" pitchFamily="18" charset="0"/>
                <a:cs typeface="Times New Roman" pitchFamily="18" charset="0"/>
              </a:rPr>
              <a:t>Kushalnagar</a:t>
            </a:r>
            <a:r>
              <a:rPr lang="en-US" sz="1600" dirty="0" smtClean="0">
                <a:latin typeface="Times New Roman" pitchFamily="18" charset="0"/>
                <a:cs typeface="Times New Roman" pitchFamily="18" charset="0"/>
              </a:rPr>
              <a:t>, G. Montenegro &amp; C. Schumacher, “IPv6 over low-power wireless personal area networks (6LoWPANs): </a:t>
            </a:r>
            <a:r>
              <a:rPr lang="en-US" sz="1600" dirty="0" err="1" smtClean="0">
                <a:latin typeface="Times New Roman" pitchFamily="18" charset="0"/>
                <a:cs typeface="Times New Roman" pitchFamily="18" charset="0"/>
              </a:rPr>
              <a:t>overview,assumptions</a:t>
            </a:r>
            <a:r>
              <a:rPr lang="en-US" sz="1600" dirty="0" smtClean="0">
                <a:latin typeface="Times New Roman" pitchFamily="18" charset="0"/>
                <a:cs typeface="Times New Roman" pitchFamily="18" charset="0"/>
              </a:rPr>
              <a:t>, problem statement, and goals,” (No. RFC 4919), 2007</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10] E. Kim, D. </a:t>
            </a:r>
            <a:r>
              <a:rPr lang="en-US" sz="1600" dirty="0" err="1" smtClean="0">
                <a:latin typeface="Times New Roman" pitchFamily="18" charset="0"/>
                <a:cs typeface="Times New Roman" pitchFamily="18" charset="0"/>
              </a:rPr>
              <a:t>Kaspar</a:t>
            </a:r>
            <a:r>
              <a:rPr lang="en-US" sz="1600" dirty="0" smtClean="0">
                <a:latin typeface="Times New Roman" pitchFamily="18" charset="0"/>
                <a:cs typeface="Times New Roman" pitchFamily="18" charset="0"/>
              </a:rPr>
              <a:t>, C. Gomez &amp; C. Bormann, “Problem </a:t>
            </a:r>
            <a:r>
              <a:rPr lang="en-US" sz="1600" dirty="0" err="1" smtClean="0">
                <a:latin typeface="Times New Roman" pitchFamily="18" charset="0"/>
                <a:cs typeface="Times New Roman" pitchFamily="18" charset="0"/>
              </a:rPr>
              <a:t>statementand</a:t>
            </a:r>
            <a:r>
              <a:rPr lang="en-US" sz="1600" dirty="0" smtClean="0">
                <a:latin typeface="Times New Roman" pitchFamily="18" charset="0"/>
                <a:cs typeface="Times New Roman" pitchFamily="18" charset="0"/>
              </a:rPr>
              <a:t> requirements for IPv6 over low-power wireless personal </a:t>
            </a:r>
            <a:r>
              <a:rPr lang="en-US" sz="1600" dirty="0" err="1" smtClean="0">
                <a:latin typeface="Times New Roman" pitchFamily="18" charset="0"/>
                <a:cs typeface="Times New Roman" pitchFamily="18" charset="0"/>
              </a:rPr>
              <a:t>areanetwork</a:t>
            </a:r>
            <a:r>
              <a:rPr lang="en-US" sz="1600" dirty="0" smtClean="0">
                <a:latin typeface="Times New Roman" pitchFamily="18" charset="0"/>
                <a:cs typeface="Times New Roman" pitchFamily="18" charset="0"/>
              </a:rPr>
              <a:t> (6LoWPAN) routing,”(No. RFC 6606),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1173</TotalTime>
  <Words>1322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The concept of 2 layer routing for wireless 5g networks and beyond </vt:lpstr>
      <vt:lpstr>Abstract</vt:lpstr>
      <vt:lpstr>Slide 3</vt:lpstr>
      <vt:lpstr>Existing System</vt:lpstr>
      <vt:lpstr>Disadvantage of Existing System</vt:lpstr>
      <vt:lpstr>PROPOSED SYSTEM :</vt:lpstr>
      <vt:lpstr>ADVANTAGE</vt:lpstr>
      <vt:lpstr>Slide 8</vt:lpstr>
      <vt:lpstr>Slide 9</vt:lpstr>
      <vt:lpstr>Slide 10</vt:lpstr>
      <vt:lpstr>Architecture Diagram </vt:lpstr>
      <vt:lpstr>SOFTWARE REQUIREMENTS:</vt:lpstr>
      <vt:lpstr>HARDWARE REQUIREMENTS:</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535</cp:revision>
  <dcterms:created xsi:type="dcterms:W3CDTF">2006-08-16T00:00:00Z</dcterms:created>
  <dcterms:modified xsi:type="dcterms:W3CDTF">2021-04-07T12:17:49Z</dcterms:modified>
</cp:coreProperties>
</file>