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1/28/2022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1/28/2022</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1/28/2022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1/28/2022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1/28/2022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1/28/2022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1/28/2022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1/28/2022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1/28/2022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1/28/2022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1/28/2022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1/28/2022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1/28/2022</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5105400"/>
          </a:xfrm>
        </p:spPr>
        <p:txBody>
          <a:bodyPr>
            <a:normAutofit/>
          </a:bodyPr>
          <a:lstStyle/>
          <a:p>
            <a:pPr algn="ctr"/>
            <a:r>
              <a:rPr lang="en-IN" b="1" dirty="0" smtClean="0">
                <a:latin typeface="Times New Roman" pitchFamily="18" charset="0"/>
                <a:cs typeface="Times New Roman" pitchFamily="18" charset="0"/>
              </a:rPr>
              <a:t>Online Measurement of Degradation Due to Bias Temperature Instability in SRAMs</a:t>
            </a:r>
            <a:br>
              <a:rPr lang="en-IN" b="1" dirty="0" smtClean="0">
                <a:latin typeface="Times New Roman" pitchFamily="18" charset="0"/>
                <a:cs typeface="Times New Roman" pitchFamily="18" charset="0"/>
              </a:rPr>
            </a:b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A </a:t>
            </a:r>
            <a:r>
              <a:rPr lang="en-IN" sz="2000" dirty="0" smtClean="0">
                <a:latin typeface="Times New Roman" pitchFamily="18" charset="0"/>
                <a:cs typeface="Times New Roman" pitchFamily="18" charset="0"/>
              </a:rPr>
              <a:t>method is proposed to detect failing cells due to bias temperature instability (BTI) in Static Random Access Memories (SRAMs) en route to failure. If potentially failing cells are detected prior to failure, SRAMs can be operated without failures, since the detection of potentially failing cells can trigger reconfiguration, given available memory redundancy. Using an experimentally verified BTI model, we study the performances of conventional 6T SRAM cells as a function of BTI degradation, in the presence of process variations. An on-chip monitoring scheme is presented that can be embedded within conventional SRAM designs without affecting normal device operation and with minimal overhead.</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In this paper, we look at the implications of NBTI as far as single-event upset (SEU) rate is concerned.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However</a:t>
            </a:r>
            <a:r>
              <a:rPr lang="en-IN" sz="2000" dirty="0" smtClean="0">
                <a:latin typeface="Times New Roman" pitchFamily="18" charset="0"/>
                <a:cs typeface="Times New Roman" pitchFamily="18" charset="0"/>
              </a:rPr>
              <a:t>, a combination of NBTI and PBTI which exists in most of the real cases has a much bigger effect on the stability and performance of the SRAM cell than the effect due to NBTI </a:t>
            </a:r>
            <a:r>
              <a:rPr lang="en-IN" sz="2000" dirty="0" smtClean="0">
                <a:latin typeface="Times New Roman" pitchFamily="18" charset="0"/>
                <a:cs typeface="Times New Roman" pitchFamily="18" charset="0"/>
              </a:rPr>
              <a:t>only.</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leakage currents existing in two conditions will be eliminated to a large extent and the write current differential variations show the aging states of the SRAM cells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particular, it has been demonstrated that it degrades SRAM cells in terms of both read and write times and </a:t>
            </a:r>
            <a:r>
              <a:rPr lang="en-IN" sz="2000" dirty="0" smtClean="0">
                <a:latin typeface="Times New Roman" pitchFamily="18" charset="0"/>
                <a:cs typeface="Times New Roman" pitchFamily="18" charset="0"/>
              </a:rPr>
              <a:t>stability.</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a:t>
            </a:r>
            <a:r>
              <a:rPr lang="en-IN" sz="2000" dirty="0" smtClean="0">
                <a:latin typeface="Times New Roman" pitchFamily="18" charset="0"/>
                <a:cs typeface="Times New Roman" pitchFamily="18" charset="0"/>
              </a:rPr>
              <a:t>his </a:t>
            </a:r>
            <a:r>
              <a:rPr lang="en-IN" sz="2000" dirty="0" smtClean="0">
                <a:latin typeface="Times New Roman" pitchFamily="18" charset="0"/>
                <a:cs typeface="Times New Roman" pitchFamily="18" charset="0"/>
              </a:rPr>
              <a:t>approach cannot detect individual problematic cells, it can create problems with the virtual grounds and is limited by the fact that it cannot monitor the degradation in the memory periphery circuitry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Our approach aims to be used in product SRAMs in the field to detect problematic cells, and is not limited to the characterization of </a:t>
            </a:r>
            <a:r>
              <a:rPr lang="en-IN" sz="2000" dirty="0" smtClean="0">
                <a:latin typeface="Times New Roman" pitchFamily="18" charset="0"/>
                <a:cs typeface="Times New Roman" pitchFamily="18" charset="0"/>
              </a:rPr>
              <a:t>SRAMs.</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problems associated with trying to monitor the strength of the </a:t>
            </a:r>
            <a:r>
              <a:rPr lang="en-IN" sz="2000" dirty="0" err="1" smtClean="0">
                <a:latin typeface="Times New Roman" pitchFamily="18" charset="0"/>
                <a:cs typeface="Times New Roman" pitchFamily="18" charset="0"/>
              </a:rPr>
              <a:t>pMOS</a:t>
            </a:r>
            <a:r>
              <a:rPr lang="en-IN" sz="2000" dirty="0" smtClean="0">
                <a:latin typeface="Times New Roman" pitchFamily="18" charset="0"/>
                <a:cs typeface="Times New Roman" pitchFamily="18" charset="0"/>
              </a:rPr>
              <a:t> and </a:t>
            </a:r>
            <a:r>
              <a:rPr lang="en-IN" sz="2000" dirty="0" err="1" smtClean="0">
                <a:latin typeface="Times New Roman" pitchFamily="18" charset="0"/>
                <a:cs typeface="Times New Roman" pitchFamily="18" charset="0"/>
              </a:rPr>
              <a:t>nMOS</a:t>
            </a:r>
            <a:r>
              <a:rPr lang="en-IN" sz="2000" dirty="0" smtClean="0">
                <a:latin typeface="Times New Roman" pitchFamily="18" charset="0"/>
                <a:cs typeface="Times New Roman" pitchFamily="18" charset="0"/>
              </a:rPr>
              <a:t> devices in the latch of an SRAM </a:t>
            </a:r>
            <a:r>
              <a:rPr lang="en-IN" sz="2000" dirty="0" smtClean="0">
                <a:latin typeface="Times New Roman" pitchFamily="18" charset="0"/>
                <a:cs typeface="Times New Roman" pitchFamily="18" charset="0"/>
              </a:rPr>
              <a:t>cell.</a:t>
            </a:r>
          </a:p>
          <a:p>
            <a:pPr algn="just">
              <a:lnSpc>
                <a:spcPct val="150000"/>
              </a:lnSpc>
            </a:pPr>
            <a:r>
              <a:rPr lang="en-IN" sz="2000" dirty="0" smtClean="0">
                <a:latin typeface="Times New Roman" pitchFamily="18" charset="0"/>
                <a:cs typeface="Times New Roman" pitchFamily="18" charset="0"/>
              </a:rPr>
              <a:t>To </a:t>
            </a:r>
            <a:r>
              <a:rPr lang="en-IN" sz="2000" dirty="0" smtClean="0">
                <a:latin typeface="Times New Roman" pitchFamily="18" charset="0"/>
                <a:cs typeface="Times New Roman" pitchFamily="18" charset="0"/>
              </a:rPr>
              <a:t>understand the impact of BTI on the reliability of an SRAM array, it is imperative to consider process variations</a:t>
            </a:r>
            <a:r>
              <a:rPr lang="en-IN" sz="2000" dirty="0" smtClean="0">
                <a:latin typeface="Times New Roman" pitchFamily="18" charset="0"/>
                <a:cs typeface="Times New Roman" pitchFamily="18" charset="0"/>
              </a:rPr>
              <a:t>.</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stress in order to measure the degradation, alternative measurement techniques, such as the on-the-fly methods, which avoid stress interruption, have been proposed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this paper, a compact on-chip degradation technique using runtime leakage current monitoring has been proposed.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proposed sensor-based adaptive technique compensates for the variation due to PV and aging using the body-bias-voltage-generator circuit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proposed sensor monitors the change in the leakage current and converts it into voltage which is then used by a measurement circuit to make a decision and perform the mitigation.</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W</a:t>
            </a:r>
            <a:r>
              <a:rPr lang="en-IN" sz="2000" dirty="0" smtClean="0">
                <a:latin typeface="Times New Roman" pitchFamily="18" charset="0"/>
                <a:cs typeface="Times New Roman" pitchFamily="18" charset="0"/>
              </a:rPr>
              <a:t>e monitor the degradation of the two </a:t>
            </a:r>
            <a:r>
              <a:rPr lang="en-IN" sz="2000" dirty="0" err="1" smtClean="0">
                <a:latin typeface="Times New Roman" pitchFamily="18" charset="0"/>
                <a:cs typeface="Times New Roman" pitchFamily="18" charset="0"/>
              </a:rPr>
              <a:t>pMOS</a:t>
            </a:r>
            <a:r>
              <a:rPr lang="en-IN" sz="2000" dirty="0" smtClean="0">
                <a:latin typeface="Times New Roman" pitchFamily="18" charset="0"/>
                <a:cs typeface="Times New Roman" pitchFamily="18" charset="0"/>
              </a:rPr>
              <a:t> devices and the two </a:t>
            </a:r>
            <a:r>
              <a:rPr lang="en-IN" sz="2000" dirty="0" err="1" smtClean="0">
                <a:latin typeface="Times New Roman" pitchFamily="18" charset="0"/>
                <a:cs typeface="Times New Roman" pitchFamily="18" charset="0"/>
              </a:rPr>
              <a:t>nMOS</a:t>
            </a:r>
            <a:r>
              <a:rPr lang="en-IN" sz="2000" dirty="0" smtClean="0">
                <a:latin typeface="Times New Roman" pitchFamily="18" charset="0"/>
                <a:cs typeface="Times New Roman" pitchFamily="18" charset="0"/>
              </a:rPr>
              <a:t> latch devices in each individual cell of an SRAM array without affecting the performances of the cell during normal operation and with little physical overhead.</a:t>
            </a:r>
          </a:p>
          <a:p>
            <a:pPr algn="just">
              <a:lnSpc>
                <a:spcPct val="150000"/>
              </a:lnSpc>
            </a:pPr>
            <a:r>
              <a:rPr lang="en-IN" sz="2000" dirty="0" smtClean="0">
                <a:latin typeface="Times New Roman" pitchFamily="18" charset="0"/>
                <a:cs typeface="Times New Roman" pitchFamily="18" charset="0"/>
              </a:rPr>
              <a:t>The minimum operating voltage is a function of all these performance margins and process variations. </a:t>
            </a:r>
          </a:p>
          <a:p>
            <a:pPr algn="just">
              <a:lnSpc>
                <a:spcPct val="150000"/>
              </a:lnSpc>
            </a:pPr>
            <a:r>
              <a:rPr lang="en-IN" sz="2000" dirty="0" smtClean="0">
                <a:latin typeface="Times New Roman" pitchFamily="18" charset="0"/>
                <a:cs typeface="Times New Roman" pitchFamily="18" charset="0"/>
              </a:rPr>
              <a:t>Some cells will fail to meet the required performance criteria for error free operation, and hence should be replaced by redundant cells using memory reconfiguration.</a:t>
            </a:r>
          </a:p>
          <a:p>
            <a:pPr algn="just">
              <a:lnSpc>
                <a:spcPct val="150000"/>
              </a:lnSpc>
            </a:pPr>
            <a:r>
              <a:rPr lang="en-IN" sz="2000" dirty="0" smtClean="0">
                <a:latin typeface="Times New Roman" pitchFamily="18" charset="0"/>
                <a:cs typeface="Times New Roman" pitchFamily="18" charset="0"/>
              </a:rPr>
              <a:t>The performances of an SRAM cell are dependent on the threshold voltages of all devices, determining the </a:t>
            </a:r>
            <a:r>
              <a:rPr lang="en-IN" sz="2000" dirty="0" err="1" smtClean="0">
                <a:latin typeface="Times New Roman" pitchFamily="18" charset="0"/>
                <a:cs typeface="Times New Roman" pitchFamily="18" charset="0"/>
              </a:rPr>
              <a:t>pMOS</a:t>
            </a:r>
            <a:r>
              <a:rPr lang="en-IN" sz="2000" dirty="0" smtClean="0">
                <a:latin typeface="Times New Roman" pitchFamily="18" charset="0"/>
                <a:cs typeface="Times New Roman" pitchFamily="18" charset="0"/>
              </a:rPr>
              <a:t> threshold voltages can be thought of as an increase in the certainty of an event dependent on several random variables by the fixing of two of the random variables.</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857240"/>
        </p:xfrm>
        <a:graphic>
          <a:graphicData uri="http://schemas.openxmlformats.org/drawingml/2006/table">
            <a:tbl>
              <a:tblPr firstRow="1" bandRow="1">
                <a:tableStyleId>{5C22544A-7EE6-4342-B048-85BDC9FD1C3A}</a:tableStyleId>
              </a:tblPr>
              <a:tblGrid>
                <a:gridCol w="2622550"/>
                <a:gridCol w="2254250"/>
                <a:gridCol w="29908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MOS VLSI reliability and yield trends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M. H. Woods,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This is evidenced, even at the present, by the fact that technology decisions must be made by trading off one reliability failure mechanism against another.</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Silicon odometer: An on-chip reliability monitor for measuring frequency degradation of digital circuits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T.-H. Kim, R. Persaud, and C. H. Kim,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In this study, we present a fully digital on-chip reliability monitor for high-resolution frequency degradation measurements of digital circuits.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216650"/>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Characterization of NBTI induced temporal performance degradation in </a:t>
                      </a:r>
                      <a:r>
                        <a:rPr lang="en-US" sz="2000" dirty="0" err="1">
                          <a:latin typeface="Times New Roman"/>
                          <a:ea typeface="Calibri"/>
                          <a:cs typeface="Latha"/>
                        </a:rPr>
                        <a:t>nano</a:t>
                      </a:r>
                      <a:r>
                        <a:rPr lang="en-US" sz="2000" dirty="0">
                          <a:latin typeface="Times New Roman"/>
                          <a:ea typeface="Calibri"/>
                          <a:cs typeface="Latha"/>
                        </a:rPr>
                        <a:t>-scale SRAM array using IDDQ</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K. Kang, M. A. Alam, and K. Roy,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In this paper, we examine the impact of NBTI degradation in memory elements of digital circuits, focusing on the conventional 6T SRAM array topology.</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Impact of NBTI on SRAM read stability and design for reliability</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S. V. Kumar, C. H. Kim, and S. S. Sapatnekar,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The degradation of PMOS devices due to NBTI leads to reduced temporal performance in digital circuits.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p:cNvPicPr>
            <a:picLocks noGrp="1" noChangeAspect="1" noChangeArrowheads="1"/>
          </p:cNvPicPr>
          <p:nvPr>
            <p:ph idx="1"/>
          </p:nvPr>
        </p:nvPicPr>
        <p:blipFill>
          <a:blip r:embed="rId2"/>
          <a:srcRect/>
          <a:stretch>
            <a:fillRect/>
          </a:stretch>
        </p:blipFill>
        <p:spPr bwMode="auto">
          <a:xfrm>
            <a:off x="1752600" y="1524000"/>
            <a:ext cx="6553200" cy="4395788"/>
          </a:xfrm>
          <a:prstGeom prst="rect">
            <a:avLst/>
          </a:prstGeom>
          <a:noFill/>
          <a:ln w="9525">
            <a:noFill/>
            <a:miter lim="800000"/>
            <a:headEnd/>
            <a:tailEnd/>
          </a:ln>
          <a:effec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CONCLUSION</a:t>
            </a:r>
            <a:endParaRPr lang="en-US" dirty="0"/>
          </a:p>
        </p:txBody>
      </p:sp>
      <p:sp>
        <p:nvSpPr>
          <p:cNvPr id="3" name="Content Placeholder 2"/>
          <p:cNvSpPr>
            <a:spLocks noGrp="1"/>
          </p:cNvSpPr>
          <p:nvPr>
            <p:ph idx="1"/>
          </p:nvPr>
        </p:nvSpPr>
        <p:spPr/>
        <p:txBody>
          <a:bodyPr>
            <a:normAutofit fontScale="70000" lnSpcReduction="20000"/>
          </a:bodyPr>
          <a:lstStyle/>
          <a:p>
            <a:pPr algn="just">
              <a:lnSpc>
                <a:spcPct val="170000"/>
              </a:lnSpc>
              <a:buNone/>
            </a:pPr>
            <a:r>
              <a:rPr lang="en-IN" dirty="0" smtClean="0">
                <a:latin typeface="Times New Roman" pitchFamily="18" charset="0"/>
                <a:cs typeface="Times New Roman" pitchFamily="18" charset="0"/>
              </a:rPr>
              <a:t>    A </a:t>
            </a:r>
            <a:r>
              <a:rPr lang="en-IN" dirty="0" smtClean="0">
                <a:latin typeface="Times New Roman" pitchFamily="18" charset="0"/>
                <a:cs typeface="Times New Roman" pitchFamily="18" charset="0"/>
              </a:rPr>
              <a:t>scheme for on-chip monitoring of BTI degradation in SRAM cells has been proposed. It has been shown that the gradual weakening of both the </a:t>
            </a:r>
            <a:r>
              <a:rPr lang="en-IN" dirty="0" err="1" smtClean="0">
                <a:latin typeface="Times New Roman" pitchFamily="18" charset="0"/>
                <a:cs typeface="Times New Roman" pitchFamily="18" charset="0"/>
              </a:rPr>
              <a:t>pMOS</a:t>
            </a:r>
            <a:r>
              <a:rPr lang="en-IN" dirty="0" smtClean="0">
                <a:latin typeface="Times New Roman" pitchFamily="18" charset="0"/>
                <a:cs typeface="Times New Roman" pitchFamily="18" charset="0"/>
              </a:rPr>
              <a:t> and </a:t>
            </a:r>
            <a:r>
              <a:rPr lang="en-IN" dirty="0" err="1" smtClean="0">
                <a:latin typeface="Times New Roman" pitchFamily="18" charset="0"/>
                <a:cs typeface="Times New Roman" pitchFamily="18" charset="0"/>
              </a:rPr>
              <a:t>nMOS</a:t>
            </a:r>
            <a:r>
              <a:rPr lang="en-IN" dirty="0" smtClean="0">
                <a:latin typeface="Times New Roman" pitchFamily="18" charset="0"/>
                <a:cs typeface="Times New Roman" pitchFamily="18" charset="0"/>
              </a:rPr>
              <a:t> devices in an SRAM cell can be monitored. Therefore, errors due to reduced noise immunity due to BTI can be avoided through the use of redundancy and memory reconfiguration. Unlike conventional built-in self-test schemes, the proposed method also allows for the identification of weak cells that are likely to fail in the near future.</a:t>
            </a:r>
            <a:endParaRPr lang="en-US"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M. H. Woods, “MOS VLSI reliability and yield trends,” Proc. IEEE, vol. 74, no. 12, pp. 1715–1729, Dec. 1986.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 T.-H. Kim, R. </a:t>
            </a:r>
            <a:r>
              <a:rPr lang="en-IN" sz="1600" dirty="0" err="1" smtClean="0">
                <a:latin typeface="Times New Roman" pitchFamily="18" charset="0"/>
                <a:cs typeface="Times New Roman" pitchFamily="18" charset="0"/>
              </a:rPr>
              <a:t>Persaud</a:t>
            </a:r>
            <a:r>
              <a:rPr lang="en-IN" sz="1600" dirty="0" smtClean="0">
                <a:latin typeface="Times New Roman" pitchFamily="18" charset="0"/>
                <a:cs typeface="Times New Roman" pitchFamily="18" charset="0"/>
              </a:rPr>
              <a:t>, and C. H. Kim, “Silicon odometer: An on-chip reliability monitor for measuring frequency degradation of digital circuits,” IEEE J. Solid-State Circuits, vol. 43, no. 4, pp. 874–880, Apr. 2008.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 K. Kang, M. A. </a:t>
            </a:r>
            <a:r>
              <a:rPr lang="en-IN" sz="1600" dirty="0" err="1" smtClean="0">
                <a:latin typeface="Times New Roman" pitchFamily="18" charset="0"/>
                <a:cs typeface="Times New Roman" pitchFamily="18" charset="0"/>
              </a:rPr>
              <a:t>Alam</a:t>
            </a:r>
            <a:r>
              <a:rPr lang="en-IN" sz="1600" dirty="0" smtClean="0">
                <a:latin typeface="Times New Roman" pitchFamily="18" charset="0"/>
                <a:cs typeface="Times New Roman" pitchFamily="18" charset="0"/>
              </a:rPr>
              <a:t>, and K. Roy, “Characterization of NBTI induced temporal performance degradation in </a:t>
            </a:r>
            <a:r>
              <a:rPr lang="en-IN" sz="1600" dirty="0" err="1" smtClean="0">
                <a:latin typeface="Times New Roman" pitchFamily="18" charset="0"/>
                <a:cs typeface="Times New Roman" pitchFamily="18" charset="0"/>
              </a:rPr>
              <a:t>nano</a:t>
            </a:r>
            <a:r>
              <a:rPr lang="en-IN" sz="1600" dirty="0" smtClean="0">
                <a:latin typeface="Times New Roman" pitchFamily="18" charset="0"/>
                <a:cs typeface="Times New Roman" pitchFamily="18" charset="0"/>
              </a:rPr>
              <a:t>-scale SRAM array using IDDQ,” in Proc. IEEE Int. Test Conf., Oct. 2007, pp. 1–10.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 S. V. Kumar, C. H. Kim, and S. S. </a:t>
            </a:r>
            <a:r>
              <a:rPr lang="en-IN" sz="1600" dirty="0" err="1" smtClean="0">
                <a:latin typeface="Times New Roman" pitchFamily="18" charset="0"/>
                <a:cs typeface="Times New Roman" pitchFamily="18" charset="0"/>
              </a:rPr>
              <a:t>Sapatnekar</a:t>
            </a:r>
            <a:r>
              <a:rPr lang="en-IN" sz="1600" dirty="0" smtClean="0">
                <a:latin typeface="Times New Roman" pitchFamily="18" charset="0"/>
                <a:cs typeface="Times New Roman" pitchFamily="18" charset="0"/>
              </a:rPr>
              <a:t>, “Impact of NBTI on SRAM read stability and design for reliability,” in Proc. 7th Int. </a:t>
            </a:r>
            <a:r>
              <a:rPr lang="en-IN" sz="1600" dirty="0" err="1" smtClean="0">
                <a:latin typeface="Times New Roman" pitchFamily="18" charset="0"/>
                <a:cs typeface="Times New Roman" pitchFamily="18" charset="0"/>
              </a:rPr>
              <a:t>Symp</a:t>
            </a:r>
            <a:r>
              <a:rPr lang="en-IN" sz="1600" dirty="0" smtClean="0">
                <a:latin typeface="Times New Roman" pitchFamily="18" charset="0"/>
                <a:cs typeface="Times New Roman" pitchFamily="18" charset="0"/>
              </a:rPr>
              <a:t>. Quality Electron. Design, Mar. 2006, pp. 213–218.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 V. Huard et al., “NBTI degradation: From transistor to SRAM arrays,” in Proc. IEEE Int. Rel. Phys. </a:t>
            </a:r>
            <a:r>
              <a:rPr lang="en-IN" sz="1600" dirty="0" err="1" smtClean="0">
                <a:latin typeface="Times New Roman" pitchFamily="18" charset="0"/>
                <a:cs typeface="Times New Roman" pitchFamily="18" charset="0"/>
              </a:rPr>
              <a:t>Symp</a:t>
            </a:r>
            <a:r>
              <a:rPr lang="en-IN" sz="1600" dirty="0" smtClean="0">
                <a:latin typeface="Times New Roman" pitchFamily="18" charset="0"/>
                <a:cs typeface="Times New Roman" pitchFamily="18" charset="0"/>
              </a:rPr>
              <a:t>., Apr./May 2008, pp. 289–300.</a:t>
            </a:r>
            <a:endParaRPr lang="en-US" sz="16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700" dirty="0" smtClean="0">
                <a:latin typeface="Times New Roman" pitchFamily="18" charset="0"/>
                <a:cs typeface="Times New Roman" pitchFamily="18" charset="0"/>
              </a:rPr>
              <a:t>[6] A. </a:t>
            </a:r>
            <a:r>
              <a:rPr lang="en-IN" sz="1700" dirty="0" err="1" smtClean="0">
                <a:latin typeface="Times New Roman" pitchFamily="18" charset="0"/>
                <a:cs typeface="Times New Roman" pitchFamily="18" charset="0"/>
              </a:rPr>
              <a:t>Haggag</a:t>
            </a:r>
            <a:r>
              <a:rPr lang="en-IN" sz="1700" dirty="0" smtClean="0">
                <a:latin typeface="Times New Roman" pitchFamily="18" charset="0"/>
                <a:cs typeface="Times New Roman" pitchFamily="18" charset="0"/>
              </a:rPr>
              <a:t> et al., “Understanding SRAM high-temperature-</a:t>
            </a:r>
            <a:r>
              <a:rPr lang="en-IN" sz="1700" dirty="0" err="1" smtClean="0">
                <a:latin typeface="Times New Roman" pitchFamily="18" charset="0"/>
                <a:cs typeface="Times New Roman" pitchFamily="18" charset="0"/>
              </a:rPr>
              <a:t>operatinglife</a:t>
            </a:r>
            <a:r>
              <a:rPr lang="en-IN" sz="1700" dirty="0" smtClean="0">
                <a:latin typeface="Times New Roman" pitchFamily="18" charset="0"/>
                <a:cs typeface="Times New Roman" pitchFamily="18" charset="0"/>
              </a:rPr>
              <a:t> NBTI: Statistics and permanent </a:t>
            </a:r>
            <a:r>
              <a:rPr lang="en-IN" sz="1700" dirty="0" err="1" smtClean="0">
                <a:latin typeface="Times New Roman" pitchFamily="18" charset="0"/>
                <a:cs typeface="Times New Roman" pitchFamily="18" charset="0"/>
              </a:rPr>
              <a:t>vs</a:t>
            </a:r>
            <a:r>
              <a:rPr lang="en-IN" sz="1700" dirty="0" smtClean="0">
                <a:latin typeface="Times New Roman" pitchFamily="18" charset="0"/>
                <a:cs typeface="Times New Roman" pitchFamily="18" charset="0"/>
              </a:rPr>
              <a:t> recoverable damage,” in Proc. Int. Rel. Phys. </a:t>
            </a:r>
            <a:r>
              <a:rPr lang="en-IN" sz="1700" dirty="0" err="1" smtClean="0">
                <a:latin typeface="Times New Roman" pitchFamily="18" charset="0"/>
                <a:cs typeface="Times New Roman" pitchFamily="18" charset="0"/>
              </a:rPr>
              <a:t>Symp</a:t>
            </a:r>
            <a:r>
              <a:rPr lang="en-IN" sz="1700" dirty="0" smtClean="0">
                <a:latin typeface="Times New Roman" pitchFamily="18" charset="0"/>
                <a:cs typeface="Times New Roman" pitchFamily="18" charset="0"/>
              </a:rPr>
              <a:t>., Apr. 2007, pp. 452–456.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7] S. O. </a:t>
            </a:r>
            <a:r>
              <a:rPr lang="en-IN" sz="1700" dirty="0" err="1" smtClean="0">
                <a:latin typeface="Times New Roman" pitchFamily="18" charset="0"/>
                <a:cs typeface="Times New Roman" pitchFamily="18" charset="0"/>
              </a:rPr>
              <a:t>Toh</a:t>
            </a:r>
            <a:r>
              <a:rPr lang="en-IN" sz="1700" dirty="0" smtClean="0">
                <a:latin typeface="Times New Roman" pitchFamily="18" charset="0"/>
                <a:cs typeface="Times New Roman" pitchFamily="18" charset="0"/>
              </a:rPr>
              <a:t>, Z. </a:t>
            </a:r>
            <a:r>
              <a:rPr lang="en-IN" sz="1700" dirty="0" err="1" smtClean="0">
                <a:latin typeface="Times New Roman" pitchFamily="18" charset="0"/>
                <a:cs typeface="Times New Roman" pitchFamily="18" charset="0"/>
              </a:rPr>
              <a:t>Guo</a:t>
            </a:r>
            <a:r>
              <a:rPr lang="en-IN" sz="1700" dirty="0" smtClean="0">
                <a:latin typeface="Times New Roman" pitchFamily="18" charset="0"/>
                <a:cs typeface="Times New Roman" pitchFamily="18" charset="0"/>
              </a:rPr>
              <a:t>, T.-J. K. Liu, and B. </a:t>
            </a:r>
            <a:r>
              <a:rPr lang="en-IN" sz="1700" dirty="0" err="1" smtClean="0">
                <a:latin typeface="Times New Roman" pitchFamily="18" charset="0"/>
                <a:cs typeface="Times New Roman" pitchFamily="18" charset="0"/>
              </a:rPr>
              <a:t>Nikolic</a:t>
            </a:r>
            <a:r>
              <a:rPr lang="en-IN" sz="1700" dirty="0" smtClean="0">
                <a:latin typeface="Times New Roman" pitchFamily="18" charset="0"/>
                <a:cs typeface="Times New Roman" pitchFamily="18" charset="0"/>
              </a:rPr>
              <a:t>, “Characterization of dynamic SRAM stability in 45 nm CMOS,” IEEE J. Solid-State Circuits, vol. 46, no. 11, pp. 2702–2712, Nov. 2011.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8] S. O. </a:t>
            </a:r>
            <a:r>
              <a:rPr lang="en-IN" sz="1700" dirty="0" err="1" smtClean="0">
                <a:latin typeface="Times New Roman" pitchFamily="18" charset="0"/>
                <a:cs typeface="Times New Roman" pitchFamily="18" charset="0"/>
              </a:rPr>
              <a:t>Toh</a:t>
            </a:r>
            <a:r>
              <a:rPr lang="en-IN" sz="1700" dirty="0" smtClean="0">
                <a:latin typeface="Times New Roman" pitchFamily="18" charset="0"/>
                <a:cs typeface="Times New Roman" pitchFamily="18" charset="0"/>
              </a:rPr>
              <a:t>, Y. Tsukamoto, Z. </a:t>
            </a:r>
            <a:r>
              <a:rPr lang="en-IN" sz="1700" dirty="0" err="1" smtClean="0">
                <a:latin typeface="Times New Roman" pitchFamily="18" charset="0"/>
                <a:cs typeface="Times New Roman" pitchFamily="18" charset="0"/>
              </a:rPr>
              <a:t>Guo</a:t>
            </a:r>
            <a:r>
              <a:rPr lang="en-IN" sz="1700" dirty="0" smtClean="0">
                <a:latin typeface="Times New Roman" pitchFamily="18" charset="0"/>
                <a:cs typeface="Times New Roman" pitchFamily="18" charset="0"/>
              </a:rPr>
              <a:t>, L. Jones, T.-J. K. Liu, and B. </a:t>
            </a:r>
            <a:r>
              <a:rPr lang="en-IN" sz="1700" dirty="0" err="1" smtClean="0">
                <a:latin typeface="Times New Roman" pitchFamily="18" charset="0"/>
                <a:cs typeface="Times New Roman" pitchFamily="18" charset="0"/>
              </a:rPr>
              <a:t>Nikolic</a:t>
            </a:r>
            <a:r>
              <a:rPr lang="en-IN" sz="1700" dirty="0" smtClean="0">
                <a:latin typeface="Times New Roman" pitchFamily="18" charset="0"/>
                <a:cs typeface="Times New Roman" pitchFamily="18" charset="0"/>
              </a:rPr>
              <a:t>, “Impact of random telegraph signals on </a:t>
            </a:r>
            <a:r>
              <a:rPr lang="en-IN" sz="1700" dirty="0" err="1" smtClean="0">
                <a:latin typeface="Times New Roman" pitchFamily="18" charset="0"/>
                <a:cs typeface="Times New Roman" pitchFamily="18" charset="0"/>
              </a:rPr>
              <a:t>Vmin</a:t>
            </a:r>
            <a:r>
              <a:rPr lang="en-IN" sz="1700" dirty="0" smtClean="0">
                <a:latin typeface="Times New Roman" pitchFamily="18" charset="0"/>
                <a:cs typeface="Times New Roman" pitchFamily="18" charset="0"/>
              </a:rPr>
              <a:t> in 45 nm SRAM,” in Proc. IEEE Int. Electron Devices Meeting, Dec. 2009, pp. 1–4.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9] R. A. Fonseca et al., “On using address scrambling to implement defect tolerance in SRAMs,” in Proc. IEEE Int. Test Conf., Sep. 2011, pp. 1–8.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10] M. A. </a:t>
            </a:r>
            <a:r>
              <a:rPr lang="en-IN" sz="1700" dirty="0" err="1" smtClean="0">
                <a:latin typeface="Times New Roman" pitchFamily="18" charset="0"/>
                <a:cs typeface="Times New Roman" pitchFamily="18" charset="0"/>
              </a:rPr>
              <a:t>Alam</a:t>
            </a:r>
            <a:r>
              <a:rPr lang="en-IN" sz="1700" dirty="0" smtClean="0">
                <a:latin typeface="Times New Roman" pitchFamily="18" charset="0"/>
                <a:cs typeface="Times New Roman" pitchFamily="18" charset="0"/>
              </a:rPr>
              <a:t> and S. </a:t>
            </a:r>
            <a:r>
              <a:rPr lang="en-IN" sz="1700" dirty="0" err="1" smtClean="0">
                <a:latin typeface="Times New Roman" pitchFamily="18" charset="0"/>
                <a:cs typeface="Times New Roman" pitchFamily="18" charset="0"/>
              </a:rPr>
              <a:t>Mahapatra</a:t>
            </a:r>
            <a:r>
              <a:rPr lang="en-IN" sz="1700" dirty="0" smtClean="0">
                <a:latin typeface="Times New Roman" pitchFamily="18" charset="0"/>
                <a:cs typeface="Times New Roman" pitchFamily="18" charset="0"/>
              </a:rPr>
              <a:t>, “A comprehensive model of PMOS NBTI degradation,” </a:t>
            </a:r>
            <a:r>
              <a:rPr lang="en-IN" sz="1700" dirty="0" err="1" smtClean="0">
                <a:latin typeface="Times New Roman" pitchFamily="18" charset="0"/>
                <a:cs typeface="Times New Roman" pitchFamily="18" charset="0"/>
              </a:rPr>
              <a:t>Microelectron</a:t>
            </a:r>
            <a:r>
              <a:rPr lang="en-IN" sz="1700" dirty="0" smtClean="0">
                <a:latin typeface="Times New Roman" pitchFamily="18" charset="0"/>
                <a:cs typeface="Times New Roman" pitchFamily="18" charset="0"/>
              </a:rPr>
              <a:t>. Rel., vol. 45, no. 1, pp. 71–81, Jan. 2005.</a:t>
            </a:r>
            <a:endParaRPr lang="en-IN" sz="17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1286</TotalTime>
  <Words>1385</Words>
  <Application>Microsoft Office PowerPoint</Application>
  <PresentationFormat>On-screen Show (4:3)</PresentationFormat>
  <Paragraphs>68</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Online Measurement of Degradation Due to Bias Temperature Instability in SRAMs </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CONCLUSION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566</cp:revision>
  <dcterms:created xsi:type="dcterms:W3CDTF">2006-08-16T00:00:00Z</dcterms:created>
  <dcterms:modified xsi:type="dcterms:W3CDTF">2022-01-28T13:22:18Z</dcterms:modified>
</cp:coreProperties>
</file>