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A Robust Energy/Area-Efficient Forwarded-Clock Receiver With All-Digital Clock and Data Recovery in 28-nm CMOS for High-Density Interconnects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paper presents a robust energy/area-efficient receiver fabricated in a 28-nm CMOS process. The receiver consists of eight data lanes plus one forwarded-clock lane supporting the </a:t>
            </a:r>
            <a:r>
              <a:rPr lang="en-IN" sz="2000" dirty="0" err="1" smtClean="0">
                <a:latin typeface="Times New Roman" pitchFamily="18" charset="0"/>
                <a:cs typeface="Times New Roman" pitchFamily="18" charset="0"/>
              </a:rPr>
              <a:t>hypertransport</a:t>
            </a:r>
            <a:r>
              <a:rPr lang="en-IN" sz="2000" dirty="0" smtClean="0">
                <a:latin typeface="Times New Roman" pitchFamily="18" charset="0"/>
                <a:cs typeface="Times New Roman" pitchFamily="18" charset="0"/>
              </a:rPr>
              <a:t> standard for high-density chip-to-chip links. The proposed all-digital clock and data recovery (ADCDR) circuit, which is well suited for today’s CMOS process scaling, enables the receiver to achieve low power and area consumption. The ADCDR can enter into open loop after lock-in to save power and avoid clock dithering phenomenon. Moreover, to compensate the open loop, a phase tracking procedure is proposed to enable the ADCDR to track the phase drift due to the voltage and temperature variations.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Furthermore</a:t>
            </a:r>
            <a:r>
              <a:rPr lang="en-IN" sz="2000" dirty="0" smtClean="0">
                <a:latin typeface="Times New Roman" pitchFamily="18" charset="0"/>
                <a:cs typeface="Times New Roman" pitchFamily="18" charset="0"/>
              </a:rPr>
              <a:t>, the all-digital delay-locked loop circuit integrated in the ADCDR can generate accurate multiphase clocks with the proposed calibrated locking algorithm in the presence of process variations. The precise multiphase clocks are essential for the half-rate sampling and Alexander-type phase detecting. Measurement results show that the receiver can operate at a data rate of 6.4 </a:t>
            </a:r>
            <a:r>
              <a:rPr lang="en-IN" sz="2000" dirty="0" err="1" smtClean="0">
                <a:latin typeface="Times New Roman" pitchFamily="18" charset="0"/>
                <a:cs typeface="Times New Roman" pitchFamily="18" charset="0"/>
              </a:rPr>
              <a:t>Gbits</a:t>
            </a:r>
            <a:r>
              <a:rPr lang="en-IN" sz="2000" dirty="0" smtClean="0">
                <a:latin typeface="Times New Roman" pitchFamily="18" charset="0"/>
                <a:cs typeface="Times New Roman" pitchFamily="18" charset="0"/>
              </a:rPr>
              <a:t>/s with a bit error rate </a:t>
            </a:r>
            <a:r>
              <a:rPr lang="en-US" sz="2000" dirty="0" smtClean="0">
                <a:latin typeface="Times New Roman" pitchFamily="18" charset="0"/>
                <a:cs typeface="Times New Roman" pitchFamily="18" charset="0"/>
              </a:rPr>
              <a:t>&lt;10−12, consuming 7.5-mW per lane (1.2 </a:t>
            </a:r>
            <a:r>
              <a:rPr lang="en-US" sz="2000" dirty="0" err="1" smtClean="0">
                <a:latin typeface="Times New Roman" pitchFamily="18" charset="0"/>
                <a:cs typeface="Times New Roman" pitchFamily="18" charset="0"/>
              </a:rPr>
              <a:t>pJ</a:t>
            </a:r>
            <a:r>
              <a:rPr lang="en-US" sz="2000" dirty="0" smtClean="0">
                <a:latin typeface="Times New Roman" pitchFamily="18" charset="0"/>
                <a:cs typeface="Times New Roman" pitchFamily="18" charset="0"/>
              </a:rPr>
              <a:t>/bit) under a 0.85 V power supply. With ADCDR’s phase tracking, the receiver performs better in jitter tolerance and achieves a 500-kHz bandwidth, which is high enough to track the phase drift. The receiver core occupies an area of 0.02 mm2 per lane.</a:t>
            </a:r>
            <a:endParaRPr lang="en-IN"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ost </a:t>
            </a:r>
            <a:r>
              <a:rPr lang="en-IN" sz="2000" dirty="0" smtClean="0">
                <a:latin typeface="Times New Roman" pitchFamily="18" charset="0"/>
                <a:cs typeface="Times New Roman" pitchFamily="18" charset="0"/>
              </a:rPr>
              <a:t>existing methodologies use voltage-mode (VM)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these clock distributions lose a tremendous amount of dynamic power to charge/discharge the large global clock capacitance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of the CDN efforts to improve signal integrity and power are based on traditional voltage mode (VM)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to low power, this scheme showed significant noise robustness compared with the existing VM clocking schemes.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worth mentioning that the proposed methodology is in stark contrast to the existing impedance balancing VM schemes where clustering and load balancing was achieved using wire and/or buffer sizing.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err="1" smtClean="0">
                <a:latin typeface="Times New Roman" pitchFamily="18" charset="0"/>
                <a:cs typeface="Times New Roman" pitchFamily="18" charset="0"/>
              </a:rPr>
              <a:t>glitching</a:t>
            </a:r>
            <a:r>
              <a:rPr lang="en-IN" sz="2000" dirty="0" smtClean="0">
                <a:latin typeface="Times New Roman" pitchFamily="18" charset="0"/>
                <a:cs typeface="Times New Roman" pitchFamily="18" charset="0"/>
              </a:rPr>
              <a:t> problem clarified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exists in this NAND-based delay line, which will inject error bits into the recovered data during tracking.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idea presented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can address this issue, but at the expense of timing and area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presents a new all-digital DLL-based CDR using NAND-based delay lines, which can address the above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digital design techniques for DLLs/CDRs are described, and the drawbacks of some previous works are discussed as well.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CDR utilizes a multi-phase multiplying delay-locked loop (MDLL) to generate the eight-phase reference clocks, which achieves multi-phase frequency multiplication with a small area and less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digital CDR uses a new initial phase tracker that uses a preamble to reduce the lock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SerDes</a:t>
            </a:r>
            <a:r>
              <a:rPr lang="en-IN" sz="2000" dirty="0" smtClean="0">
                <a:latin typeface="Times New Roman" pitchFamily="18" charset="0"/>
                <a:cs typeface="Times New Roman" pitchFamily="18" charset="0"/>
              </a:rPr>
              <a:t> receiver core consists of a shared multi-phase MDLL, an all-digital PI-based quarter-rate CDR, and a </a:t>
            </a:r>
            <a:r>
              <a:rPr lang="en-IN" sz="2000" dirty="0" smtClean="0">
                <a:latin typeface="Times New Roman" pitchFamily="18" charset="0"/>
                <a:cs typeface="Times New Roman" pitchFamily="18" charset="0"/>
              </a:rPr>
              <a:t>CTLE.</a:t>
            </a:r>
          </a:p>
          <a:p>
            <a:pPr algn="just">
              <a:lnSpc>
                <a:spcPct val="150000"/>
              </a:lnSpc>
            </a:pPr>
            <a:r>
              <a:rPr lang="en-IN" sz="2000" dirty="0" smtClean="0">
                <a:latin typeface="Times New Roman" pitchFamily="18" charset="0"/>
                <a:cs typeface="Times New Roman" pitchFamily="18" charset="0"/>
              </a:rPr>
              <a:t>The proposed CDR adopts a quarter-rate architecture to sufficiently widen the timing margin of the input sampler and to simplify the clock distribution network with much a lower sampling clock frequency.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meet the demand for the massive data throughput in high-performance computing systems, the bandwidth of these links has been increasing </a:t>
            </a:r>
            <a:r>
              <a:rPr lang="en-IN" sz="2000" dirty="0" smtClean="0">
                <a:latin typeface="Times New Roman" pitchFamily="18" charset="0"/>
                <a:cs typeface="Times New Roman" pitchFamily="18" charset="0"/>
              </a:rPr>
              <a:t>aggressively.</a:t>
            </a:r>
          </a:p>
          <a:p>
            <a:pPr algn="just">
              <a:lnSpc>
                <a:spcPct val="150000"/>
              </a:lnSpc>
            </a:pPr>
            <a:r>
              <a:rPr lang="en-IN" sz="2000" dirty="0" smtClean="0">
                <a:latin typeface="Times New Roman" pitchFamily="18" charset="0"/>
                <a:cs typeface="Times New Roman" pitchFamily="18" charset="0"/>
              </a:rPr>
              <a:t>Therefore, improving power efficiency has become the major concern of the </a:t>
            </a:r>
            <a:r>
              <a:rPr lang="en-IN" sz="2000" dirty="0" err="1" smtClean="0">
                <a:latin typeface="Times New Roman" pitchFamily="18" charset="0"/>
                <a:cs typeface="Times New Roman" pitchFamily="18" charset="0"/>
              </a:rPr>
              <a:t>SerDes</a:t>
            </a:r>
            <a:r>
              <a:rPr lang="en-IN" sz="2000" dirty="0" smtClean="0">
                <a:latin typeface="Times New Roman" pitchFamily="18" charset="0"/>
                <a:cs typeface="Times New Roman" pitchFamily="18" charset="0"/>
              </a:rPr>
              <a:t> design as well as the jitter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lower supply voltage improves power consumption, while the lower latency improves a digital block’s skew and jitter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simpler and effective calibration method is proposed to eliminate process mismatch with negligible penalties of the area, power,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Phase-locked loop (PLL) and delay-locked loop (DLL) can be used to generate the required clocks.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8.0-Gb/s Hyper Transport transceiver for 32-nm SOI-CMOS server processors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 S. Loke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present an 8.0-Gb/s Hyper Transport source-synchronous I/O integrated in a 32-nm SOI-CMOS processor for high-performance servers.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Godson-3B1500: A 32 nm 1.35 GHz 40 W 172.8GFLOPS 8-core processor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Hu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fabricated in 32nm 10 Cu-layer high-κ metal-gate (HKMG) low-power bulk CMOS, and contains 1.14 billion transistors within 182.5mm2 die area.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scalable 0.128-to-1 Tb/s 0.8-to-2.6 </a:t>
                      </a:r>
                      <a:r>
                        <a:rPr lang="en-US" sz="2000" dirty="0" err="1">
                          <a:latin typeface="Times New Roman"/>
                          <a:ea typeface="Calibri"/>
                          <a:cs typeface="Latha"/>
                        </a:rPr>
                        <a:t>pJ</a:t>
                      </a:r>
                      <a:r>
                        <a:rPr lang="en-US" sz="2000" dirty="0">
                          <a:latin typeface="Times New Roman"/>
                          <a:ea typeface="Calibri"/>
                          <a:cs typeface="Latha"/>
                        </a:rPr>
                        <a:t>/b 64-lane parallel I/O in 32 nm CMOS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Mansuri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length-matched dense interconnect topology allows clocking to be shared across multiple lanes to reduce area and power.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0.16–0.25 pJ/bit, 8 Gb/s near-threshold serial link receiver with super-harmonic injection-locking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Hu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novel low-power super-harmonic injection-locked ring oscillator is proposed to generate </a:t>
                      </a:r>
                      <a:r>
                        <a:rPr lang="en-US" sz="2000" dirty="0" err="1">
                          <a:latin typeface="Times New Roman"/>
                          <a:ea typeface="Calibri"/>
                          <a:cs typeface="Latha"/>
                        </a:rPr>
                        <a:t>deskewable</a:t>
                      </a:r>
                      <a:r>
                        <a:rPr lang="en-US" sz="2000" dirty="0">
                          <a:latin typeface="Times New Roman"/>
                          <a:ea typeface="Calibri"/>
                          <a:cs typeface="Latha"/>
                        </a:rPr>
                        <a:t> symmetric multi-phase local clock phases.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447800"/>
            <a:ext cx="71628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An </a:t>
            </a:r>
            <a:r>
              <a:rPr lang="en-IN" sz="2000" dirty="0" smtClean="0">
                <a:latin typeface="Times New Roman" pitchFamily="18" charset="0"/>
                <a:cs typeface="Times New Roman" pitchFamily="18" charset="0"/>
              </a:rPr>
              <a:t>8 + 1-lane 6.4-Gbits/s FC receiver is presented in a TSMC 28-nm CMOS process. The receiver uses an all-digital CDR based on a MDLL. The phase tracking of the all-digital CDR and the calibrated locking of the all-digital MDLL enable the proposed receiver to achieve both low power/area consumption and good PVT-variation tolerance. The experimental results demonstrate that this receiver, occupying an area of 0.02 mm2 per lane, can operate up to a data rate of 6.4 </a:t>
            </a:r>
            <a:r>
              <a:rPr lang="en-IN" sz="2000" dirty="0" err="1" smtClean="0">
                <a:latin typeface="Times New Roman" pitchFamily="18" charset="0"/>
                <a:cs typeface="Times New Roman" pitchFamily="18" charset="0"/>
              </a:rPr>
              <a:t>Gbits</a:t>
            </a:r>
            <a:r>
              <a:rPr lang="en-IN" sz="2000" dirty="0" smtClean="0">
                <a:latin typeface="Times New Roman" pitchFamily="18" charset="0"/>
                <a:cs typeface="Times New Roman" pitchFamily="18" charset="0"/>
              </a:rPr>
              <a:t>/s with a BER of </a:t>
            </a:r>
            <a:r>
              <a:rPr lang="en-IN" sz="2000" dirty="0" smtClean="0">
                <a:latin typeface="Times New Roman" pitchFamily="18" charset="0"/>
                <a:cs typeface="Times New Roman" pitchFamily="18" charset="0"/>
              </a:rPr>
              <a:t>&lt;</a:t>
            </a:r>
            <a:r>
              <a:rPr lang="en-IN" sz="2000" dirty="0" smtClean="0">
                <a:latin typeface="Times New Roman" pitchFamily="18" charset="0"/>
                <a:cs typeface="Times New Roman" pitchFamily="18" charset="0"/>
              </a:rPr>
              <a:t>10–12 with an energy efficiency of 1.2 </a:t>
            </a:r>
            <a:r>
              <a:rPr lang="en-IN" sz="2000" dirty="0" err="1" smtClean="0">
                <a:latin typeface="Times New Roman" pitchFamily="18" charset="0"/>
                <a:cs typeface="Times New Roman" pitchFamily="18" charset="0"/>
              </a:rPr>
              <a:t>pJ</a:t>
            </a:r>
            <a:r>
              <a:rPr lang="en-IN" sz="2000" dirty="0" smtClean="0">
                <a:latin typeface="Times New Roman" pitchFamily="18" charset="0"/>
                <a:cs typeface="Times New Roman" pitchFamily="18" charset="0"/>
              </a:rPr>
              <a:t>/bit. The all-digital DLL guarantees the output clocks having good phase accuracy and duty cycle. The all-digital CDR achieves a 500-kHz tracking bandwidth, allowing for tracking phase drifts due to the temperature and voltage </a:t>
            </a:r>
            <a:r>
              <a:rPr lang="en-IN" sz="2000" dirty="0" smtClean="0">
                <a:latin typeface="Times New Roman" pitchFamily="18" charset="0"/>
                <a:cs typeface="Times New Roman" pitchFamily="18" charset="0"/>
              </a:rPr>
              <a:t>changes.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 L. S. </a:t>
            </a:r>
            <a:r>
              <a:rPr lang="en-IN" sz="1700" dirty="0" err="1" smtClean="0">
                <a:latin typeface="Times New Roman" pitchFamily="18" charset="0"/>
                <a:cs typeface="Times New Roman" pitchFamily="18" charset="0"/>
              </a:rPr>
              <a:t>Loke</a:t>
            </a:r>
            <a:r>
              <a:rPr lang="en-IN" sz="1700" dirty="0" smtClean="0">
                <a:latin typeface="Times New Roman" pitchFamily="18" charset="0"/>
                <a:cs typeface="Times New Roman" pitchFamily="18" charset="0"/>
              </a:rPr>
              <a:t> et al., “An 8.0-Gb/s </a:t>
            </a:r>
            <a:r>
              <a:rPr lang="en-IN" sz="1700" dirty="0" err="1" smtClean="0">
                <a:latin typeface="Times New Roman" pitchFamily="18" charset="0"/>
                <a:cs typeface="Times New Roman" pitchFamily="18" charset="0"/>
              </a:rPr>
              <a:t>HyperTransport</a:t>
            </a:r>
            <a:r>
              <a:rPr lang="en-IN" sz="1700" dirty="0" smtClean="0">
                <a:latin typeface="Times New Roman" pitchFamily="18" charset="0"/>
                <a:cs typeface="Times New Roman" pitchFamily="18" charset="0"/>
              </a:rPr>
              <a:t> transceiver for 32-nm SOI-CMOS server processors,” IEEE J. Solid-State Circuits, vol. 47, no. 11, pp. 2627–2642, Nov.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S. </a:t>
            </a:r>
            <a:r>
              <a:rPr lang="en-IN" sz="1700" dirty="0" err="1" smtClean="0">
                <a:latin typeface="Times New Roman" pitchFamily="18" charset="0"/>
                <a:cs typeface="Times New Roman" pitchFamily="18" charset="0"/>
              </a:rPr>
              <a:t>Rusu</a:t>
            </a:r>
            <a:r>
              <a:rPr lang="en-IN" sz="1700" dirty="0" smtClean="0">
                <a:latin typeface="Times New Roman" pitchFamily="18" charset="0"/>
                <a:cs typeface="Times New Roman" pitchFamily="18" charset="0"/>
              </a:rPr>
              <a:t> et al., “</a:t>
            </a:r>
            <a:r>
              <a:rPr lang="en-IN" sz="1700" dirty="0" err="1" smtClean="0">
                <a:latin typeface="Times New Roman" pitchFamily="18" charset="0"/>
                <a:cs typeface="Times New Roman" pitchFamily="18" charset="0"/>
              </a:rPr>
              <a:t>Ivytown</a:t>
            </a:r>
            <a:r>
              <a:rPr lang="en-IN" sz="1700" dirty="0" smtClean="0">
                <a:latin typeface="Times New Roman" pitchFamily="18" charset="0"/>
                <a:cs typeface="Times New Roman" pitchFamily="18" charset="0"/>
              </a:rPr>
              <a:t>: A 22 nm 15-core enterprise Xeon processor family,” in IEEE ISSCC Dig. Tech. Papers, Feb. 2014, pp. 102–103.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W. </a:t>
            </a:r>
            <a:r>
              <a:rPr lang="en-IN" sz="1700" dirty="0" err="1" smtClean="0">
                <a:latin typeface="Times New Roman" pitchFamily="18" charset="0"/>
                <a:cs typeface="Times New Roman" pitchFamily="18" charset="0"/>
              </a:rPr>
              <a:t>Hu</a:t>
            </a:r>
            <a:r>
              <a:rPr lang="en-IN" sz="1700" dirty="0" smtClean="0">
                <a:latin typeface="Times New Roman" pitchFamily="18" charset="0"/>
                <a:cs typeface="Times New Roman" pitchFamily="18" charset="0"/>
              </a:rPr>
              <a:t> et al., “Godson-3B1500: A 32 nm 1.35 GHz 40 W 172.8GFLOPS 8-core processor,” in IEEE ISSCC Dig. Tech. Papers, Feb. 2013, pp. 54–55.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M. </a:t>
            </a:r>
            <a:r>
              <a:rPr lang="en-IN" sz="1700" dirty="0" err="1" smtClean="0">
                <a:latin typeface="Times New Roman" pitchFamily="18" charset="0"/>
                <a:cs typeface="Times New Roman" pitchFamily="18" charset="0"/>
              </a:rPr>
              <a:t>Mansuri</a:t>
            </a:r>
            <a:r>
              <a:rPr lang="en-IN" sz="1700" dirty="0" smtClean="0">
                <a:latin typeface="Times New Roman" pitchFamily="18" charset="0"/>
                <a:cs typeface="Times New Roman" pitchFamily="18" charset="0"/>
              </a:rPr>
              <a:t> et al., “A scalable 0.128-to-1 Tb/s 0.8-to-2.6 </a:t>
            </a:r>
            <a:r>
              <a:rPr lang="en-IN" sz="1700" dirty="0" err="1" smtClean="0">
                <a:latin typeface="Times New Roman" pitchFamily="18" charset="0"/>
                <a:cs typeface="Times New Roman" pitchFamily="18" charset="0"/>
              </a:rPr>
              <a:t>pJ</a:t>
            </a:r>
            <a:r>
              <a:rPr lang="en-IN" sz="1700" dirty="0" smtClean="0">
                <a:latin typeface="Times New Roman" pitchFamily="18" charset="0"/>
                <a:cs typeface="Times New Roman" pitchFamily="18" charset="0"/>
              </a:rPr>
              <a:t>/b 64-lane parallel I/O in 32 nm CMOS,” in IEEE ISSCC Dig. Tech. Papers, Feb. 2013, pp. 402–403</a:t>
            </a:r>
            <a:r>
              <a:rPr lang="en-IN" sz="1700" dirty="0" smtClean="0">
                <a:latin typeface="Times New Roman" pitchFamily="18" charset="0"/>
                <a:cs typeface="Times New Roman" pitchFamily="18" charset="0"/>
              </a:rPr>
              <a:t>.</a:t>
            </a: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K. </a:t>
            </a:r>
            <a:r>
              <a:rPr lang="en-IN" sz="1700" dirty="0" err="1" smtClean="0">
                <a:latin typeface="Times New Roman" pitchFamily="18" charset="0"/>
                <a:cs typeface="Times New Roman" pitchFamily="18" charset="0"/>
              </a:rPr>
              <a:t>Hu</a:t>
            </a:r>
            <a:r>
              <a:rPr lang="en-IN" sz="1700" dirty="0" smtClean="0">
                <a:latin typeface="Times New Roman" pitchFamily="18" charset="0"/>
                <a:cs typeface="Times New Roman" pitchFamily="18" charset="0"/>
              </a:rPr>
              <a:t> et al., “0.16–0.25 </a:t>
            </a:r>
            <a:r>
              <a:rPr lang="en-IN" sz="1700" dirty="0" err="1" smtClean="0">
                <a:latin typeface="Times New Roman" pitchFamily="18" charset="0"/>
                <a:cs typeface="Times New Roman" pitchFamily="18" charset="0"/>
              </a:rPr>
              <a:t>pJ</a:t>
            </a:r>
            <a:r>
              <a:rPr lang="en-IN" sz="1700" dirty="0" smtClean="0">
                <a:latin typeface="Times New Roman" pitchFamily="18" charset="0"/>
                <a:cs typeface="Times New Roman" pitchFamily="18" charset="0"/>
              </a:rPr>
              <a:t>/bit, 8 </a:t>
            </a:r>
            <a:r>
              <a:rPr lang="en-IN" sz="1700" dirty="0" err="1" smtClean="0">
                <a:latin typeface="Times New Roman" pitchFamily="18" charset="0"/>
                <a:cs typeface="Times New Roman" pitchFamily="18" charset="0"/>
              </a:rPr>
              <a:t>Gb</a:t>
            </a:r>
            <a:r>
              <a:rPr lang="en-IN" sz="1700" dirty="0" smtClean="0">
                <a:latin typeface="Times New Roman" pitchFamily="18" charset="0"/>
                <a:cs typeface="Times New Roman" pitchFamily="18" charset="0"/>
              </a:rPr>
              <a:t>/s near-threshold serial link receiver with super-harmonic injection-locking,” IEEE J. Solid-State Circuits, vol. 47, no. 8, pp. 1842–1853, Aug. 2012.</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Li et al., “A 0.8 V, 560 </a:t>
            </a:r>
            <a:r>
              <a:rPr lang="en-IN" sz="1600" dirty="0" err="1" smtClean="0">
                <a:latin typeface="Times New Roman" pitchFamily="18" charset="0"/>
                <a:cs typeface="Times New Roman" pitchFamily="18" charset="0"/>
              </a:rPr>
              <a:t>fJ</a:t>
            </a:r>
            <a:r>
              <a:rPr lang="en-IN" sz="1600" dirty="0" smtClean="0">
                <a:latin typeface="Times New Roman" pitchFamily="18" charset="0"/>
                <a:cs typeface="Times New Roman" pitchFamily="18" charset="0"/>
              </a:rPr>
              <a:t>/bit, 14 </a:t>
            </a:r>
            <a:r>
              <a:rPr lang="en-IN" sz="1600" dirty="0" err="1" smtClean="0">
                <a:latin typeface="Times New Roman" pitchFamily="18" charset="0"/>
                <a:cs typeface="Times New Roman" pitchFamily="18" charset="0"/>
              </a:rPr>
              <a:t>Gb</a:t>
            </a:r>
            <a:r>
              <a:rPr lang="en-IN" sz="1600" dirty="0" smtClean="0">
                <a:latin typeface="Times New Roman" pitchFamily="18" charset="0"/>
                <a:cs typeface="Times New Roman" pitchFamily="18" charset="0"/>
              </a:rPr>
              <a:t>/s injection-locked receiver with input duty-cycle distortion tolerable edge-rotating 5/4X sub-rate CDR in 65 nm CMOS,” in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Dig. Tech. Papers, Jun. 2014, pp. 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Y.-J. Kim and L.-S. Kim, “A 12 </a:t>
            </a:r>
            <a:r>
              <a:rPr lang="en-IN" sz="1600" dirty="0" err="1" smtClean="0">
                <a:latin typeface="Times New Roman" pitchFamily="18" charset="0"/>
                <a:cs typeface="Times New Roman" pitchFamily="18" charset="0"/>
              </a:rPr>
              <a:t>Gb</a:t>
            </a:r>
            <a:r>
              <a:rPr lang="en-IN" sz="1600" dirty="0" smtClean="0">
                <a:latin typeface="Times New Roman" pitchFamily="18" charset="0"/>
                <a:cs typeface="Times New Roman" pitchFamily="18" charset="0"/>
              </a:rPr>
              <a:t>/s 0.92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Gb</a:t>
            </a:r>
            <a:r>
              <a:rPr lang="en-IN" sz="1600" dirty="0" smtClean="0">
                <a:latin typeface="Times New Roman" pitchFamily="18" charset="0"/>
                <a:cs typeface="Times New Roman" pitchFamily="18" charset="0"/>
              </a:rPr>
              <a:t>/s forwarded clock receiver based on ILO with 60 MHz jitter tracking bandwidth variation using duty cycle adjuster in 65 nm CMOS,” in Proc.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Jun. 2013, pp. C236–C237</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J.-H. </a:t>
            </a:r>
            <a:r>
              <a:rPr lang="en-IN" sz="1600" dirty="0" err="1" smtClean="0">
                <a:latin typeface="Times New Roman" pitchFamily="18" charset="0"/>
                <a:cs typeface="Times New Roman" pitchFamily="18" charset="0"/>
              </a:rPr>
              <a:t>Seol</a:t>
            </a:r>
            <a:r>
              <a:rPr lang="en-IN" sz="1600" dirty="0" smtClean="0">
                <a:latin typeface="Times New Roman" pitchFamily="18" charset="0"/>
                <a:cs typeface="Times New Roman" pitchFamily="18" charset="0"/>
              </a:rPr>
              <a:t> et al., “An 8 </a:t>
            </a:r>
            <a:r>
              <a:rPr lang="en-IN" sz="1600" dirty="0" err="1" smtClean="0">
                <a:latin typeface="Times New Roman" pitchFamily="18" charset="0"/>
                <a:cs typeface="Times New Roman" pitchFamily="18" charset="0"/>
              </a:rPr>
              <a:t>Gb</a:t>
            </a:r>
            <a:r>
              <a:rPr lang="en-IN" sz="1600" dirty="0" smtClean="0">
                <a:latin typeface="Times New Roman" pitchFamily="18" charset="0"/>
                <a:cs typeface="Times New Roman" pitchFamily="18" charset="0"/>
              </a:rPr>
              <a:t>/s 0.65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Gb</a:t>
            </a:r>
            <a:r>
              <a:rPr lang="en-IN" sz="1600" dirty="0" smtClean="0">
                <a:latin typeface="Times New Roman" pitchFamily="18" charset="0"/>
                <a:cs typeface="Times New Roman" pitchFamily="18" charset="0"/>
              </a:rPr>
              <a:t>/s forwarded-clock receiver using an ILO with dual feedback loop and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injection scheme,” in IEEE ISSCC Dig. Tech. Papers, Feb. 2013, pp. 410–411.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and A. C. </a:t>
            </a:r>
            <a:r>
              <a:rPr lang="en-IN" sz="1600" dirty="0" err="1" smtClean="0">
                <a:latin typeface="Times New Roman" pitchFamily="18" charset="0"/>
                <a:cs typeface="Times New Roman" pitchFamily="18" charset="0"/>
              </a:rPr>
              <a:t>Carusone</a:t>
            </a:r>
            <a:r>
              <a:rPr lang="en-IN" sz="1600" dirty="0" smtClean="0">
                <a:latin typeface="Times New Roman" pitchFamily="18" charset="0"/>
                <a:cs typeface="Times New Roman" pitchFamily="18" charset="0"/>
              </a:rPr>
              <a:t>, “A 6.8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7.4 </a:t>
            </a:r>
            <a:r>
              <a:rPr lang="en-IN" sz="1600" dirty="0" err="1" smtClean="0">
                <a:latin typeface="Times New Roman" pitchFamily="18" charset="0"/>
                <a:cs typeface="Times New Roman" pitchFamily="18" charset="0"/>
              </a:rPr>
              <a:t>Gb</a:t>
            </a:r>
            <a:r>
              <a:rPr lang="en-IN" sz="1600" dirty="0" smtClean="0">
                <a:latin typeface="Times New Roman" pitchFamily="18" charset="0"/>
                <a:cs typeface="Times New Roman" pitchFamily="18" charset="0"/>
              </a:rPr>
              <a:t>/s clock-forwarded receiver with up to 300 MHz jitter tracking in 65 nm CMOS,” in IEEE ISSCC Dig. Tech. Papers, Feb. 2010, pp. 158–159.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D. H. Alexander, “Clock recovery from random binary signals,”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11, no. 22, pp. 541–542, Oct. 1975.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1459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Robust Energy/Area-Efficient Forwarded-Clock Receiver With All-Digital Clock and Data Recovery in 28-nm CMOS for High-Density Interconnects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2022-01-28T07:58:43Z</dcterms:modified>
</cp:coreProperties>
</file>