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1/27/2022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1/27/2022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81600"/>
          </a:xfrm>
        </p:spPr>
        <p:txBody>
          <a:bodyPr>
            <a:normAutofit/>
          </a:bodyPr>
          <a:lstStyle/>
          <a:p>
            <a:pPr algn="ctr"/>
            <a:r>
              <a:rPr lang="en-IN" b="1" dirty="0" smtClean="0">
                <a:latin typeface="Times New Roman" pitchFamily="18" charset="0"/>
                <a:cs typeface="Times New Roman" pitchFamily="18" charset="0"/>
              </a:rPr>
              <a:t>Energy Efficient TCAM Search Engine Design Using Priority Decision in Memory Technology</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486400"/>
          </a:xfrm>
        </p:spPr>
        <p:txBody>
          <a:bodyPr>
            <a:noAutofit/>
          </a:bodyPr>
          <a:lstStyle/>
          <a:p>
            <a:pPr algn="just">
              <a:lnSpc>
                <a:spcPct val="150000"/>
              </a:lnSpc>
              <a:buNone/>
            </a:pPr>
            <a:r>
              <a:rPr lang="en-IN" sz="2000" dirty="0" smtClean="0">
                <a:latin typeface="Times New Roman" pitchFamily="18" charset="0"/>
                <a:cs typeface="Times New Roman" pitchFamily="18" charset="0"/>
              </a:rPr>
              <a:t>    Ternary </a:t>
            </a:r>
            <a:r>
              <a:rPr lang="en-IN" sz="2000" dirty="0" smtClean="0">
                <a:latin typeface="Times New Roman" pitchFamily="18" charset="0"/>
                <a:cs typeface="Times New Roman" pitchFamily="18" charset="0"/>
              </a:rPr>
              <a:t>content-addressable memory (TCAM)-based search engines generally need a priority encoder (PE) to select the highest priority match entry for resolving the multiple match problem due to the don’t care (X) features of TCAM. In contemporary network security, TCAM-based search engines are widely used in regular expression matching across multiple packets to protect against attacks, such as by viruses and spam. However, the use of PE results in increased energy consumption for pattern updates and search operations. Instead of using PEs to determine the match, our solution is a three-phase search operation that utilizes the length information of the matched patterns to decide the longest pattern match data.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proposes a promising memory technology called priority-decision in memory (PDM), which eliminates the need for PEs and removes restrictions on ordering, implying that patterns can be stored in an arbitrary order without sorting their lengths. Moreover, we present a sequential input-state (SIS) scheme to disable the mass of redundant search operations in state segments on the basis of an analysis distribution of hex signatures in a virus database. Experimental results demonstrate that the PDM-based technology can improve update energy consumption of </a:t>
            </a:r>
            <a:r>
              <a:rPr lang="en-IN" sz="2000" dirty="0" err="1" smtClean="0">
                <a:latin typeface="Times New Roman" pitchFamily="18" charset="0"/>
                <a:cs typeface="Times New Roman" pitchFamily="18" charset="0"/>
              </a:rPr>
              <a:t>nonvolatile</a:t>
            </a:r>
            <a:r>
              <a:rPr lang="en-IN" sz="2000" dirty="0" smtClean="0">
                <a:latin typeface="Times New Roman" pitchFamily="18" charset="0"/>
                <a:cs typeface="Times New Roman" pitchFamily="18" charset="0"/>
              </a:rPr>
              <a:t> TCAM (</a:t>
            </a:r>
            <a:r>
              <a:rPr lang="en-IN" sz="2000" dirty="0" err="1" smtClean="0">
                <a:latin typeface="Times New Roman" pitchFamily="18" charset="0"/>
                <a:cs typeface="Times New Roman" pitchFamily="18" charset="0"/>
              </a:rPr>
              <a:t>nvTCAM</a:t>
            </a:r>
            <a:r>
              <a:rPr lang="en-IN" sz="2000" dirty="0" smtClean="0">
                <a:latin typeface="Times New Roman" pitchFamily="18" charset="0"/>
                <a:cs typeface="Times New Roman" pitchFamily="18" charset="0"/>
              </a:rPr>
              <a:t>) search engines by 36%–67%, because most of the energy in these search engines is used to reorder. By adopting the SIS-based method to avoid unnecessary search operations in a TCAM array, the search energy reduction is around 64% of </a:t>
            </a:r>
            <a:r>
              <a:rPr lang="en-IN" sz="2000" dirty="0" err="1" smtClean="0">
                <a:latin typeface="Times New Roman" pitchFamily="18" charset="0"/>
                <a:cs typeface="Times New Roman" pitchFamily="18" charset="0"/>
              </a:rPr>
              <a:t>nvTCAM</a:t>
            </a:r>
            <a:r>
              <a:rPr lang="en-IN" sz="2000" dirty="0" smtClean="0">
                <a:latin typeface="Times New Roman" pitchFamily="18" charset="0"/>
                <a:cs typeface="Times New Roman" pitchFamily="18" charset="0"/>
              </a:rPr>
              <a:t> search engines.</a:t>
            </a: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457200"/>
            <a:ext cx="7498080" cy="6172200"/>
          </a:xfrm>
        </p:spPr>
        <p:txBody>
          <a:bodyPr>
            <a:noAutofit/>
          </a:bodyPr>
          <a:lstStyle/>
          <a:p>
            <a:pPr algn="just">
              <a:lnSpc>
                <a:spcPct val="150000"/>
              </a:lnSpc>
            </a:pPr>
            <a:r>
              <a:rPr lang="en-IN" sz="2000" dirty="0" smtClean="0">
                <a:latin typeface="Times New Roman" pitchFamily="18" charset="0"/>
                <a:cs typeface="Times New Roman" pitchFamily="18" charset="0"/>
              </a:rPr>
              <a:t>Existing </a:t>
            </a:r>
            <a:r>
              <a:rPr lang="en-IN" sz="2000" dirty="0" smtClean="0">
                <a:latin typeface="Times New Roman" pitchFamily="18" charset="0"/>
                <a:cs typeface="Times New Roman" pitchFamily="18" charset="0"/>
              </a:rPr>
              <a:t>SRAM-based TCAMs on FPGAs suffer from higher energy consumption as they consume excessive power to energize the entire SRAM memory used per lookup.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contrast, our proposed work stores the TCAM word’s existence and address information in a single RAM, thus realizing efficient memory usage.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existing SRAM-based TCAM architectures energize the entire SRAM memory of their architectures, resulting in excessive power consumption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paper presented a pre-classifier-based architecture for an energy-efficient SRAM-based TCAM, which selectively activates at most one row of SRAM blocks for lookup rather than activating the entire SRAM memory as in the existing architectures.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address several design issues, including how to get the longest pattern length for the matching entries, how to search the pattern length of matching entries that have the longest pattern length, and how to reduce energy consumption in search operations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One challenge in implementing TCAM-based search engines is to identify the energy overhead of search operations that negatively impact system </a:t>
            </a:r>
            <a:r>
              <a:rPr lang="en-IN" sz="2000" dirty="0" smtClean="0">
                <a:latin typeface="Times New Roman" pitchFamily="18" charset="0"/>
                <a:cs typeface="Times New Roman" pitchFamily="18" charset="0"/>
              </a:rPr>
              <a:t>energy.</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extra SRAM arrays and comparison circuits are needed to process length comparison for resolving multiple match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his </a:t>
            </a:r>
            <a:r>
              <a:rPr lang="en-IN" sz="2000" dirty="0" smtClean="0">
                <a:latin typeface="Times New Roman" pitchFamily="18" charset="0"/>
                <a:cs typeface="Times New Roman" pitchFamily="18" charset="0"/>
              </a:rPr>
              <a:t>paper fundamentally tackles the ordering problem and focuses on how to improve energy consumption for the search operation</a:t>
            </a:r>
            <a:r>
              <a:rPr lang="en-IN" sz="2000" dirty="0" smtClean="0">
                <a:latin typeface="Times New Roman" pitchFamily="18" charset="0"/>
                <a:cs typeface="Times New Roman" pitchFamily="18" charset="0"/>
              </a:rPr>
              <a: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architecture selectively activates at most one row of SRAM blocks for each incoming TCAM word.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architecture selectively activates at most one row of SRAM blocks for each incoming TCAM word, thus attaining a substantial reduction in the overall dynamic power consumption.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is achieved by partitioning the large width TCAM bit patterns and then implementing them as a cascade of SRAM blocks in the proposed architecture</a:t>
            </a:r>
            <a:r>
              <a:rPr lang="en-IN" sz="2000" dirty="0" smtClean="0">
                <a:latin typeface="Times New Roman" pitchFamily="18" charset="0"/>
                <a:cs typeface="Times New Roman" pitchFamily="18" charset="0"/>
              </a:rPr>
              <a:t>. </a:t>
            </a:r>
          </a:p>
          <a:p>
            <a:pPr algn="just">
              <a:lnSpc>
                <a:spcPct val="150000"/>
              </a:lnSpc>
            </a:pPr>
            <a:r>
              <a:rPr lang="en-IN" sz="2000" dirty="0" smtClean="0">
                <a:latin typeface="Times New Roman" pitchFamily="18" charset="0"/>
                <a:cs typeface="Times New Roman" pitchFamily="18" charset="0"/>
              </a:rPr>
              <a:t>The proposed solution implements TCAM using the embedded SRAM memory blocks available on FPGAs and scales well in terms of speed and power consumption for implementing TCAMS of large storage capacity.</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 an energy-efficient TCAM search engine, employing a clever decision-making process in memory technology for search operations without using PEs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prior studies, the segmented ML scheme is a well-known and very useful technique to efficiently reduce energy consumption in TCAM-based search engines.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technique, which decides the highest priority match entry without PEs, is energy efficient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propose an energy-efficient TCAM search engine utilizing TCAM features to get mask length information from the pattern data, and discard the PE in priority-decision in memory (PDM) technology.</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949450"/>
                <a:gridCol w="3295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Fast regular expression matching using small TCAM</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R. Meiners, J. Patel, E. Norige, A. X. Liu, and E. Torng,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propose three novel techniques to reduce TCAM space and improve RE matching speed: transition sharing, table consolidation, and variable striding.</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High speed pattern matching for network IDS/IPS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Alicherry, M. Muthuprasanna, and V. Kumar,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Multiple string matching that can compare hundreds of string patterns simultaneously is a critical component of these systems, and is a well-studied problem.</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438400"/>
                <a:gridCol w="1295400"/>
                <a:gridCol w="3981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Chain-based DFA deflation for fast and scalable regular expression matching using TCAM</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Peng, S. Tang, M. Chen, and Q. Dong,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we propose a chain-based DFA deflation method for fast and scalable regular expression matching using TCAM, which takes one simple TCAM lookup to match each input character and effectively deflates DFA size.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An efficient TCAM-based implementation of multipattern matching using covered state encoding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Yun,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implementation of modified </a:t>
                      </a:r>
                      <a:r>
                        <a:rPr lang="en-US" sz="2000" dirty="0" err="1">
                          <a:solidFill>
                            <a:srgbClr val="333333"/>
                          </a:solidFill>
                          <a:latin typeface="Times New Roman"/>
                          <a:ea typeface="Calibri"/>
                          <a:cs typeface="Latha"/>
                        </a:rPr>
                        <a:t>Aho-Corasick</a:t>
                      </a:r>
                      <a:r>
                        <a:rPr lang="en-US" sz="2000" dirty="0">
                          <a:solidFill>
                            <a:srgbClr val="333333"/>
                          </a:solidFill>
                          <a:latin typeface="Times New Roman"/>
                          <a:ea typeface="Calibri"/>
                          <a:cs typeface="Latha"/>
                        </a:rPr>
                        <a:t> NFA using the covered state encoding is also superior to other schemes in both TCAM memory requirement and lookup speed.</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524000" y="1504950"/>
            <a:ext cx="7010399" cy="46863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838200"/>
          </a:xfrm>
        </p:spPr>
        <p:txBody>
          <a:bodyPr>
            <a:normAutofit/>
          </a:bodyPr>
          <a:lstStyle/>
          <a:p>
            <a:r>
              <a:rPr lang="en-US" dirty="0" smtClean="0"/>
              <a:t>CONCLUSION</a:t>
            </a:r>
            <a:endParaRPr lang="en-US" dirty="0"/>
          </a:p>
        </p:txBody>
      </p:sp>
      <p:sp>
        <p:nvSpPr>
          <p:cNvPr id="3" name="Content Placeholder 2"/>
          <p:cNvSpPr>
            <a:spLocks noGrp="1"/>
          </p:cNvSpPr>
          <p:nvPr>
            <p:ph idx="1"/>
          </p:nvPr>
        </p:nvSpPr>
        <p:spPr>
          <a:xfrm>
            <a:off x="1371600" y="762000"/>
            <a:ext cx="7498080" cy="59436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proposes an energy-efficient search engine based on a detailed analysis of PE properties to indicate that PE is not suitable in search engines. A simple memory modification based on PDM method is proposed as an alternative, which can be widely used in TCAM-based designs. It can improve update energy efficiency and update pattern table quickly, because pattern data can be stored in an arbitrary order by discarding the PE. We utilize an SIS scheme to disable the mass of redundant search operations in the state segment to reduce energy consumption. In our experimental results, the proposed method can save 64% of the search energy in </a:t>
            </a:r>
            <a:r>
              <a:rPr lang="en-IN" sz="2000" dirty="0" err="1" smtClean="0">
                <a:latin typeface="Times New Roman" pitchFamily="18" charset="0"/>
                <a:cs typeface="Times New Roman" pitchFamily="18" charset="0"/>
              </a:rPr>
              <a:t>nvTCAM</a:t>
            </a:r>
            <a:r>
              <a:rPr lang="en-IN" sz="2000" dirty="0" smtClean="0">
                <a:latin typeface="Times New Roman" pitchFamily="18" charset="0"/>
                <a:cs typeface="Times New Roman" pitchFamily="18" charset="0"/>
              </a:rPr>
              <a:t> engines. We also demonstrate that the PDM method and the SIS scheme are attractive options for designing </a:t>
            </a:r>
            <a:r>
              <a:rPr lang="en-IN" sz="2000" dirty="0" err="1" smtClean="0">
                <a:latin typeface="Times New Roman" pitchFamily="18" charset="0"/>
                <a:cs typeface="Times New Roman" pitchFamily="18" charset="0"/>
              </a:rPr>
              <a:t>energyefficient</a:t>
            </a:r>
            <a:r>
              <a:rPr lang="en-IN" sz="2000" dirty="0" smtClean="0">
                <a:latin typeface="Times New Roman" pitchFamily="18" charset="0"/>
                <a:cs typeface="Times New Roman" pitchFamily="18" charset="0"/>
              </a:rPr>
              <a:t> search engines in embedded systems.</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304800"/>
            <a:ext cx="7790688" cy="6400800"/>
          </a:xfrm>
        </p:spPr>
        <p:txBody>
          <a:bodyPr>
            <a:noAutofit/>
          </a:bodyPr>
          <a:lstStyle/>
          <a:p>
            <a:pPr algn="just">
              <a:lnSpc>
                <a:spcPct val="160000"/>
              </a:lnSpc>
            </a:pPr>
            <a:r>
              <a:rPr lang="en-IN" sz="1800" dirty="0" smtClean="0">
                <a:latin typeface="Times New Roman" pitchFamily="18" charset="0"/>
                <a:cs typeface="Times New Roman" pitchFamily="18" charset="0"/>
              </a:rPr>
              <a:t>[1] C. R. </a:t>
            </a:r>
            <a:r>
              <a:rPr lang="en-IN" sz="1800" dirty="0" err="1" smtClean="0">
                <a:latin typeface="Times New Roman" pitchFamily="18" charset="0"/>
                <a:cs typeface="Times New Roman" pitchFamily="18" charset="0"/>
              </a:rPr>
              <a:t>Meiners</a:t>
            </a:r>
            <a:r>
              <a:rPr lang="en-IN" sz="1800" dirty="0" smtClean="0">
                <a:latin typeface="Times New Roman" pitchFamily="18" charset="0"/>
                <a:cs typeface="Times New Roman" pitchFamily="18" charset="0"/>
              </a:rPr>
              <a:t>, J. Patel, E. </a:t>
            </a:r>
            <a:r>
              <a:rPr lang="en-IN" sz="1800" dirty="0" err="1" smtClean="0">
                <a:latin typeface="Times New Roman" pitchFamily="18" charset="0"/>
                <a:cs typeface="Times New Roman" pitchFamily="18" charset="0"/>
              </a:rPr>
              <a:t>Norige</a:t>
            </a:r>
            <a:r>
              <a:rPr lang="en-IN" sz="1800" dirty="0" smtClean="0">
                <a:latin typeface="Times New Roman" pitchFamily="18" charset="0"/>
                <a:cs typeface="Times New Roman" pitchFamily="18" charset="0"/>
              </a:rPr>
              <a:t>, A. X. Liu, and E. </a:t>
            </a:r>
            <a:r>
              <a:rPr lang="en-IN" sz="1800" dirty="0" err="1" smtClean="0">
                <a:latin typeface="Times New Roman" pitchFamily="18" charset="0"/>
                <a:cs typeface="Times New Roman" pitchFamily="18" charset="0"/>
              </a:rPr>
              <a:t>Torng</a:t>
            </a:r>
            <a:r>
              <a:rPr lang="en-IN" sz="1800" dirty="0" smtClean="0">
                <a:latin typeface="Times New Roman" pitchFamily="18" charset="0"/>
                <a:cs typeface="Times New Roman" pitchFamily="18" charset="0"/>
              </a:rPr>
              <a:t>, “Fast regular expression matching using small TCAM,” IEEE/ACM Trans. </a:t>
            </a:r>
            <a:r>
              <a:rPr lang="en-IN" sz="1800" dirty="0" err="1" smtClean="0">
                <a:latin typeface="Times New Roman" pitchFamily="18" charset="0"/>
                <a:cs typeface="Times New Roman" pitchFamily="18" charset="0"/>
              </a:rPr>
              <a:t>Netw</a:t>
            </a:r>
            <a:r>
              <a:rPr lang="en-IN" sz="1800" dirty="0" smtClean="0">
                <a:latin typeface="Times New Roman" pitchFamily="18" charset="0"/>
                <a:cs typeface="Times New Roman" pitchFamily="18" charset="0"/>
              </a:rPr>
              <a:t>., vol. 22, no. 1, pp. 94–109, Feb. 2014.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M. </a:t>
            </a:r>
            <a:r>
              <a:rPr lang="en-IN" sz="1800" dirty="0" err="1" smtClean="0">
                <a:latin typeface="Times New Roman" pitchFamily="18" charset="0"/>
                <a:cs typeface="Times New Roman" pitchFamily="18" charset="0"/>
              </a:rPr>
              <a:t>Alicherry</a:t>
            </a:r>
            <a:r>
              <a:rPr lang="en-IN" sz="1800" dirty="0" smtClean="0">
                <a:latin typeface="Times New Roman" pitchFamily="18" charset="0"/>
                <a:cs typeface="Times New Roman" pitchFamily="18" charset="0"/>
              </a:rPr>
              <a:t>, M. </a:t>
            </a:r>
            <a:r>
              <a:rPr lang="en-IN" sz="1800" dirty="0" err="1" smtClean="0">
                <a:latin typeface="Times New Roman" pitchFamily="18" charset="0"/>
                <a:cs typeface="Times New Roman" pitchFamily="18" charset="0"/>
              </a:rPr>
              <a:t>Muthuprasanna</a:t>
            </a:r>
            <a:r>
              <a:rPr lang="en-IN" sz="1800" dirty="0" smtClean="0">
                <a:latin typeface="Times New Roman" pitchFamily="18" charset="0"/>
                <a:cs typeface="Times New Roman" pitchFamily="18" charset="0"/>
              </a:rPr>
              <a:t>, and V. Kumar, “High speed pattern matching for network IDS/IPS,” in Proc. ICNP, 2006, pp. 187–196.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K. </a:t>
            </a:r>
            <a:r>
              <a:rPr lang="en-IN" sz="1800" dirty="0" err="1" smtClean="0">
                <a:latin typeface="Times New Roman" pitchFamily="18" charset="0"/>
                <a:cs typeface="Times New Roman" pitchFamily="18" charset="0"/>
              </a:rPr>
              <a:t>Peng</a:t>
            </a:r>
            <a:r>
              <a:rPr lang="en-IN" sz="1800" dirty="0" smtClean="0">
                <a:latin typeface="Times New Roman" pitchFamily="18" charset="0"/>
                <a:cs typeface="Times New Roman" pitchFamily="18" charset="0"/>
              </a:rPr>
              <a:t>, S. Tang, M. Chen, and Q. Dong, “Chain-based DFA deflation for fast and scalable regular expression matching using TCAM,” in Proc. ANCS, 2011, pp. 24–35.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S. </a:t>
            </a:r>
            <a:r>
              <a:rPr lang="en-IN" sz="1800" dirty="0" err="1" smtClean="0">
                <a:latin typeface="Times New Roman" pitchFamily="18" charset="0"/>
                <a:cs typeface="Times New Roman" pitchFamily="18" charset="0"/>
              </a:rPr>
              <a:t>Yun</a:t>
            </a:r>
            <a:r>
              <a:rPr lang="en-IN" sz="1800" dirty="0" smtClean="0">
                <a:latin typeface="Times New Roman" pitchFamily="18" charset="0"/>
                <a:cs typeface="Times New Roman" pitchFamily="18" charset="0"/>
              </a:rPr>
              <a:t>, “An efficient TCAM-based implementation of </a:t>
            </a:r>
            <a:r>
              <a:rPr lang="en-IN" sz="1800" dirty="0" err="1" smtClean="0">
                <a:latin typeface="Times New Roman" pitchFamily="18" charset="0"/>
                <a:cs typeface="Times New Roman" pitchFamily="18" charset="0"/>
              </a:rPr>
              <a:t>multipattern</a:t>
            </a:r>
            <a:r>
              <a:rPr lang="en-IN" sz="1800" dirty="0" smtClean="0">
                <a:latin typeface="Times New Roman" pitchFamily="18" charset="0"/>
                <a:cs typeface="Times New Roman" pitchFamily="18" charset="0"/>
              </a:rPr>
              <a:t> matching using covered state encoding,” IEEE Trans. </a:t>
            </a:r>
            <a:r>
              <a:rPr lang="en-IN" sz="1800" dirty="0" err="1" smtClean="0">
                <a:latin typeface="Times New Roman" pitchFamily="18" charset="0"/>
                <a:cs typeface="Times New Roman" pitchFamily="18" charset="0"/>
              </a:rPr>
              <a:t>Comput</a:t>
            </a:r>
            <a:r>
              <a:rPr lang="en-IN" sz="1800" dirty="0" smtClean="0">
                <a:latin typeface="Times New Roman" pitchFamily="18" charset="0"/>
                <a:cs typeface="Times New Roman" pitchFamily="18" charset="0"/>
              </a:rPr>
              <a:t>., vol. 61, no. 2, pp. 213–221, Feb. 2012.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Y.-D. Kim, H.-S. </a:t>
            </a:r>
            <a:r>
              <a:rPr lang="en-IN" sz="1800" dirty="0" err="1" smtClean="0">
                <a:latin typeface="Times New Roman" pitchFamily="18" charset="0"/>
                <a:cs typeface="Times New Roman" pitchFamily="18" charset="0"/>
              </a:rPr>
              <a:t>Ahn</a:t>
            </a:r>
            <a:r>
              <a:rPr lang="en-IN" sz="1800" dirty="0" smtClean="0">
                <a:latin typeface="Times New Roman" pitchFamily="18" charset="0"/>
                <a:cs typeface="Times New Roman" pitchFamily="18" charset="0"/>
              </a:rPr>
              <a:t>, S. Kim, and D.-K. </a:t>
            </a:r>
            <a:r>
              <a:rPr lang="en-IN" sz="1800" dirty="0" err="1" smtClean="0">
                <a:latin typeface="Times New Roman" pitchFamily="18" charset="0"/>
                <a:cs typeface="Times New Roman" pitchFamily="18" charset="0"/>
              </a:rPr>
              <a:t>Jeong</a:t>
            </a:r>
            <a:r>
              <a:rPr lang="en-IN" sz="1800" dirty="0" smtClean="0">
                <a:latin typeface="Times New Roman" pitchFamily="18" charset="0"/>
                <a:cs typeface="Times New Roman" pitchFamily="18" charset="0"/>
              </a:rPr>
              <a:t>, “A high-speed </a:t>
            </a:r>
            <a:r>
              <a:rPr lang="en-IN" sz="1800" dirty="0" err="1" smtClean="0">
                <a:latin typeface="Times New Roman" pitchFamily="18" charset="0"/>
                <a:cs typeface="Times New Roman" pitchFamily="18" charset="0"/>
              </a:rPr>
              <a:t>rangematching</a:t>
            </a:r>
            <a:r>
              <a:rPr lang="en-IN" sz="1800" dirty="0" smtClean="0">
                <a:latin typeface="Times New Roman" pitchFamily="18" charset="0"/>
                <a:cs typeface="Times New Roman" pitchFamily="18" charset="0"/>
              </a:rPr>
              <a:t> TCAM for storage-efficient packet classification,” IEEE Trans. Circuits Syst. I, Reg. Papers, vol. 56, no. 6, pp. 1221–1230, Jun. 2009.</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C.-C. Cheng, C.-C. Wang, W.-C. Ku, T.-F. Chen, and J.-S. Wang, “A scalable high-performance virus detection processor against a large pattern set for embedded network security,” IEEE Trans. Very Large Scale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(VLSI) Syst., vol. 20, no. 5, pp. 841–854, May 2012.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S. K. </a:t>
            </a:r>
            <a:r>
              <a:rPr lang="en-IN" sz="1600" dirty="0" err="1" smtClean="0">
                <a:latin typeface="Times New Roman" pitchFamily="18" charset="0"/>
                <a:cs typeface="Times New Roman" pitchFamily="18" charset="0"/>
              </a:rPr>
              <a:t>Maurya</a:t>
            </a:r>
            <a:r>
              <a:rPr lang="en-IN" sz="1600" dirty="0" smtClean="0">
                <a:latin typeface="Times New Roman" pitchFamily="18" charset="0"/>
                <a:cs typeface="Times New Roman" pitchFamily="18" charset="0"/>
              </a:rPr>
              <a:t> and L. T. Clark, “A dynamic longest prefix matching content addressable memory for IP routing,” IEEE Trans. Very Large Scale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(VLSI) Syst., vol. 19, no. 6, pp. 963–972, Jun. 2011.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S. </a:t>
            </a:r>
            <a:r>
              <a:rPr lang="en-IN" sz="1600" dirty="0" err="1" smtClean="0">
                <a:latin typeface="Times New Roman" pitchFamily="18" charset="0"/>
                <a:cs typeface="Times New Roman" pitchFamily="18" charset="0"/>
              </a:rPr>
              <a:t>Matsunaga</a:t>
            </a:r>
            <a:r>
              <a:rPr lang="en-IN" sz="1600" dirty="0" smtClean="0">
                <a:latin typeface="Times New Roman" pitchFamily="18" charset="0"/>
                <a:cs typeface="Times New Roman" pitchFamily="18" charset="0"/>
              </a:rPr>
              <a:t> et al., “A 3.14 µm2 4T-2MTJ-cell fully parallel TCAM based on </a:t>
            </a:r>
            <a:r>
              <a:rPr lang="en-IN" sz="1600" dirty="0" err="1" smtClean="0">
                <a:latin typeface="Times New Roman" pitchFamily="18" charset="0"/>
                <a:cs typeface="Times New Roman" pitchFamily="18" charset="0"/>
              </a:rPr>
              <a:t>nonvolatile</a:t>
            </a:r>
            <a:r>
              <a:rPr lang="en-IN" sz="1600" dirty="0" smtClean="0">
                <a:latin typeface="Times New Roman" pitchFamily="18" charset="0"/>
                <a:cs typeface="Times New Roman" pitchFamily="18" charset="0"/>
              </a:rPr>
              <a:t> logic-in-memory architecture,” in Proc. VLSIC, 2012, pp. 44–45.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L.-Y. Huang et al., “</a:t>
            </a:r>
            <a:r>
              <a:rPr lang="en-IN" sz="1600" dirty="0" err="1" smtClean="0">
                <a:latin typeface="Times New Roman" pitchFamily="18" charset="0"/>
                <a:cs typeface="Times New Roman" pitchFamily="18" charset="0"/>
              </a:rPr>
              <a:t>ReRAM</a:t>
            </a:r>
            <a:r>
              <a:rPr lang="en-IN" sz="1600" dirty="0" smtClean="0">
                <a:latin typeface="Times New Roman" pitchFamily="18" charset="0"/>
                <a:cs typeface="Times New Roman" pitchFamily="18" charset="0"/>
              </a:rPr>
              <a:t>-based 4T2R </a:t>
            </a:r>
            <a:r>
              <a:rPr lang="en-IN" sz="1600" dirty="0" err="1" smtClean="0">
                <a:latin typeface="Times New Roman" pitchFamily="18" charset="0"/>
                <a:cs typeface="Times New Roman" pitchFamily="18" charset="0"/>
              </a:rPr>
              <a:t>nonvolatile</a:t>
            </a:r>
            <a:r>
              <a:rPr lang="en-IN" sz="1600" dirty="0" smtClean="0">
                <a:latin typeface="Times New Roman" pitchFamily="18" charset="0"/>
                <a:cs typeface="Times New Roman" pitchFamily="18" charset="0"/>
              </a:rPr>
              <a:t> TCAM with 7x NVM-stress reduction, and 4x improvement in speed-</a:t>
            </a:r>
            <a:r>
              <a:rPr lang="en-IN" sz="1600" dirty="0" err="1" smtClean="0">
                <a:latin typeface="Times New Roman" pitchFamily="18" charset="0"/>
                <a:cs typeface="Times New Roman" pitchFamily="18" charset="0"/>
              </a:rPr>
              <a:t>wordlengthcapacity</a:t>
            </a:r>
            <a:r>
              <a:rPr lang="en-IN" sz="1600" dirty="0" smtClean="0">
                <a:latin typeface="Times New Roman" pitchFamily="18" charset="0"/>
                <a:cs typeface="Times New Roman" pitchFamily="18" charset="0"/>
              </a:rPr>
              <a:t> for normally-off instant-on filter-based search engines used in big-data processing,” in Proc. VLSIC, 2014, pp. 1–2.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H.-J. Tsai et al., “Energy-efficient non-volatile TCAM search engine design using priority-decision in memory technology for DPI,” in Proc. DAC, 2015, pp. 1–6.</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1272</TotalTime>
  <Words>1591</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Energy Efficient TCAM Search Engine Design Using Priority Decision in Memory Technology </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2022-01-27T07:59:22Z</dcterms:modified>
</cp:coreProperties>
</file>