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A Real Time FHD Learning Based Super Resolution System Without a Frame Buffer</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presents a real-time learning-based </a:t>
            </a:r>
            <a:r>
              <a:rPr lang="en-IN" sz="2000" dirty="0" err="1" smtClean="0">
                <a:latin typeface="Times New Roman" pitchFamily="18" charset="0"/>
                <a:cs typeface="Times New Roman" pitchFamily="18" charset="0"/>
              </a:rPr>
              <a:t>superresolution</a:t>
            </a:r>
            <a:r>
              <a:rPr lang="en-IN" sz="2000" dirty="0" smtClean="0">
                <a:latin typeface="Times New Roman" pitchFamily="18" charset="0"/>
                <a:cs typeface="Times New Roman" pitchFamily="18" charset="0"/>
              </a:rPr>
              <a:t> (SR) system without a frame buffer. The system running on an </a:t>
            </a:r>
            <a:r>
              <a:rPr lang="en-IN" sz="2000" dirty="0" err="1" smtClean="0">
                <a:latin typeface="Times New Roman" pitchFamily="18" charset="0"/>
                <a:cs typeface="Times New Roman" pitchFamily="18" charset="0"/>
              </a:rPr>
              <a:t>Altera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Stratix</a:t>
            </a:r>
            <a:r>
              <a:rPr lang="en-IN" sz="2000" dirty="0" smtClean="0">
                <a:latin typeface="Times New Roman" pitchFamily="18" charset="0"/>
                <a:cs typeface="Times New Roman" pitchFamily="18" charset="0"/>
              </a:rPr>
              <a:t> IV field programmable gate array can achieve output resolution of 1920 × 1080 (FHD) at 60 fps. The proposed architecture performs an anchored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regression algorithm that generates a high-resolution image from a low-resolution image input using only numbers of line buffers. This real-time system without a frame buffer makes it possible to integrate SR operation into image sensors or display drivers carrying out computational photography and </a:t>
            </a:r>
            <a:r>
              <a:rPr lang="en-IN" sz="2000" dirty="0" smtClean="0">
                <a:latin typeface="Times New Roman" pitchFamily="18" charset="0"/>
                <a:cs typeface="Times New Roman" pitchFamily="18" charset="0"/>
              </a:rPr>
              <a:t>display.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upgrade existing videos without extra storage costs, we propose an FPGA-based super-resolution system that enables real-time Ultra-HD </a:t>
            </a:r>
            <a:r>
              <a:rPr lang="en-IN" sz="2000" dirty="0" err="1" smtClean="0">
                <a:latin typeface="Times New Roman" pitchFamily="18" charset="0"/>
                <a:cs typeface="Times New Roman" pitchFamily="18" charset="0"/>
              </a:rPr>
              <a:t>upscaling</a:t>
            </a:r>
            <a:r>
              <a:rPr lang="en-IN" sz="2000" dirty="0" smtClean="0">
                <a:latin typeface="Times New Roman" pitchFamily="18" charset="0"/>
                <a:cs typeface="Times New Roman" pitchFamily="18" charset="0"/>
              </a:rPr>
              <a:t> in high quality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super-resolution system generates a higher resolution video than reported in existing literature, namely 3940×2160 UHD videos from 1920×1080 FHD sources at a frame rate of approximately 30fps on an embedded FPGA board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super-resolution works and techniques, we proposed a real-time UHD super-resolution solution based on FPGA accelerator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accelerators focus on improving the computational efficiency.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 well-known, ill-posed problem since a single HR image could generate more than one LR image, and it requires enough prior knowledge to reconstruct the </a:t>
            </a:r>
            <a:r>
              <a:rPr lang="en-IN" sz="2000" dirty="0" err="1" smtClean="0">
                <a:latin typeface="Times New Roman" pitchFamily="18" charset="0"/>
                <a:cs typeface="Times New Roman" pitchFamily="18" charset="0"/>
              </a:rPr>
              <a:t>highquality</a:t>
            </a:r>
            <a:r>
              <a:rPr lang="en-IN" sz="2000" dirty="0" smtClean="0">
                <a:latin typeface="Times New Roman" pitchFamily="18" charset="0"/>
                <a:cs typeface="Times New Roman" pitchFamily="18" charset="0"/>
              </a:rPr>
              <a:t> HR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learning-based single-image SR methods have achieved outstanding performance and gained state-of-the-art results, by learning from millions of external image patches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the proposed SR architecture doubles the operation period in the second stage, and the system is then designed with multiple clock domains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fundamentally important problem in image processing and computer vision has become particularly attractive as </a:t>
            </a:r>
            <a:r>
              <a:rPr lang="en-IN" sz="2000" dirty="0" err="1" smtClean="0">
                <a:latin typeface="Times New Roman" pitchFamily="18" charset="0"/>
                <a:cs typeface="Times New Roman" pitchFamily="18" charset="0"/>
              </a:rPr>
              <a:t>highdefinition</a:t>
            </a:r>
            <a:r>
              <a:rPr lang="en-IN" sz="2000" dirty="0" smtClean="0">
                <a:latin typeface="Times New Roman" pitchFamily="18" charset="0"/>
                <a:cs typeface="Times New Roman" pitchFamily="18" charset="0"/>
              </a:rPr>
              <a:t> displays dominate the market.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huge storage expense of UHD content and inspired by the aforementioned state-of-the-art super-resolution techniques, we propose a super-resolution generation solution in real-time with FPGA in this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quantitative model for analysis and optimization to balance the utilization of limited hardware resources, the attainable frame rate, and the visual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Fixed-point precision is used, and a highly pipelined architecture is proposed for the real-time </a:t>
            </a:r>
            <a:r>
              <a:rPr lang="en-IN" sz="2000" dirty="0" smtClean="0">
                <a:latin typeface="Times New Roman" pitchFamily="18" charset="0"/>
                <a:cs typeface="Times New Roman" pitchFamily="18" charset="0"/>
              </a:rPr>
              <a:t>purpose.</a:t>
            </a:r>
          </a:p>
          <a:p>
            <a:pPr algn="just">
              <a:lnSpc>
                <a:spcPct val="150000"/>
              </a:lnSpc>
            </a:pPr>
            <a:r>
              <a:rPr lang="en-IN" sz="2000" dirty="0" smtClean="0">
                <a:latin typeface="Times New Roman" pitchFamily="18" charset="0"/>
                <a:cs typeface="Times New Roman" pitchFamily="18" charset="0"/>
              </a:rPr>
              <a:t>Though uniform memory partition strategies are explored in recent publications, </a:t>
            </a:r>
            <a:r>
              <a:rPr lang="en-IN" sz="2000" dirty="0" err="1" smtClean="0">
                <a:latin typeface="Times New Roman" pitchFamily="18" charset="0"/>
                <a:cs typeface="Times New Roman" pitchFamily="18" charset="0"/>
              </a:rPr>
              <a:t>e.g.,we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adopt the micro-architecture proposed by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decouple the stencil access pattern from the computation.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first is a low-frequency interpolation stage, where </a:t>
            </a: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interpolation is used for reconstructing the low-frequency parts of HR images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one line buffer is used for memory write by the input low resolution image, the other four line buffers are used for memory read to the </a:t>
            </a:r>
            <a:r>
              <a:rPr lang="en-IN" sz="2000" dirty="0" err="1" smtClean="0">
                <a:latin typeface="Times New Roman" pitchFamily="18" charset="0"/>
                <a:cs typeface="Times New Roman" pitchFamily="18" charset="0"/>
              </a:rPr>
              <a:t>bicubic</a:t>
            </a:r>
            <a:r>
              <a:rPr lang="en-IN" sz="2000" dirty="0" smtClean="0">
                <a:latin typeface="Times New Roman" pitchFamily="18" charset="0"/>
                <a:cs typeface="Times New Roman" pitchFamily="18" charset="0"/>
              </a:rPr>
              <a:t> kernel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most of these CPU-based methods are far from reaching ideal performance as well as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FPGA-based accelerators for neural networks are gaining popularity because of its higher energy-efficiency comparing to GPUs and shorter development cycles comparing to ASICs.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Adjusted anchored neighborhood regression for fast super-resolution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Timofte, V. De Smet, and L. Van Gool,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an improved variant of ANR, which combines the best qualities of ANR and SF.</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Super-resolution through neighbor embedding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Chang, D.-Y. Yeung, and Y. Xiong,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While this formulation resembles other learning-based methods for super-resolution, our method has been inspired by recent manifold teaming methods, particularly locally linear embedding (LLE).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Nonlinear dimensionality reduction by locally linear embedding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T. Roweis and L. K. Saul,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introduce locally linear embedding (LLE), an unsupervised learning algorithm that computes low-dimensional, neighborhood-preserving embeddings of high-dimensional inputs.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Image super-resolution via sparse representation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Yang, J. Wright, T. S. Huang, and Y. 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effectiveness of such a </a:t>
                      </a:r>
                      <a:r>
                        <a:rPr lang="en-US" sz="2000" dirty="0" err="1">
                          <a:solidFill>
                            <a:srgbClr val="333333"/>
                          </a:solidFill>
                          <a:latin typeface="Times New Roman"/>
                          <a:ea typeface="Calibri"/>
                          <a:cs typeface="Latha"/>
                        </a:rPr>
                        <a:t>sparsity</a:t>
                      </a:r>
                      <a:r>
                        <a:rPr lang="en-US" sz="2000" dirty="0">
                          <a:solidFill>
                            <a:srgbClr val="333333"/>
                          </a:solidFill>
                          <a:latin typeface="Times New Roman"/>
                          <a:ea typeface="Calibri"/>
                          <a:cs typeface="Latha"/>
                        </a:rPr>
                        <a:t> prior is demonstrated for both general image super-resolution (SR) and the special case of face hallucination.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70866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implement a real-time learning-based regression </a:t>
            </a:r>
            <a:r>
              <a:rPr lang="en-IN" dirty="0" smtClean="0">
                <a:latin typeface="Times New Roman" pitchFamily="18" charset="0"/>
                <a:cs typeface="Times New Roman" pitchFamily="18" charset="0"/>
              </a:rPr>
              <a:t>super resolution </a:t>
            </a:r>
            <a:r>
              <a:rPr lang="en-IN" dirty="0" smtClean="0">
                <a:latin typeface="Times New Roman" pitchFamily="18" charset="0"/>
                <a:cs typeface="Times New Roman" pitchFamily="18" charset="0"/>
              </a:rPr>
              <a:t>system using 128 pre-trained regression functions, which is the first hardware design for such system in the literature, to the best of our knowledge. Most SR algorithms are complicated and often used only on image processing for post-production. This real-time system without a frame buffer makes it possible to integrate SR operation into image sensors or display drivers carrying out computational photography and display. Moreover, this system is applicable to all general regression SR methods by replacing the pre-trained regression functions with those obtained by other algorithms.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6324600"/>
          </a:xfrm>
        </p:spPr>
        <p:txBody>
          <a:bodyPr>
            <a:noAutofit/>
          </a:bodyPr>
          <a:lstStyle/>
          <a:p>
            <a:pPr algn="just">
              <a:lnSpc>
                <a:spcPct val="160000"/>
              </a:lnSpc>
            </a:pPr>
            <a:r>
              <a:rPr lang="en-IN" sz="1800" dirty="0" smtClean="0">
                <a:latin typeface="Times New Roman" pitchFamily="18" charset="0"/>
                <a:cs typeface="Times New Roman" pitchFamily="18" charset="0"/>
              </a:rPr>
              <a:t>[1] R. </a:t>
            </a:r>
            <a:r>
              <a:rPr lang="en-IN" sz="1800" dirty="0" err="1" smtClean="0">
                <a:latin typeface="Times New Roman" pitchFamily="18" charset="0"/>
                <a:cs typeface="Times New Roman" pitchFamily="18" charset="0"/>
              </a:rPr>
              <a:t>Timofte</a:t>
            </a:r>
            <a:r>
              <a:rPr lang="en-IN" sz="1800" dirty="0" smtClean="0">
                <a:latin typeface="Times New Roman" pitchFamily="18" charset="0"/>
                <a:cs typeface="Times New Roman" pitchFamily="18" charset="0"/>
              </a:rPr>
              <a:t>, V. De </a:t>
            </a:r>
            <a:r>
              <a:rPr lang="en-IN" sz="1800" dirty="0" err="1" smtClean="0">
                <a:latin typeface="Times New Roman" pitchFamily="18" charset="0"/>
                <a:cs typeface="Times New Roman" pitchFamily="18" charset="0"/>
              </a:rPr>
              <a:t>Smet</a:t>
            </a:r>
            <a:r>
              <a:rPr lang="en-IN" sz="1800" dirty="0" smtClean="0">
                <a:latin typeface="Times New Roman" pitchFamily="18" charset="0"/>
                <a:cs typeface="Times New Roman" pitchFamily="18" charset="0"/>
              </a:rPr>
              <a:t>, and L. Van </a:t>
            </a:r>
            <a:r>
              <a:rPr lang="en-IN" sz="1800" dirty="0" err="1" smtClean="0">
                <a:latin typeface="Times New Roman" pitchFamily="18" charset="0"/>
                <a:cs typeface="Times New Roman" pitchFamily="18" charset="0"/>
              </a:rPr>
              <a:t>Gool</a:t>
            </a:r>
            <a:r>
              <a:rPr lang="en-IN" sz="1800" dirty="0" smtClean="0">
                <a:latin typeface="Times New Roman" pitchFamily="18" charset="0"/>
                <a:cs typeface="Times New Roman" pitchFamily="18" charset="0"/>
              </a:rPr>
              <a:t>, “A+: Adjusted anchored </a:t>
            </a:r>
            <a:r>
              <a:rPr lang="en-IN" sz="1800" dirty="0" err="1" smtClean="0">
                <a:latin typeface="Times New Roman" pitchFamily="18" charset="0"/>
                <a:cs typeface="Times New Roman" pitchFamily="18" charset="0"/>
              </a:rPr>
              <a:t>neighborhood</a:t>
            </a:r>
            <a:r>
              <a:rPr lang="en-IN" sz="1800" dirty="0" smtClean="0">
                <a:latin typeface="Times New Roman" pitchFamily="18" charset="0"/>
                <a:cs typeface="Times New Roman" pitchFamily="18" charset="0"/>
              </a:rPr>
              <a:t> regression for fast super-resolution,” in Proc. Asian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Vis., Singapore, 2014, pp. 111–126.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W. T. Freeman, T. R. Jones, and E. C. </a:t>
            </a:r>
            <a:r>
              <a:rPr lang="en-IN" sz="1800" dirty="0" err="1" smtClean="0">
                <a:latin typeface="Times New Roman" pitchFamily="18" charset="0"/>
                <a:cs typeface="Times New Roman" pitchFamily="18" charset="0"/>
              </a:rPr>
              <a:t>Pasztor</a:t>
            </a:r>
            <a:r>
              <a:rPr lang="en-IN" sz="1800" dirty="0" smtClean="0">
                <a:latin typeface="Times New Roman" pitchFamily="18" charset="0"/>
                <a:cs typeface="Times New Roman" pitchFamily="18" charset="0"/>
              </a:rPr>
              <a:t>, “Example-based </a:t>
            </a:r>
            <a:r>
              <a:rPr lang="en-IN" sz="1800" dirty="0" err="1" smtClean="0">
                <a:latin typeface="Times New Roman" pitchFamily="18" charset="0"/>
                <a:cs typeface="Times New Roman" pitchFamily="18" charset="0"/>
              </a:rPr>
              <a:t>superresolution</a:t>
            </a:r>
            <a:r>
              <a:rPr lang="en-IN" sz="1800" dirty="0" smtClean="0">
                <a:latin typeface="Times New Roman" pitchFamily="18" charset="0"/>
                <a:cs typeface="Times New Roman" pitchFamily="18" charset="0"/>
              </a:rPr>
              <a:t>,” IEEE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Graph. Appl., vol. 22, no. 2, pp. 56–65, Mar./Apr. 2002.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H. Chang, D.-Y. </a:t>
            </a:r>
            <a:r>
              <a:rPr lang="en-IN" sz="1800" dirty="0" err="1" smtClean="0">
                <a:latin typeface="Times New Roman" pitchFamily="18" charset="0"/>
                <a:cs typeface="Times New Roman" pitchFamily="18" charset="0"/>
              </a:rPr>
              <a:t>Yeung</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Xiong</a:t>
            </a:r>
            <a:r>
              <a:rPr lang="en-IN" sz="1800" dirty="0" smtClean="0">
                <a:latin typeface="Times New Roman" pitchFamily="18" charset="0"/>
                <a:cs typeface="Times New Roman" pitchFamily="18" charset="0"/>
              </a:rPr>
              <a:t>, “Super-resolution through </a:t>
            </a:r>
            <a:r>
              <a:rPr lang="en-IN" sz="1800" dirty="0" err="1" smtClean="0">
                <a:latin typeface="Times New Roman" pitchFamily="18" charset="0"/>
                <a:cs typeface="Times New Roman" pitchFamily="18" charset="0"/>
              </a:rPr>
              <a:t>neighbor</a:t>
            </a:r>
            <a:r>
              <a:rPr lang="en-IN" sz="1800" dirty="0" smtClean="0">
                <a:latin typeface="Times New Roman" pitchFamily="18" charset="0"/>
                <a:cs typeface="Times New Roman" pitchFamily="18" charset="0"/>
              </a:rPr>
              <a:t> embedding,” in Proc. IEEE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Vis. Pattern </a:t>
            </a:r>
            <a:r>
              <a:rPr lang="en-IN" sz="1800" dirty="0" err="1" smtClean="0">
                <a:latin typeface="Times New Roman" pitchFamily="18" charset="0"/>
                <a:cs typeface="Times New Roman" pitchFamily="18" charset="0"/>
              </a:rPr>
              <a:t>Recognit</a:t>
            </a:r>
            <a:r>
              <a:rPr lang="en-IN" sz="1800" dirty="0" smtClean="0">
                <a:latin typeface="Times New Roman" pitchFamily="18" charset="0"/>
                <a:cs typeface="Times New Roman" pitchFamily="18" charset="0"/>
              </a:rPr>
              <a:t>. (CVPR), Washington, DC, USA, 2004, p. 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S. T. </a:t>
            </a:r>
            <a:r>
              <a:rPr lang="en-IN" sz="1800" dirty="0" err="1" smtClean="0">
                <a:latin typeface="Times New Roman" pitchFamily="18" charset="0"/>
                <a:cs typeface="Times New Roman" pitchFamily="18" charset="0"/>
              </a:rPr>
              <a:t>Roweis</a:t>
            </a:r>
            <a:r>
              <a:rPr lang="en-IN" sz="1800" dirty="0" smtClean="0">
                <a:latin typeface="Times New Roman" pitchFamily="18" charset="0"/>
                <a:cs typeface="Times New Roman" pitchFamily="18" charset="0"/>
              </a:rPr>
              <a:t> and L. K. Saul, “Nonlinear dimensionality reduction by locally linear embedding,” Science, vol. 290, no. 5500, pp. 2323–2326, 2000.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Yang, J. Wright, T. S. Huang, and Y. Ma, “Image super-resolution via sparse representation,” IEEE Trans. Image Process., vol. 19, no. 11, pp. 2861–2873, Nov. 2010.</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Zeyde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Elad</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Protter</a:t>
            </a:r>
            <a:r>
              <a:rPr lang="en-IN" sz="1600" dirty="0" smtClean="0">
                <a:latin typeface="Times New Roman" pitchFamily="18" charset="0"/>
                <a:cs typeface="Times New Roman" pitchFamily="18" charset="0"/>
              </a:rPr>
              <a:t>, “On single image scale-up using sparse-representations,” in Proc. Int. Conf. Curves Surfaces, Avignon, France, 2010, pp. 711–730.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Michal, M. </a:t>
            </a:r>
            <a:r>
              <a:rPr lang="en-IN" sz="1600" dirty="0" err="1" smtClean="0">
                <a:latin typeface="Times New Roman" pitchFamily="18" charset="0"/>
                <a:cs typeface="Times New Roman" pitchFamily="18" charset="0"/>
              </a:rPr>
              <a:t>Elad</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Bruckstein</a:t>
            </a:r>
            <a:r>
              <a:rPr lang="en-IN" sz="1600" dirty="0" smtClean="0">
                <a:latin typeface="Times New Roman" pitchFamily="18" charset="0"/>
                <a:cs typeface="Times New Roman" pitchFamily="18" charset="0"/>
              </a:rPr>
              <a:t>, “The K-SVD: An algorithm for designing </a:t>
            </a:r>
            <a:r>
              <a:rPr lang="en-IN" sz="1600" dirty="0" err="1" smtClean="0">
                <a:latin typeface="Times New Roman" pitchFamily="18" charset="0"/>
                <a:cs typeface="Times New Roman" pitchFamily="18" charset="0"/>
              </a:rPr>
              <a:t>overcomplete</a:t>
            </a:r>
            <a:r>
              <a:rPr lang="en-IN" sz="1600" dirty="0" smtClean="0">
                <a:latin typeface="Times New Roman" pitchFamily="18" charset="0"/>
                <a:cs typeface="Times New Roman" pitchFamily="18" charset="0"/>
              </a:rPr>
              <a:t> dictionaries for sparse representation,” IEEE Trans. Signal Process., vol. 54, no. 11, pp. 4311–4322, Nov.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Timofte</a:t>
            </a:r>
            <a:r>
              <a:rPr lang="en-IN" sz="1600" dirty="0" smtClean="0">
                <a:latin typeface="Times New Roman" pitchFamily="18" charset="0"/>
                <a:cs typeface="Times New Roman" pitchFamily="18" charset="0"/>
              </a:rPr>
              <a:t>, V. De </a:t>
            </a:r>
            <a:r>
              <a:rPr lang="en-IN" sz="1600" dirty="0" err="1" smtClean="0">
                <a:latin typeface="Times New Roman" pitchFamily="18" charset="0"/>
                <a:cs typeface="Times New Roman" pitchFamily="18" charset="0"/>
              </a:rPr>
              <a:t>Smet</a:t>
            </a:r>
            <a:r>
              <a:rPr lang="en-IN" sz="1600" dirty="0" smtClean="0">
                <a:latin typeface="Times New Roman" pitchFamily="18" charset="0"/>
                <a:cs typeface="Times New Roman" pitchFamily="18" charset="0"/>
              </a:rPr>
              <a:t>, and L. Van </a:t>
            </a:r>
            <a:r>
              <a:rPr lang="en-IN" sz="1600" dirty="0" err="1" smtClean="0">
                <a:latin typeface="Times New Roman" pitchFamily="18" charset="0"/>
                <a:cs typeface="Times New Roman" pitchFamily="18" charset="0"/>
              </a:rPr>
              <a:t>Gool</a:t>
            </a:r>
            <a:r>
              <a:rPr lang="en-IN" sz="1600" dirty="0" smtClean="0">
                <a:latin typeface="Times New Roman" pitchFamily="18" charset="0"/>
                <a:cs typeface="Times New Roman" pitchFamily="18" charset="0"/>
              </a:rPr>
              <a:t>, “Anchored </a:t>
            </a:r>
            <a:r>
              <a:rPr lang="en-IN" sz="1600" dirty="0" err="1" smtClean="0">
                <a:latin typeface="Times New Roman" pitchFamily="18" charset="0"/>
                <a:cs typeface="Times New Roman" pitchFamily="18" charset="0"/>
              </a:rPr>
              <a:t>neighborhood</a:t>
            </a:r>
            <a:r>
              <a:rPr lang="en-IN" sz="1600" dirty="0" smtClean="0">
                <a:latin typeface="Times New Roman" pitchFamily="18" charset="0"/>
                <a:cs typeface="Times New Roman" pitchFamily="18" charset="0"/>
              </a:rPr>
              <a:t> regression for fast example-based super-resolution,” in Proc. IEEE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Vis. (ICCV), Sydney, NSW, Australia, 2013, pp. 1920–1927.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Schulter</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Leistner</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Bischof</a:t>
            </a:r>
            <a:r>
              <a:rPr lang="en-IN" sz="1600" dirty="0" smtClean="0">
                <a:latin typeface="Times New Roman" pitchFamily="18" charset="0"/>
                <a:cs typeface="Times New Roman" pitchFamily="18" charset="0"/>
              </a:rPr>
              <a:t>, “Fast and accurate image </a:t>
            </a:r>
            <a:r>
              <a:rPr lang="en-IN" sz="1600" dirty="0" err="1" smtClean="0">
                <a:latin typeface="Times New Roman" pitchFamily="18" charset="0"/>
                <a:cs typeface="Times New Roman" pitchFamily="18" charset="0"/>
              </a:rPr>
              <a:t>upscaling</a:t>
            </a:r>
            <a:r>
              <a:rPr lang="en-IN" sz="1600" dirty="0" smtClean="0">
                <a:latin typeface="Times New Roman" pitchFamily="18" charset="0"/>
                <a:cs typeface="Times New Roman" pitchFamily="18" charset="0"/>
              </a:rPr>
              <a:t> with super-resolution forests,” in Proc. IEEE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Vis. Pattern </a:t>
            </a:r>
            <a:r>
              <a:rPr lang="en-IN" sz="1600" dirty="0" err="1" smtClean="0">
                <a:latin typeface="Times New Roman" pitchFamily="18" charset="0"/>
                <a:cs typeface="Times New Roman" pitchFamily="18" charset="0"/>
              </a:rPr>
              <a:t>Recognit</a:t>
            </a:r>
            <a:r>
              <a:rPr lang="en-IN" sz="1600" dirty="0" smtClean="0">
                <a:latin typeface="Times New Roman" pitchFamily="18" charset="0"/>
                <a:cs typeface="Times New Roman" pitchFamily="18" charset="0"/>
              </a:rPr>
              <a:t>. (CVPR), Boston, MA, USA, 2015, pp. 3791–3799.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Salvador and E. </a:t>
            </a:r>
            <a:r>
              <a:rPr lang="en-IN" sz="1600" dirty="0" err="1" smtClean="0">
                <a:latin typeface="Times New Roman" pitchFamily="18" charset="0"/>
                <a:cs typeface="Times New Roman" pitchFamily="18" charset="0"/>
              </a:rPr>
              <a:t>Pérez-Pellitero</a:t>
            </a:r>
            <a:r>
              <a:rPr lang="en-IN" sz="1600" dirty="0" smtClean="0">
                <a:latin typeface="Times New Roman" pitchFamily="18" charset="0"/>
                <a:cs typeface="Times New Roman" pitchFamily="18" charset="0"/>
              </a:rPr>
              <a:t>, “Naive </a:t>
            </a:r>
            <a:r>
              <a:rPr lang="en-IN" sz="1600" dirty="0" err="1" smtClean="0">
                <a:latin typeface="Times New Roman" pitchFamily="18" charset="0"/>
                <a:cs typeface="Times New Roman" pitchFamily="18" charset="0"/>
              </a:rPr>
              <a:t>Bayes</a:t>
            </a:r>
            <a:r>
              <a:rPr lang="en-IN" sz="1600" dirty="0" smtClean="0">
                <a:latin typeface="Times New Roman" pitchFamily="18" charset="0"/>
                <a:cs typeface="Times New Roman" pitchFamily="18" charset="0"/>
              </a:rPr>
              <a:t> super-resolution forest,” in Proc. IEEE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Vis. (ICCV), Santiago, Chile, 2015, pp. 325–333.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1315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Real Time FHD Learning Based Super Resolution System Without a Frame Buffer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2022-01-27T11:51:13Z</dcterms:modified>
</cp:coreProperties>
</file>