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1/27/2022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1/27/2022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953000"/>
          </a:xfrm>
        </p:spPr>
        <p:txBody>
          <a:bodyPr>
            <a:normAutofit/>
          </a:bodyPr>
          <a:lstStyle/>
          <a:p>
            <a:pPr algn="ctr"/>
            <a:r>
              <a:rPr lang="en-US" b="1" dirty="0" smtClean="0"/>
              <a:t>A Closed Form Expression for Minimum Operating Voltage of CMOS D Flip Flop</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864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a closed-form expression for estimating the minimum operating voltage (</a:t>
            </a:r>
            <a:r>
              <a:rPr lang="en-IN" sz="2000" dirty="0" err="1" smtClean="0">
                <a:latin typeface="Times New Roman" pitchFamily="18" charset="0"/>
                <a:cs typeface="Times New Roman" pitchFamily="18" charset="0"/>
              </a:rPr>
              <a:t>VDDmin</a:t>
            </a:r>
            <a:r>
              <a:rPr lang="en-IN" sz="2000" dirty="0" smtClean="0">
                <a:latin typeface="Times New Roman" pitchFamily="18" charset="0"/>
                <a:cs typeface="Times New Roman" pitchFamily="18" charset="0"/>
              </a:rPr>
              <a:t>) of D flip-flops (FFs) is proposed. </a:t>
            </a:r>
            <a:r>
              <a:rPr lang="en-IN" sz="2000" dirty="0" err="1" smtClean="0">
                <a:latin typeface="Times New Roman" pitchFamily="18" charset="0"/>
                <a:cs typeface="Times New Roman" pitchFamily="18" charset="0"/>
              </a:rPr>
              <a:t>VDDmin</a:t>
            </a:r>
            <a:r>
              <a:rPr lang="en-IN" sz="2000" dirty="0" smtClean="0">
                <a:latin typeface="Times New Roman" pitchFamily="18" charset="0"/>
                <a:cs typeface="Times New Roman" pitchFamily="18" charset="0"/>
              </a:rPr>
              <a:t> is defined as the minimum supply voltage at which the FFs are functional without errors. The proposed expression indicates that </a:t>
            </a:r>
            <a:r>
              <a:rPr lang="en-IN" sz="2000" dirty="0" err="1" smtClean="0">
                <a:latin typeface="Times New Roman" pitchFamily="18" charset="0"/>
                <a:cs typeface="Times New Roman" pitchFamily="18" charset="0"/>
              </a:rPr>
              <a:t>VDDmin</a:t>
            </a:r>
            <a:r>
              <a:rPr lang="en-IN" sz="2000" dirty="0" smtClean="0">
                <a:latin typeface="Times New Roman" pitchFamily="18" charset="0"/>
                <a:cs typeface="Times New Roman" pitchFamily="18" charset="0"/>
              </a:rPr>
              <a:t> of FFs is a linear function of the square root of logarithm of the number of FFs, and its slope depends on the within-die variation of the threshold voltage (VTH) and its intercept depends on the balance between </a:t>
            </a:r>
            <a:r>
              <a:rPr lang="en-IN" sz="2000" dirty="0" err="1" smtClean="0">
                <a:latin typeface="Times New Roman" pitchFamily="18" charset="0"/>
                <a:cs typeface="Times New Roman" pitchFamily="18" charset="0"/>
              </a:rPr>
              <a:t>nMOS</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pMOS</a:t>
            </a:r>
            <a:r>
              <a:rPr lang="en-IN" sz="2000" dirty="0" smtClean="0">
                <a:latin typeface="Times New Roman" pitchFamily="18" charset="0"/>
                <a:cs typeface="Times New Roman" pitchFamily="18" charset="0"/>
              </a:rPr>
              <a:t>, which is mainly due to the die-to-die VTH variation. The proposed expression of </a:t>
            </a:r>
            <a:r>
              <a:rPr lang="en-IN" sz="2000" dirty="0" err="1" smtClean="0">
                <a:latin typeface="Times New Roman" pitchFamily="18" charset="0"/>
                <a:cs typeface="Times New Roman" pitchFamily="18" charset="0"/>
              </a:rPr>
              <a:t>VDDmin</a:t>
            </a:r>
            <a:r>
              <a:rPr lang="en-IN" sz="2000" dirty="0" smtClean="0">
                <a:latin typeface="Times New Roman" pitchFamily="18" charset="0"/>
                <a:cs typeface="Times New Roman" pitchFamily="18" charset="0"/>
              </a:rPr>
              <a:t> is validated by the simulation results as well as the silicon measurements. Finally, we discuss the dependence of </a:t>
            </a:r>
            <a:r>
              <a:rPr lang="en-IN" sz="2000" dirty="0" err="1" smtClean="0">
                <a:latin typeface="Times New Roman" pitchFamily="18" charset="0"/>
                <a:cs typeface="Times New Roman" pitchFamily="18" charset="0"/>
              </a:rPr>
              <a:t>VDDmin</a:t>
            </a:r>
            <a:r>
              <a:rPr lang="en-IN" sz="2000" dirty="0" smtClean="0">
                <a:latin typeface="Times New Roman" pitchFamily="18" charset="0"/>
                <a:cs typeface="Times New Roman" pitchFamily="18" charset="0"/>
              </a:rPr>
              <a:t> on the device parameters.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analytical models for MOS devices are either too complex, thus obscuring the basic physical relations between voltages and currents, or they are inaccurate and discontinuous around the region of interest, i.e., near threshold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models </a:t>
            </a:r>
            <a:r>
              <a:rPr lang="en-IN" sz="2000" dirty="0" smtClean="0">
                <a:latin typeface="Times New Roman" pitchFamily="18" charset="0"/>
                <a:cs typeface="Times New Roman" pitchFamily="18" charset="0"/>
              </a:rPr>
              <a:t>used in this paper are based on existing </a:t>
            </a:r>
            <a:r>
              <a:rPr lang="en-IN" sz="2000" dirty="0" smtClean="0">
                <a:latin typeface="Times New Roman" pitchFamily="18" charset="0"/>
                <a:cs typeface="Times New Roman" pitchFamily="18" charset="0"/>
              </a:rPr>
              <a:t>inversion charge </a:t>
            </a:r>
            <a:r>
              <a:rPr lang="en-IN" sz="2000" dirty="0" smtClean="0">
                <a:latin typeface="Times New Roman" pitchFamily="18" charset="0"/>
                <a:cs typeface="Times New Roman" pitchFamily="18" charset="0"/>
              </a:rPr>
              <a:t>models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Simple continuous models such </a:t>
            </a:r>
            <a:r>
              <a:rPr lang="en-IN" sz="2000" dirty="0" smtClean="0">
                <a:latin typeface="Times New Roman" pitchFamily="18" charset="0"/>
                <a:cs typeface="Times New Roman" pitchFamily="18" charset="0"/>
              </a:rPr>
              <a:t>exist </a:t>
            </a:r>
            <a:r>
              <a:rPr lang="en-IN" sz="2000" dirty="0" smtClean="0">
                <a:latin typeface="Times New Roman" pitchFamily="18" charset="0"/>
                <a:cs typeface="Times New Roman" pitchFamily="18" charset="0"/>
              </a:rPr>
              <a:t>but are purely empirical, so they lack the rigor and fitting-constant stability associated with the analytical model presented in this paper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weak-inversion model is inaccurate at and above the device threshold voltage, which makes it difficult to perform analysis or establish trends for circuits operating near threshold.</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As power dissipation becomes the more serious problem, the more accurate estimation of the power dissipation is needed and in this context, studying PS is crucial for the future VLSI designs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a closed-form expression is presented which resolves the above-mentioned problems and the future trend of the PS / (PD + PS) is discussed for the first time, which answers a long-standing question if the PS is getting more and more serious or not in the future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more drawback is that the expressions include the solution of quadratic or cubic equations so that the expressions are complicated.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technique shows that the clock slope condition can be undisturbed with deference to conventional assumptions.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design of SET D flip flop shows better performance in terms of power dissipation and area among previous designs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relative percentage power reduction in the proposed design is from 37 % to 52 % with respect to the previous designs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to advances in low power applications, low power digital CMOS has become more important, and the process technology has been advanced.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a SET D flip flop with 5 transistors is proposed.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Energy </a:t>
            </a:r>
            <a:r>
              <a:rPr lang="en-IN" sz="2000" dirty="0" smtClean="0">
                <a:latin typeface="Times New Roman" pitchFamily="18" charset="0"/>
                <a:cs typeface="Times New Roman" pitchFamily="18" charset="0"/>
              </a:rPr>
              <a:t>efficient computing is becoming increasingly important in the Internet of Things era. The near/</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operation is one of the most promising approaches to maximize the energy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Even with additional constraints (e.g., performance, reliability, yield), the energy-optimal operating point typically occurs near the threshold </a:t>
            </a:r>
            <a:r>
              <a:rPr lang="en-IN" sz="2000" dirty="0" smtClean="0">
                <a:latin typeface="Times New Roman" pitchFamily="18" charset="0"/>
                <a:cs typeface="Times New Roman" pitchFamily="18" charset="0"/>
              </a:rPr>
              <a:t>voltage.</a:t>
            </a:r>
          </a:p>
          <a:p>
            <a:pPr algn="just">
              <a:lnSpc>
                <a:spcPct val="150000"/>
              </a:lnSpc>
            </a:pPr>
            <a:r>
              <a:rPr lang="en-IN" sz="2000" dirty="0" smtClean="0">
                <a:latin typeface="Times New Roman" pitchFamily="18" charset="0"/>
                <a:cs typeface="Times New Roman" pitchFamily="18" charset="0"/>
              </a:rPr>
              <a:t>The EKV approximation is a useful and well-accepted model, so the corresponding maximum absolute error of 21% against </a:t>
            </a:r>
            <a:r>
              <a:rPr lang="en-IN" sz="2000" dirty="0" smtClean="0">
                <a:latin typeface="Times New Roman" pitchFamily="18" charset="0"/>
                <a:cs typeface="Times New Roman" pitchFamily="18" charset="0"/>
              </a:rPr>
              <a:t>can </a:t>
            </a:r>
            <a:r>
              <a:rPr lang="en-IN" sz="2000" dirty="0" smtClean="0">
                <a:latin typeface="Times New Roman" pitchFamily="18" charset="0"/>
                <a:cs typeface="Times New Roman" pitchFamily="18" charset="0"/>
              </a:rPr>
              <a:t>also be used as a validity bound for the other drain-current approximations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model is first used to generate a closed-form analytical expression for delay, which is then used to give a closed-form equation for energy, and this is used to determine the minimum-energy operating point as a function of activity factor and </a:t>
            </a:r>
            <a:r>
              <a:rPr lang="en-IN" sz="2000" dirty="0" smtClean="0">
                <a:latin typeface="Times New Roman" pitchFamily="18" charset="0"/>
                <a:cs typeface="Times New Roman" pitchFamily="18" charset="0"/>
              </a:rPr>
              <a:t>frequency.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55030"/>
        </p:xfrm>
        <a:graphic>
          <a:graphicData uri="http://schemas.openxmlformats.org/drawingml/2006/table">
            <a:tbl>
              <a:tblPr firstRow="1" bandRow="1">
                <a:tableStyleId>{5C22544A-7EE6-4342-B048-85BDC9FD1C3A}</a:tableStyleId>
              </a:tblPr>
              <a:tblGrid>
                <a:gridCol w="2438400"/>
                <a:gridCol w="1371600"/>
                <a:gridCol w="4057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An energy harvesting wireless sensor node for </a:t>
                      </a:r>
                      <a:r>
                        <a:rPr lang="en-US" sz="1800" dirty="0" err="1">
                          <a:latin typeface="Times New Roman"/>
                          <a:ea typeface="Calibri"/>
                          <a:cs typeface="Latha"/>
                        </a:rPr>
                        <a:t>IoT</a:t>
                      </a:r>
                      <a:r>
                        <a:rPr lang="en-US" sz="1800" dirty="0">
                          <a:latin typeface="Times New Roman"/>
                          <a:ea typeface="Calibri"/>
                          <a:cs typeface="Latha"/>
                        </a:rPr>
                        <a:t> systems featuring a near-threshold voltage IA-32 microcontroller in 14 nm tri-gate CMOS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S. Paul et al., </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The MCU features four independent voltage-frequency islands (VFI), a low-leakage SRAM array, an on-die oscillator clock source capable of operating at sub-threshold voltage, power gating and multiple active/sleep states, managed by an integrated power management unit (PMU).</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A 320 mV 56 </a:t>
                      </a:r>
                      <a:r>
                        <a:rPr lang="el-GR" sz="1800">
                          <a:latin typeface="Times New Roman"/>
                          <a:ea typeface="Calibri"/>
                          <a:cs typeface="Latha"/>
                        </a:rPr>
                        <a:t>μ</a:t>
                      </a:r>
                      <a:r>
                        <a:rPr lang="en-US" sz="1800">
                          <a:latin typeface="Times New Roman"/>
                          <a:ea typeface="Calibri"/>
                          <a:cs typeface="Latha"/>
                        </a:rPr>
                        <a:t>W 411 GOPS/watt ultra-low voltage motion estimation accelerator in 65 nm CMOS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H. Kaul et al.,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This paper describes a motion estimation engine fabricated in 65 nm CMOS, targeted for special-purpose on-die acceleration of sum of absolute difference (SAD) computation in real-time video encoding workloads on power-constrained mobile microprocessors.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543050"/>
                <a:gridCol w="3600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Device-circuit interactions in extremely low voltage CMOS designs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Fuketa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this paper, energy and minimum operating voltage (V DDmin ) are investigated for extremely-low-voltage CMOS logic designs.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closed-form expression for estimating minimum operating voltage (VDDmin) of CMOS logic gates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Fuketa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paper, a closed-form expression for estimating a minimum operating voltage (</a:t>
                      </a:r>
                      <a:r>
                        <a:rPr lang="en-US" sz="2000" dirty="0" err="1">
                          <a:latin typeface="Times New Roman"/>
                          <a:ea typeface="Calibri"/>
                          <a:cs typeface="Latha"/>
                        </a:rPr>
                        <a:t>VDDmin</a:t>
                      </a:r>
                      <a:r>
                        <a:rPr lang="en-US" sz="2000" dirty="0">
                          <a:latin typeface="Times New Roman"/>
                          <a:ea typeface="Calibri"/>
                          <a:cs typeface="Latha"/>
                        </a:rPr>
                        <a:t>) of CMOS logic gates is proposed. </a:t>
                      </a:r>
                      <a:r>
                        <a:rPr lang="en-US" sz="2000" dirty="0" err="1">
                          <a:latin typeface="Times New Roman"/>
                          <a:ea typeface="Calibri"/>
                          <a:cs typeface="Latha"/>
                        </a:rPr>
                        <a:t>VDDmin</a:t>
                      </a:r>
                      <a:r>
                        <a:rPr lang="en-US" sz="2000" dirty="0">
                          <a:latin typeface="Times New Roman"/>
                          <a:ea typeface="Calibri"/>
                          <a:cs typeface="Latha"/>
                        </a:rPr>
                        <a:t> is defined as the minimum supply voltage at which circuits can operate correctly.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447800"/>
            <a:ext cx="6629400" cy="48006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6096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762000"/>
            <a:ext cx="7498080" cy="5867400"/>
          </a:xfrm>
        </p:spPr>
        <p:txBody>
          <a:bodyPr>
            <a:noAutofit/>
          </a:bodyPr>
          <a:lstStyle/>
          <a:p>
            <a:pPr algn="just">
              <a:lnSpc>
                <a:spcPct val="12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a closed-form expression for estimating </a:t>
            </a:r>
            <a:r>
              <a:rPr lang="en-IN" sz="2000" dirty="0" err="1" smtClean="0">
                <a:latin typeface="Times New Roman" pitchFamily="18" charset="0"/>
                <a:cs typeface="Times New Roman" pitchFamily="18" charset="0"/>
              </a:rPr>
              <a:t>VDDmin</a:t>
            </a:r>
            <a:r>
              <a:rPr lang="en-IN" sz="2000" dirty="0" smtClean="0">
                <a:latin typeface="Times New Roman" pitchFamily="18" charset="0"/>
                <a:cs typeface="Times New Roman" pitchFamily="18" charset="0"/>
              </a:rPr>
              <a:t> of FFs is proposed. The expression of </a:t>
            </a:r>
            <a:r>
              <a:rPr lang="en-IN" sz="2000" dirty="0" err="1" smtClean="0">
                <a:latin typeface="Times New Roman" pitchFamily="18" charset="0"/>
                <a:cs typeface="Times New Roman" pitchFamily="18" charset="0"/>
              </a:rPr>
              <a:t>VDDmin</a:t>
            </a:r>
            <a:r>
              <a:rPr lang="en-IN" sz="2000" dirty="0" smtClean="0">
                <a:latin typeface="Times New Roman" pitchFamily="18" charset="0"/>
                <a:cs typeface="Times New Roman" pitchFamily="18" charset="0"/>
              </a:rPr>
              <a:t> was derived analytically from the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I–V characteristics of MOSFETs. The proposed expression indicates that </a:t>
            </a:r>
            <a:r>
              <a:rPr lang="en-IN" sz="2000" dirty="0" err="1" smtClean="0">
                <a:latin typeface="Times New Roman" pitchFamily="18" charset="0"/>
                <a:cs typeface="Times New Roman" pitchFamily="18" charset="0"/>
              </a:rPr>
              <a:t>VDDmin</a:t>
            </a:r>
            <a:r>
              <a:rPr lang="en-IN" sz="2000" dirty="0" smtClean="0">
                <a:latin typeface="Times New Roman" pitchFamily="18" charset="0"/>
                <a:cs typeface="Times New Roman" pitchFamily="18" charset="0"/>
              </a:rPr>
              <a:t> of FFs is a linear function of the square root of logarithm of the number of FFs, and its slope depends on the WID VTH variation and its intercept depends on the balance between </a:t>
            </a:r>
            <a:r>
              <a:rPr lang="en-IN" sz="2000" dirty="0" err="1" smtClean="0">
                <a:latin typeface="Times New Roman" pitchFamily="18" charset="0"/>
                <a:cs typeface="Times New Roman" pitchFamily="18" charset="0"/>
              </a:rPr>
              <a:t>nMOS</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pMOS</a:t>
            </a:r>
            <a:r>
              <a:rPr lang="en-IN" sz="2000" dirty="0" smtClean="0">
                <a:latin typeface="Times New Roman" pitchFamily="18" charset="0"/>
                <a:cs typeface="Times New Roman" pitchFamily="18" charset="0"/>
              </a:rPr>
              <a:t> due to the D2D VTH variation. These dependences are identical to those of combinational logic circuits reported in the previous work. The proposed expression of </a:t>
            </a:r>
            <a:r>
              <a:rPr lang="en-IN" sz="2000" dirty="0" err="1" smtClean="0">
                <a:latin typeface="Times New Roman" pitchFamily="18" charset="0"/>
                <a:cs typeface="Times New Roman" pitchFamily="18" charset="0"/>
              </a:rPr>
              <a:t>VDDmin</a:t>
            </a:r>
            <a:r>
              <a:rPr lang="en-IN" sz="2000" dirty="0" smtClean="0">
                <a:latin typeface="Times New Roman" pitchFamily="18" charset="0"/>
                <a:cs typeface="Times New Roman" pitchFamily="18" charset="0"/>
              </a:rPr>
              <a:t> of FF was validated, and it was shown that the proposed model is consistent with the results from SPICE simulations and silicon measurements. Finally, we discussed the dependence of </a:t>
            </a:r>
            <a:r>
              <a:rPr lang="en-IN" sz="2000" dirty="0" err="1" smtClean="0">
                <a:latin typeface="Times New Roman" pitchFamily="18" charset="0"/>
                <a:cs typeface="Times New Roman" pitchFamily="18" charset="0"/>
              </a:rPr>
              <a:t>VDDmin</a:t>
            </a:r>
            <a:r>
              <a:rPr lang="en-IN" sz="2000" dirty="0" smtClean="0">
                <a:latin typeface="Times New Roman" pitchFamily="18" charset="0"/>
                <a:cs typeface="Times New Roman" pitchFamily="18" charset="0"/>
              </a:rPr>
              <a:t> on the device parameters, such as AVT and the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swing, using the proposed model. We concluded that a smaller AVT and steeper </a:t>
            </a:r>
            <a:r>
              <a:rPr lang="en-IN" sz="2000" dirty="0" err="1" smtClean="0">
                <a:latin typeface="Times New Roman" pitchFamily="18" charset="0"/>
                <a:cs typeface="Times New Roman" pitchFamily="18" charset="0"/>
              </a:rPr>
              <a:t>subthreshold</a:t>
            </a:r>
            <a:r>
              <a:rPr lang="en-IN" sz="2000" dirty="0" smtClean="0">
                <a:latin typeface="Times New Roman" pitchFamily="18" charset="0"/>
                <a:cs typeface="Times New Roman" pitchFamily="18" charset="0"/>
              </a:rPr>
              <a:t> swing lower VOPT and </a:t>
            </a:r>
            <a:r>
              <a:rPr lang="en-IN" sz="2000" dirty="0" err="1" smtClean="0">
                <a:latin typeface="Times New Roman" pitchFamily="18" charset="0"/>
                <a:cs typeface="Times New Roman" pitchFamily="18" charset="0"/>
              </a:rPr>
              <a:t>VDDmin</a:t>
            </a:r>
            <a:r>
              <a:rPr lang="en-IN" sz="2000" dirty="0" smtClean="0">
                <a:latin typeface="Times New Roman" pitchFamily="18" charset="0"/>
                <a:cs typeface="Times New Roman" pitchFamily="18" charset="0"/>
              </a:rPr>
              <a:t>, which can reduce the minimum circuit energy.</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S. Paul et al., “An energy harvesting wireless sensor node for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systems featuring a near-threshold voltage IA-32 microcontroller in 14 nm tri-gate CMOS,” in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VLSI Circuits Dig. Tech. Papers, 2016, pp. 78–79.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J. Myers, A. </a:t>
            </a:r>
            <a:r>
              <a:rPr lang="en-IN" sz="1600" dirty="0" err="1" smtClean="0">
                <a:latin typeface="Times New Roman" pitchFamily="18" charset="0"/>
                <a:cs typeface="Times New Roman" pitchFamily="18" charset="0"/>
              </a:rPr>
              <a:t>Savanth</a:t>
            </a:r>
            <a:r>
              <a:rPr lang="en-IN" sz="1600" dirty="0" smtClean="0">
                <a:latin typeface="Times New Roman" pitchFamily="18" charset="0"/>
                <a:cs typeface="Times New Roman" pitchFamily="18" charset="0"/>
              </a:rPr>
              <a:t>, D. Howard, R. </a:t>
            </a:r>
            <a:r>
              <a:rPr lang="en-IN" sz="1600" dirty="0" err="1" smtClean="0">
                <a:latin typeface="Times New Roman" pitchFamily="18" charset="0"/>
                <a:cs typeface="Times New Roman" pitchFamily="18" charset="0"/>
              </a:rPr>
              <a:t>Gaddh</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Prabhat</a:t>
            </a:r>
            <a:r>
              <a:rPr lang="en-IN" sz="1600" dirty="0" smtClean="0">
                <a:latin typeface="Times New Roman" pitchFamily="18" charset="0"/>
                <a:cs typeface="Times New Roman" pitchFamily="18" charset="0"/>
              </a:rPr>
              <a:t>, and D. Flynn, “An 80 </a:t>
            </a:r>
            <a:r>
              <a:rPr lang="en-IN" sz="1600" dirty="0" err="1" smtClean="0">
                <a:latin typeface="Times New Roman" pitchFamily="18" charset="0"/>
                <a:cs typeface="Times New Roman" pitchFamily="18" charset="0"/>
              </a:rPr>
              <a:t>nW</a:t>
            </a:r>
            <a:r>
              <a:rPr lang="en-IN" sz="1600" dirty="0" smtClean="0">
                <a:latin typeface="Times New Roman" pitchFamily="18" charset="0"/>
                <a:cs typeface="Times New Roman" pitchFamily="18" charset="0"/>
              </a:rPr>
              <a:t> retention 11.7pJ/cycle active </a:t>
            </a:r>
            <a:r>
              <a:rPr lang="en-IN" sz="1600" dirty="0" err="1" smtClean="0">
                <a:latin typeface="Times New Roman" pitchFamily="18" charset="0"/>
                <a:cs typeface="Times New Roman" pitchFamily="18" charset="0"/>
              </a:rPr>
              <a:t>subthreshold</a:t>
            </a:r>
            <a:r>
              <a:rPr lang="en-IN" sz="1600" dirty="0" smtClean="0">
                <a:latin typeface="Times New Roman" pitchFamily="18" charset="0"/>
                <a:cs typeface="Times New Roman" pitchFamily="18" charset="0"/>
              </a:rPr>
              <a:t> ARM cortexM0+ subsystem in 65 nm CMOS for WSN applications,” in ISSCC Dig. Tech. Papers, 2015, pp. 134–145.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H. </a:t>
            </a:r>
            <a:r>
              <a:rPr lang="en-IN" sz="1600" dirty="0" err="1" smtClean="0">
                <a:latin typeface="Times New Roman" pitchFamily="18" charset="0"/>
                <a:cs typeface="Times New Roman" pitchFamily="18" charset="0"/>
              </a:rPr>
              <a:t>Kaul</a:t>
            </a:r>
            <a:r>
              <a:rPr lang="en-IN" sz="1600" dirty="0" smtClean="0">
                <a:latin typeface="Times New Roman" pitchFamily="18" charset="0"/>
                <a:cs typeface="Times New Roman" pitchFamily="18" charset="0"/>
              </a:rPr>
              <a:t> et al., “A 320 mV 56 </a:t>
            </a:r>
            <a:r>
              <a:rPr lang="el-GR" sz="1600" dirty="0" smtClean="0">
                <a:latin typeface="Times New Roman" pitchFamily="18" charset="0"/>
                <a:cs typeface="Times New Roman" pitchFamily="18" charset="0"/>
              </a:rPr>
              <a:t>μ</a:t>
            </a:r>
            <a:r>
              <a:rPr lang="en-IN" sz="1600" dirty="0" smtClean="0">
                <a:latin typeface="Times New Roman" pitchFamily="18" charset="0"/>
                <a:cs typeface="Times New Roman" pitchFamily="18" charset="0"/>
              </a:rPr>
              <a:t>W 411 GOPS/watt ultra-low voltage motion estimation accelerator in 65 nm CMOS,” IEEE J. Solid-State Circuits, vol. 44, no. 1, pp. 107–114, Jan. 2009.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H. </a:t>
            </a:r>
            <a:r>
              <a:rPr lang="en-IN" sz="1600" dirty="0" err="1" smtClean="0">
                <a:latin typeface="Times New Roman" pitchFamily="18" charset="0"/>
                <a:cs typeface="Times New Roman" pitchFamily="18" charset="0"/>
              </a:rPr>
              <a:t>Fuketa</a:t>
            </a:r>
            <a:r>
              <a:rPr lang="en-IN" sz="1600" dirty="0" smtClean="0">
                <a:latin typeface="Times New Roman" pitchFamily="18" charset="0"/>
                <a:cs typeface="Times New Roman" pitchFamily="18" charset="0"/>
              </a:rPr>
              <a:t> et al., “Device-circuit interactions in extremely low voltage CMOS designs,” in IEDM Tech. Dig., 2011, pp. 559–562.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H. </a:t>
            </a:r>
            <a:r>
              <a:rPr lang="en-IN" sz="1600" dirty="0" err="1" smtClean="0">
                <a:latin typeface="Times New Roman" pitchFamily="18" charset="0"/>
                <a:cs typeface="Times New Roman" pitchFamily="18" charset="0"/>
              </a:rPr>
              <a:t>Fuketa</a:t>
            </a:r>
            <a:r>
              <a:rPr lang="en-IN" sz="1600" dirty="0" smtClean="0">
                <a:latin typeface="Times New Roman" pitchFamily="18" charset="0"/>
                <a:cs typeface="Times New Roman" pitchFamily="18" charset="0"/>
              </a:rPr>
              <a:t> et al., “A closed-form expression for estimating minimum operating voltage (</a:t>
            </a:r>
            <a:r>
              <a:rPr lang="en-IN" sz="1600" dirty="0" err="1" smtClean="0">
                <a:latin typeface="Times New Roman" pitchFamily="18" charset="0"/>
                <a:cs typeface="Times New Roman" pitchFamily="18" charset="0"/>
              </a:rPr>
              <a:t>VDDmin</a:t>
            </a:r>
            <a:r>
              <a:rPr lang="en-IN" sz="1600" dirty="0" smtClean="0">
                <a:latin typeface="Times New Roman" pitchFamily="18" charset="0"/>
                <a:cs typeface="Times New Roman" pitchFamily="18" charset="0"/>
              </a:rPr>
              <a:t>) of CMOS logic gates,” in Proc. DAC, 2011, pp. 984–989.</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J. </a:t>
            </a:r>
            <a:r>
              <a:rPr lang="en-IN" sz="1500" dirty="0" err="1" smtClean="0">
                <a:latin typeface="Times New Roman" pitchFamily="18" charset="0"/>
                <a:cs typeface="Times New Roman" pitchFamily="18" charset="0"/>
              </a:rPr>
              <a:t>Meindl</a:t>
            </a:r>
            <a:r>
              <a:rPr lang="en-IN" sz="1500" dirty="0" smtClean="0">
                <a:latin typeface="Times New Roman" pitchFamily="18" charset="0"/>
                <a:cs typeface="Times New Roman" pitchFamily="18" charset="0"/>
              </a:rPr>
              <a:t> and J. Davis, “The fundamental limit on binary switching energy for </a:t>
            </a:r>
            <a:r>
              <a:rPr lang="en-IN" sz="1500" dirty="0" err="1" smtClean="0">
                <a:latin typeface="Times New Roman" pitchFamily="18" charset="0"/>
                <a:cs typeface="Times New Roman" pitchFamily="18" charset="0"/>
              </a:rPr>
              <a:t>terascale</a:t>
            </a:r>
            <a:r>
              <a:rPr lang="en-IN" sz="1500" dirty="0" smtClean="0">
                <a:latin typeface="Times New Roman" pitchFamily="18" charset="0"/>
                <a:cs typeface="Times New Roman" pitchFamily="18" charset="0"/>
              </a:rPr>
              <a:t> integration (TSI),” IEEE J. Solid-State Circuits, vol. 35, no. 10, pp. 1515–1516, Oct. 2000.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M. Alioto, “Understanding DC </a:t>
            </a:r>
            <a:r>
              <a:rPr lang="en-IN" sz="1500" dirty="0" err="1" smtClean="0">
                <a:latin typeface="Times New Roman" pitchFamily="18" charset="0"/>
                <a:cs typeface="Times New Roman" pitchFamily="18" charset="0"/>
              </a:rPr>
              <a:t>behavior</a:t>
            </a:r>
            <a:r>
              <a:rPr lang="en-IN" sz="1500" dirty="0" smtClean="0">
                <a:latin typeface="Times New Roman" pitchFamily="18" charset="0"/>
                <a:cs typeface="Times New Roman" pitchFamily="18" charset="0"/>
              </a:rPr>
              <a:t> of </a:t>
            </a:r>
            <a:r>
              <a:rPr lang="en-IN" sz="1500" dirty="0" err="1" smtClean="0">
                <a:latin typeface="Times New Roman" pitchFamily="18" charset="0"/>
                <a:cs typeface="Times New Roman" pitchFamily="18" charset="0"/>
              </a:rPr>
              <a:t>subthreshold</a:t>
            </a:r>
            <a:r>
              <a:rPr lang="en-IN" sz="1500" dirty="0" smtClean="0">
                <a:latin typeface="Times New Roman" pitchFamily="18" charset="0"/>
                <a:cs typeface="Times New Roman" pitchFamily="18" charset="0"/>
              </a:rPr>
              <a:t> CMOS logic through closed-form analysis,” IEEE Trans. Circuits Syst. I, Reg. Papers, vol. 57, no. 7, pp. 1597–1607, Jul. 2010.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T. </a:t>
            </a:r>
            <a:r>
              <a:rPr lang="en-IN" sz="1500" dirty="0" err="1" smtClean="0">
                <a:latin typeface="Times New Roman" pitchFamily="18" charset="0"/>
                <a:cs typeface="Times New Roman" pitchFamily="18" charset="0"/>
              </a:rPr>
              <a:t>Niiyama</a:t>
            </a:r>
            <a:r>
              <a:rPr lang="en-IN" sz="1500" dirty="0" smtClean="0">
                <a:latin typeface="Times New Roman" pitchFamily="18" charset="0"/>
                <a:cs typeface="Times New Roman" pitchFamily="18" charset="0"/>
              </a:rPr>
              <a:t>, Z. </a:t>
            </a:r>
            <a:r>
              <a:rPr lang="en-IN" sz="1500" dirty="0" err="1" smtClean="0">
                <a:latin typeface="Times New Roman" pitchFamily="18" charset="0"/>
                <a:cs typeface="Times New Roman" pitchFamily="18" charset="0"/>
              </a:rPr>
              <a:t>Piao</a:t>
            </a:r>
            <a:r>
              <a:rPr lang="en-IN" sz="1500" dirty="0" smtClean="0">
                <a:latin typeface="Times New Roman" pitchFamily="18" charset="0"/>
                <a:cs typeface="Times New Roman" pitchFamily="18" charset="0"/>
              </a:rPr>
              <a:t>, K. Ishida, M. </a:t>
            </a:r>
            <a:r>
              <a:rPr lang="en-IN" sz="1500" dirty="0" err="1" smtClean="0">
                <a:latin typeface="Times New Roman" pitchFamily="18" charset="0"/>
                <a:cs typeface="Times New Roman" pitchFamily="18" charset="0"/>
              </a:rPr>
              <a:t>Murakata</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Takamiya</a:t>
            </a:r>
            <a:r>
              <a:rPr lang="en-IN" sz="1500" dirty="0" smtClean="0">
                <a:latin typeface="Times New Roman" pitchFamily="18" charset="0"/>
                <a:cs typeface="Times New Roman" pitchFamily="18" charset="0"/>
              </a:rPr>
              <a:t>, and T. Sakurai, “Increasing minimum operating voltage (</a:t>
            </a:r>
            <a:r>
              <a:rPr lang="en-IN" sz="1500" dirty="0" err="1" smtClean="0">
                <a:latin typeface="Times New Roman" pitchFamily="18" charset="0"/>
                <a:cs typeface="Times New Roman" pitchFamily="18" charset="0"/>
              </a:rPr>
              <a:t>VDDmin</a:t>
            </a:r>
            <a:r>
              <a:rPr lang="en-IN" sz="1500" dirty="0" smtClean="0">
                <a:latin typeface="Times New Roman" pitchFamily="18" charset="0"/>
                <a:cs typeface="Times New Roman" pitchFamily="18" charset="0"/>
              </a:rPr>
              <a:t>) with number of CMOS logic gates and experimental verification with up to 1Mega-stage ring oscillators,” in Proc. ISLPED, 2008, pp. 117–122.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T. </a:t>
            </a:r>
            <a:r>
              <a:rPr lang="en-IN" sz="1500" dirty="0" err="1" smtClean="0">
                <a:latin typeface="Times New Roman" pitchFamily="18" charset="0"/>
                <a:cs typeface="Times New Roman" pitchFamily="18" charset="0"/>
              </a:rPr>
              <a:t>Yasufuku</a:t>
            </a:r>
            <a:r>
              <a:rPr lang="en-IN" sz="1500" dirty="0" smtClean="0">
                <a:latin typeface="Times New Roman" pitchFamily="18" charset="0"/>
                <a:cs typeface="Times New Roman" pitchFamily="18" charset="0"/>
              </a:rPr>
              <a:t> et al., “24% power reduction by post-fabrication dual supply voltage control of 64 voltage domains in </a:t>
            </a:r>
            <a:r>
              <a:rPr lang="en-IN" sz="1500" dirty="0" err="1" smtClean="0">
                <a:latin typeface="Times New Roman" pitchFamily="18" charset="0"/>
                <a:cs typeface="Times New Roman" pitchFamily="18" charset="0"/>
              </a:rPr>
              <a:t>VDDmin</a:t>
            </a:r>
            <a:r>
              <a:rPr lang="en-IN" sz="1500" dirty="0" smtClean="0">
                <a:latin typeface="Times New Roman" pitchFamily="18" charset="0"/>
                <a:cs typeface="Times New Roman" pitchFamily="18" charset="0"/>
              </a:rPr>
              <a:t> limited ultra low voltage logic circuits,” in Proc. ISQED, 2012, pp. 586–591.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H. </a:t>
            </a:r>
            <a:r>
              <a:rPr lang="en-IN" sz="1500" dirty="0" err="1" smtClean="0">
                <a:latin typeface="Times New Roman" pitchFamily="18" charset="0"/>
                <a:cs typeface="Times New Roman" pitchFamily="18" charset="0"/>
              </a:rPr>
              <a:t>Fuketa</a:t>
            </a:r>
            <a:r>
              <a:rPr lang="en-IN" sz="1500" dirty="0" smtClean="0">
                <a:latin typeface="Times New Roman" pitchFamily="18" charset="0"/>
                <a:cs typeface="Times New Roman" pitchFamily="18" charset="0"/>
              </a:rPr>
              <a:t> et al., “12.7-times energy efficiency increase of 16-bit integer unit by power supply voltage (VDD) scaling from 1.2V to 310 mV enabled by contention-less flip-flops (CLFF) and separated VDD between flip-flops and combinational logics,” in Proc. ISLPED, 2011, pp. 21–26.</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1289</TotalTime>
  <Words>1531</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Closed Form Expression for Minimum Operating Voltage of CMOS D Flip Flop</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2022-01-27T09:12:01Z</dcterms:modified>
</cp:coreProperties>
</file>