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1/26/2022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1/26/2022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1/26/2022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1/26/2022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1/26/2022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1/26/2022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1/26/2022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1/26/2022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1/26/2022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1/26/2022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1/26/2022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1/26/2022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1/26/2022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Low-Complexity Methodology for Complex Square-Root Computation</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4800600"/>
          </a:xfrm>
        </p:spPr>
        <p:txBody>
          <a:bodyPr>
            <a:noAutofit/>
          </a:bodyPr>
          <a:lstStyle/>
          <a:p>
            <a:pPr algn="just">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brief, we propose a low-complexity methodology to compute a complex square root using only a circular coordinate rotation digital computer (CORDIC) as opposed to the state-of-the-art techniques that need both circular as well as hyperbolic CORDICs. Subsequently, an architecture has been designed based on the proposed methodology and implemented on the ASIC platform using the UMC 180-nm Technology node with 1.0 V at 5 </a:t>
            </a:r>
            <a:r>
              <a:rPr lang="en-IN" sz="2000" dirty="0" err="1" smtClean="0">
                <a:latin typeface="Times New Roman" pitchFamily="18" charset="0"/>
                <a:cs typeface="Times New Roman" pitchFamily="18" charset="0"/>
              </a:rPr>
              <a:t>MHz.</a:t>
            </a:r>
            <a:r>
              <a:rPr lang="en-IN" sz="2000" dirty="0" smtClean="0">
                <a:latin typeface="Times New Roman" pitchFamily="18" charset="0"/>
                <a:cs typeface="Times New Roman" pitchFamily="18" charset="0"/>
              </a:rPr>
              <a:t> Field programmable gate array (FPGA) prototyping using Xilinx’ Virtex-6 (XC6v1x240t) has also been carried out. After thorough theoretical analysis and experimental validations, it can be inferred that the proposed methodology reduces 21.15% slice look up tables (on FPGA platform) and saves 20.25% silicon area overhead and decreases 19% power consumption (on ASIC platform) when compared with the state-of-the-art method without compromising the computational speed, throughput, and accuracy.</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33400"/>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47800" y="533400"/>
            <a:ext cx="7498080" cy="6172200"/>
          </a:xfrm>
        </p:spPr>
        <p:txBody>
          <a:bodyPr>
            <a:noAutofit/>
          </a:bodyPr>
          <a:lstStyle/>
          <a:p>
            <a:pPr algn="just">
              <a:lnSpc>
                <a:spcPct val="150000"/>
              </a:lnSpc>
            </a:pPr>
            <a:r>
              <a:rPr lang="en-IN" sz="2000" dirty="0" smtClean="0">
                <a:latin typeface="Times New Roman" pitchFamily="18" charset="0"/>
                <a:cs typeface="Times New Roman" pitchFamily="18" charset="0"/>
              </a:rPr>
              <a:t>In this, we will design one simple module (OR gate); however, in the future, you will be designing such modules and completing the overall circuit design from these existing files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Our </a:t>
            </a:r>
            <a:r>
              <a:rPr lang="en-IN" sz="2000" dirty="0" smtClean="0">
                <a:latin typeface="Times New Roman" pitchFamily="18" charset="0"/>
                <a:cs typeface="Times New Roman" pitchFamily="18" charset="0"/>
              </a:rPr>
              <a:t>aim is the elimination of the operation of calculating random values, in the state-of-the art section, we also discuss existing algorithms known as deterministic PSO (DPSO).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this paper we deal with digital implementation, it is more appropriate to take a closer look at existing solutions in digital technique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err="1" smtClean="0">
                <a:latin typeface="Times New Roman" pitchFamily="18" charset="0"/>
                <a:cs typeface="Times New Roman" pitchFamily="18" charset="0"/>
              </a:rPr>
              <a:t>modeling</a:t>
            </a:r>
            <a:r>
              <a:rPr lang="en-IN" sz="2000" dirty="0" smtClean="0">
                <a:latin typeface="Times New Roman" pitchFamily="18" charset="0"/>
                <a:cs typeface="Times New Roman" pitchFamily="18" charset="0"/>
              </a:rPr>
              <a:t> of the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 of flocks of animals, e.g., ants or bees, it offers a good performance in problem solving tasks that require searching for a global optimum in situations where many local </a:t>
            </a:r>
            <a:r>
              <a:rPr lang="en-IN" sz="2000" dirty="0" err="1" smtClean="0">
                <a:latin typeface="Times New Roman" pitchFamily="18" charset="0"/>
                <a:cs typeface="Times New Roman" pitchFamily="18" charset="0"/>
              </a:rPr>
              <a:t>extrema</a:t>
            </a:r>
            <a:r>
              <a:rPr lang="en-IN" sz="2000" dirty="0" smtClean="0">
                <a:latin typeface="Times New Roman" pitchFamily="18" charset="0"/>
                <a:cs typeface="Times New Roman" pitchFamily="18" charset="0"/>
              </a:rPr>
              <a:t> exist.</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industry has many optimization problems that require fast and effective computational algorithms which operate regardless of the size (dimensionality) of the solution space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overcome this problem, in one of our former </a:t>
            </a:r>
            <a:r>
              <a:rPr lang="en-IN" sz="2000" dirty="0" smtClean="0">
                <a:latin typeface="Times New Roman" pitchFamily="18" charset="0"/>
                <a:cs typeface="Times New Roman" pitchFamily="18" charset="0"/>
              </a:rPr>
              <a:t>works, </a:t>
            </a:r>
            <a:r>
              <a:rPr lang="en-IN" sz="2000" dirty="0" smtClean="0">
                <a:latin typeface="Times New Roman" pitchFamily="18" charset="0"/>
                <a:cs typeface="Times New Roman" pitchFamily="18" charset="0"/>
              </a:rPr>
              <a:t>we proposed a circuit that can be used for this purpose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significant problem here was how to determine optimal rules for the system operating during the flood period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ability to implement the swarm algorithm in hardware is also useful in optimization problems that are computationally intensive or have nonlinear constraints. </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5334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19200" y="533400"/>
            <a:ext cx="7498080" cy="6172200"/>
          </a:xfrm>
        </p:spPr>
        <p:txBody>
          <a:bodyPr>
            <a:noAutofit/>
          </a:bodyPr>
          <a:lstStyle/>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proposed a </a:t>
            </a:r>
            <a:r>
              <a:rPr lang="en-IN" sz="2000" dirty="0" smtClean="0">
                <a:latin typeface="Times New Roman" pitchFamily="18" charset="0"/>
                <a:cs typeface="Times New Roman" pitchFamily="18" charset="0"/>
              </a:rPr>
              <a:t>low complexity </a:t>
            </a:r>
            <a:r>
              <a:rPr lang="en-IN" sz="2000" dirty="0" smtClean="0">
                <a:latin typeface="Times New Roman" pitchFamily="18" charset="0"/>
                <a:cs typeface="Times New Roman" pitchFamily="18" charset="0"/>
              </a:rPr>
              <a:t>methodology to compute the square root of a number and complex number using different modes available in CORDIC.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purpose of this is to give new users an exposure to the basic and necessary steps to implement and examine your own designs using ISE environment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this work, we propose a novel </a:t>
            </a:r>
            <a:r>
              <a:rPr lang="en-IN" sz="2000" dirty="0" err="1" smtClean="0">
                <a:latin typeface="Times New Roman" pitchFamily="18" charset="0"/>
                <a:cs typeface="Times New Roman" pitchFamily="18" charset="0"/>
              </a:rPr>
              <a:t>metaheuristic</a:t>
            </a:r>
            <a:r>
              <a:rPr lang="en-IN" sz="2000" dirty="0" smtClean="0">
                <a:latin typeface="Times New Roman" pitchFamily="18" charset="0"/>
                <a:cs typeface="Times New Roman" pitchFamily="18" charset="0"/>
              </a:rPr>
              <a:t> algorithm that evolved from a conventional particle swarm optimization (PSO) algorithm for application in miniaturized devices and systems that require low energy consumption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proposed solutions that enable the development of low energy consumption miniature artificial neural networks in specialized integrated circuits realized in CMOS technology</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These algorithms need to be enforced associate optimized in hardware therefore on modify them to handle real time data whereas maintaining associate optimum trade-off between fully totally different performance parameters (speed and power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Complex </a:t>
            </a:r>
            <a:r>
              <a:rPr lang="en-IN" sz="2000" dirty="0" smtClean="0">
                <a:latin typeface="Times New Roman" pitchFamily="18" charset="0"/>
                <a:cs typeface="Times New Roman" pitchFamily="18" charset="0"/>
              </a:rPr>
              <a:t>numbers have been used significantly in scientific community for the real-time data representation and system </a:t>
            </a:r>
            <a:r>
              <a:rPr lang="en-IN" sz="2000" dirty="0" err="1" smtClean="0">
                <a:latin typeface="Times New Roman" pitchFamily="18" charset="0"/>
                <a:cs typeface="Times New Roman" pitchFamily="18" charset="0"/>
              </a:rPr>
              <a:t>modeling</a:t>
            </a:r>
            <a:r>
              <a:rPr lang="en-IN" sz="2000" dirty="0" smtClean="0">
                <a:latin typeface="Times New Roman" pitchFamily="18" charset="0"/>
                <a:cs typeface="Times New Roman" pitchFamily="18" charset="0"/>
              </a:rPr>
              <a:t>, including electronic circuits, electromagnetism, communication systems, and signal processing </a:t>
            </a:r>
            <a:r>
              <a:rPr lang="en-IN" sz="2000" dirty="0" smtClean="0">
                <a:latin typeface="Times New Roman" pitchFamily="18" charset="0"/>
                <a:cs typeface="Times New Roman" pitchFamily="18" charset="0"/>
              </a:rPr>
              <a:t>algorithms.</a:t>
            </a:r>
          </a:p>
          <a:p>
            <a:pPr algn="just">
              <a:lnSpc>
                <a:spcPct val="150000"/>
              </a:lnSpc>
            </a:pPr>
            <a:r>
              <a:rPr lang="en-IN" sz="2000" dirty="0" smtClean="0">
                <a:latin typeface="Times New Roman" pitchFamily="18" charset="0"/>
                <a:cs typeface="Times New Roman" pitchFamily="18" charset="0"/>
              </a:rPr>
              <a:t>However, existing real valued square-root computation </a:t>
            </a:r>
            <a:r>
              <a:rPr lang="en-IN" sz="2000" dirty="0" smtClean="0">
                <a:latin typeface="Times New Roman" pitchFamily="18" charset="0"/>
                <a:cs typeface="Times New Roman" pitchFamily="18" charset="0"/>
              </a:rPr>
              <a:t>methods </a:t>
            </a:r>
            <a:r>
              <a:rPr lang="en-IN" sz="2000" dirty="0" smtClean="0">
                <a:latin typeface="Times New Roman" pitchFamily="18" charset="0"/>
                <a:cs typeface="Times New Roman" pitchFamily="18" charset="0"/>
              </a:rPr>
              <a:t>cannot be used directly to compute complex square root without requiring additional hardware</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482850"/>
                <a:gridCol w="27622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Study of GPS adaptive antenna technology based on complex number AACA</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Xiang, L. Guo, Y. Chen, and J. Zhang,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Global position system (GPS) adaptive array antenna forms null beam to suppress the interference in order to communicate normally.</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Software solutions for converting a MIMO-OFDM channel into multiple SISO-OFDM channels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Sima, M. Senthilvelan, D. Iancu, J. Glossner, M. Moudgill, and M. Schulte,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We then investigate and analyze the transformation of a MIMO-OFDM channel into multiple independent SISO-OFDM channels by means of the SVD.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2076450"/>
                <a:gridCol w="30670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On the complexity of computing the logarithm and square root functions on a complex domain</a:t>
                      </a:r>
                      <a:endParaRPr lang="en-IN" sz="20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K.-I. Ko and F. Yu,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solidFill>
                            <a:srgbClr val="2E2E2E"/>
                          </a:solidFill>
                          <a:latin typeface="Times New Roman" pitchFamily="18" charset="0"/>
                          <a:ea typeface="Calibri"/>
                          <a:cs typeface="Times New Roman" pitchFamily="18" charset="0"/>
                        </a:rPr>
                        <a:t>The problems of computing single-valued, analytic branches of the logarithm and square root functions on a bounded, simply connected domain </a:t>
                      </a:r>
                      <a:r>
                        <a:rPr lang="en-IN" sz="2000" i="1">
                          <a:latin typeface="Times New Roman" pitchFamily="18" charset="0"/>
                          <a:ea typeface="Calibri"/>
                          <a:cs typeface="Times New Roman" pitchFamily="18" charset="0"/>
                        </a:rPr>
                        <a:t>S</a:t>
                      </a:r>
                      <a:r>
                        <a:rPr lang="en-IN" sz="2000">
                          <a:latin typeface="Times New Roman" pitchFamily="18" charset="0"/>
                          <a:ea typeface="Calibri"/>
                          <a:cs typeface="Times New Roman" pitchFamily="18" charset="0"/>
                        </a:rPr>
                        <a:t> are studied.</a:t>
                      </a:r>
                    </a:p>
                  </a:txBody>
                  <a:tcPr marL="68580" marR="68580" marT="0" marB="0"/>
                </a:tc>
              </a:tr>
              <a:tr h="370840">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A design of complex square root for FPGA implementation</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D. Wang and M. D. Ercegovac,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pitchFamily="18" charset="0"/>
                          <a:ea typeface="Calibri"/>
                          <a:cs typeface="Times New Roman" pitchFamily="18" charset="0"/>
                        </a:rPr>
                        <a:t>We present a design for FPGA implementation of a complex square root algorithm for fixed-point operands in radix-4 representation.</a:t>
                      </a:r>
                      <a:endParaRPr lang="en-IN" sz="2000" dirty="0">
                        <a:latin typeface="Times New Roman" pitchFamily="18" charset="0"/>
                        <a:ea typeface="Calibri"/>
                        <a:cs typeface="Times New Roman" pitchFamily="18" charset="0"/>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524001" y="1524000"/>
            <a:ext cx="7086600" cy="4572000"/>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CONCLUSION</a:t>
            </a:r>
            <a:endParaRPr lang="en-US" dirty="0"/>
          </a:p>
        </p:txBody>
      </p:sp>
      <p:sp>
        <p:nvSpPr>
          <p:cNvPr id="3" name="Content Placeholder 2"/>
          <p:cNvSpPr>
            <a:spLocks noGrp="1"/>
          </p:cNvSpPr>
          <p:nvPr>
            <p:ph idx="1"/>
          </p:nvPr>
        </p:nvSpPr>
        <p:spPr/>
        <p:txBody>
          <a:bodyPr>
            <a:normAutofit fontScale="70000" lnSpcReduction="20000"/>
          </a:bodyPr>
          <a:lstStyle/>
          <a:p>
            <a:pPr algn="just">
              <a:lnSpc>
                <a:spcPct val="160000"/>
              </a:lnSpc>
              <a:buNone/>
            </a:pPr>
            <a:r>
              <a:rPr lang="en-IN" dirty="0" smtClean="0">
                <a:latin typeface="Times New Roman" pitchFamily="18" charset="0"/>
                <a:cs typeface="Times New Roman" pitchFamily="18" charset="0"/>
              </a:rPr>
              <a:t>    In </a:t>
            </a:r>
            <a:r>
              <a:rPr lang="en-IN" dirty="0" smtClean="0">
                <a:latin typeface="Times New Roman" pitchFamily="18" charset="0"/>
                <a:cs typeface="Times New Roman" pitchFamily="18" charset="0"/>
              </a:rPr>
              <a:t>this brief, a low-complexity methodology to compute a complex square root using only circular CORDIC is proposed eliminating the need of the hyperbolic CORDIC from the state-of-the-art </a:t>
            </a:r>
            <a:r>
              <a:rPr lang="en-IN" dirty="0" smtClean="0">
                <a:latin typeface="Times New Roman" pitchFamily="18" charset="0"/>
                <a:cs typeface="Times New Roman" pitchFamily="18" charset="0"/>
              </a:rPr>
              <a:t>architecture. </a:t>
            </a:r>
            <a:r>
              <a:rPr lang="en-IN" dirty="0" smtClean="0">
                <a:latin typeface="Times New Roman" pitchFamily="18" charset="0"/>
                <a:cs typeface="Times New Roman" pitchFamily="18" charset="0"/>
              </a:rPr>
              <a:t>Subsequently, respective architecture has been designed using the DP technique and results have been validated using MATLAB, FPGA, and ASIC platforms resulting in saving of 20.25% on-chip area, 19.52% power consumption (ASIC), and 21.15% slice LUTs (FPGA) without compromising accuracy when compared with the state-of-the-art architecture.</a:t>
            </a:r>
            <a:endParaRPr lang="en-US"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J. Xiang, L. </a:t>
            </a:r>
            <a:r>
              <a:rPr lang="en-IN" sz="1600" dirty="0" err="1" smtClean="0">
                <a:latin typeface="Times New Roman" pitchFamily="18" charset="0"/>
                <a:cs typeface="Times New Roman" pitchFamily="18" charset="0"/>
              </a:rPr>
              <a:t>Guo</a:t>
            </a:r>
            <a:r>
              <a:rPr lang="en-IN" sz="1600" dirty="0" smtClean="0">
                <a:latin typeface="Times New Roman" pitchFamily="18" charset="0"/>
                <a:cs typeface="Times New Roman" pitchFamily="18" charset="0"/>
              </a:rPr>
              <a:t>, Y. Chen, and J. Zhang, “Study of GPS adaptive antenna technology based on complex number AACA,” in Proc. </a:t>
            </a:r>
            <a:r>
              <a:rPr lang="en-IN" sz="1600" dirty="0" err="1" smtClean="0">
                <a:latin typeface="Times New Roman" pitchFamily="18" charset="0"/>
                <a:cs typeface="Times New Roman" pitchFamily="18" charset="0"/>
              </a:rPr>
              <a:t>WiCOM</a:t>
            </a:r>
            <a:r>
              <a:rPr lang="en-IN" sz="1600" dirty="0" smtClean="0">
                <a:latin typeface="Times New Roman" pitchFamily="18" charset="0"/>
                <a:cs typeface="Times New Roman" pitchFamily="18" charset="0"/>
              </a:rPr>
              <a:t>, Oct. 2008, pp. 1–4.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M. </a:t>
            </a:r>
            <a:r>
              <a:rPr lang="en-IN" sz="1600" dirty="0" err="1" smtClean="0">
                <a:latin typeface="Times New Roman" pitchFamily="18" charset="0"/>
                <a:cs typeface="Times New Roman" pitchFamily="18" charset="0"/>
              </a:rPr>
              <a:t>Sima</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Senthilvelan</a:t>
            </a:r>
            <a:r>
              <a:rPr lang="en-IN" sz="1600" dirty="0" smtClean="0">
                <a:latin typeface="Times New Roman" pitchFamily="18" charset="0"/>
                <a:cs typeface="Times New Roman" pitchFamily="18" charset="0"/>
              </a:rPr>
              <a:t>, D. </a:t>
            </a:r>
            <a:r>
              <a:rPr lang="en-IN" sz="1600" dirty="0" err="1" smtClean="0">
                <a:latin typeface="Times New Roman" pitchFamily="18" charset="0"/>
                <a:cs typeface="Times New Roman" pitchFamily="18" charset="0"/>
              </a:rPr>
              <a:t>Iancu</a:t>
            </a:r>
            <a:r>
              <a:rPr lang="en-IN" sz="1600" dirty="0" smtClean="0">
                <a:latin typeface="Times New Roman" pitchFamily="18" charset="0"/>
                <a:cs typeface="Times New Roman" pitchFamily="18" charset="0"/>
              </a:rPr>
              <a:t>, J. </a:t>
            </a:r>
            <a:r>
              <a:rPr lang="en-IN" sz="1600" dirty="0" err="1" smtClean="0">
                <a:latin typeface="Times New Roman" pitchFamily="18" charset="0"/>
                <a:cs typeface="Times New Roman" pitchFamily="18" charset="0"/>
              </a:rPr>
              <a:t>Glossner</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Moudgill</a:t>
            </a:r>
            <a:r>
              <a:rPr lang="en-IN" sz="1600" dirty="0" smtClean="0">
                <a:latin typeface="Times New Roman" pitchFamily="18" charset="0"/>
                <a:cs typeface="Times New Roman" pitchFamily="18" charset="0"/>
              </a:rPr>
              <a:t>, and M. Schulte, “Software solutions for converting a MIMO-OFDM channel into multiple SISO-OFDM channels,” in Proc. </a:t>
            </a:r>
            <a:r>
              <a:rPr lang="en-IN" sz="1600" dirty="0" err="1" smtClean="0">
                <a:latin typeface="Times New Roman" pitchFamily="18" charset="0"/>
                <a:cs typeface="Times New Roman" pitchFamily="18" charset="0"/>
              </a:rPr>
              <a:t>WiCOM</a:t>
            </a:r>
            <a:r>
              <a:rPr lang="en-IN" sz="1600" dirty="0" smtClean="0">
                <a:latin typeface="Times New Roman" pitchFamily="18" charset="0"/>
                <a:cs typeface="Times New Roman" pitchFamily="18" charset="0"/>
              </a:rPr>
              <a:t>, Oct. 2007, p. 9.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K.-I. </a:t>
            </a:r>
            <a:r>
              <a:rPr lang="en-IN" sz="1600" dirty="0" err="1" smtClean="0">
                <a:latin typeface="Times New Roman" pitchFamily="18" charset="0"/>
                <a:cs typeface="Times New Roman" pitchFamily="18" charset="0"/>
              </a:rPr>
              <a:t>Ko</a:t>
            </a:r>
            <a:r>
              <a:rPr lang="en-IN" sz="1600" dirty="0" smtClean="0">
                <a:latin typeface="Times New Roman" pitchFamily="18" charset="0"/>
                <a:cs typeface="Times New Roman" pitchFamily="18" charset="0"/>
              </a:rPr>
              <a:t> and F. Yu, “On the complexity of computing the logarithm and square root functions on a complex domain,” J. Complex., vol. 23, no. 1, pp. 2–24, 2007.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D. Wang and M. D. </a:t>
            </a:r>
            <a:r>
              <a:rPr lang="en-IN" sz="1600" dirty="0" err="1" smtClean="0">
                <a:latin typeface="Times New Roman" pitchFamily="18" charset="0"/>
                <a:cs typeface="Times New Roman" pitchFamily="18" charset="0"/>
              </a:rPr>
              <a:t>Ercegovac</a:t>
            </a:r>
            <a:r>
              <a:rPr lang="en-IN" sz="1600" dirty="0" smtClean="0">
                <a:latin typeface="Times New Roman" pitchFamily="18" charset="0"/>
                <a:cs typeface="Times New Roman" pitchFamily="18" charset="0"/>
              </a:rPr>
              <a:t>, “A design of complex square root for FPGA implementation,” Proc. SPIE, vol. 7444, p. 74440L, Sep. 2009.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D. Wang, N. </a:t>
            </a:r>
            <a:r>
              <a:rPr lang="en-IN" sz="1600" dirty="0" err="1" smtClean="0">
                <a:latin typeface="Times New Roman" pitchFamily="18" charset="0"/>
                <a:cs typeface="Times New Roman" pitchFamily="18" charset="0"/>
              </a:rPr>
              <a:t>Zheng</a:t>
            </a:r>
            <a:r>
              <a:rPr lang="en-IN" sz="1600" dirty="0" smtClean="0">
                <a:latin typeface="Times New Roman" pitchFamily="18" charset="0"/>
                <a:cs typeface="Times New Roman" pitchFamily="18" charset="0"/>
              </a:rPr>
              <a:t>, and M. D. </a:t>
            </a:r>
            <a:r>
              <a:rPr lang="en-IN" sz="1600" dirty="0" err="1" smtClean="0">
                <a:latin typeface="Times New Roman" pitchFamily="18" charset="0"/>
                <a:cs typeface="Times New Roman" pitchFamily="18" charset="0"/>
              </a:rPr>
              <a:t>Ercegovac</a:t>
            </a:r>
            <a:r>
              <a:rPr lang="en-IN" sz="1600" dirty="0" smtClean="0">
                <a:latin typeface="Times New Roman" pitchFamily="18" charset="0"/>
                <a:cs typeface="Times New Roman" pitchFamily="18" charset="0"/>
              </a:rPr>
              <a:t>, “Design of high-throughput fixed-point complex reciprocal/square-root unit,” IEEE Trans. Circuits Syst. II, Express Briefs, vol. 57, no. 8, pp. 627–631, Aug. 2010.</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W. </a:t>
            </a:r>
            <a:r>
              <a:rPr lang="en-IN" sz="1600" dirty="0" err="1" smtClean="0">
                <a:latin typeface="Times New Roman" pitchFamily="18" charset="0"/>
                <a:cs typeface="Times New Roman" pitchFamily="18" charset="0"/>
              </a:rPr>
              <a:t>Kahan</a:t>
            </a:r>
            <a:r>
              <a:rPr lang="en-IN" sz="1600" dirty="0" smtClean="0">
                <a:latin typeface="Times New Roman" pitchFamily="18" charset="0"/>
                <a:cs typeface="Times New Roman" pitchFamily="18" charset="0"/>
              </a:rPr>
              <a:t>, “Branch cuts for complex elementary functions or much ado about nothing’s sign bit,” in The State of the Art in Numerical Analysis. Oxford, U.K.: Clarendon Press, 1987, </a:t>
            </a:r>
            <a:r>
              <a:rPr lang="en-IN" sz="1600" dirty="0" err="1" smtClean="0">
                <a:latin typeface="Times New Roman" pitchFamily="18" charset="0"/>
                <a:cs typeface="Times New Roman" pitchFamily="18" charset="0"/>
              </a:rPr>
              <a:t>ch</a:t>
            </a:r>
            <a:r>
              <a:rPr lang="en-IN" sz="1600" dirty="0" smtClean="0">
                <a:latin typeface="Times New Roman" pitchFamily="18" charset="0"/>
                <a:cs typeface="Times New Roman" pitchFamily="18" charset="0"/>
              </a:rPr>
              <a:t>. 7.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X. Wang, Y. Zhang, Q. Ye, and S. Yang, “A new algorithm for designing square root calculators based on FPGA with pipeline technology,” in Proc. 9th Int. Conf. Hybrid </a:t>
            </a:r>
            <a:r>
              <a:rPr lang="en-IN" sz="1600" dirty="0" err="1" smtClean="0">
                <a:latin typeface="Times New Roman" pitchFamily="18" charset="0"/>
                <a:cs typeface="Times New Roman" pitchFamily="18" charset="0"/>
              </a:rPr>
              <a:t>Intell</a:t>
            </a:r>
            <a:r>
              <a:rPr lang="en-IN" sz="1600" dirty="0" smtClean="0">
                <a:latin typeface="Times New Roman" pitchFamily="18" charset="0"/>
                <a:cs typeface="Times New Roman" pitchFamily="18" charset="0"/>
              </a:rPr>
              <a:t>. Syst., vol. 1. 2009, pp. 99–102.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M. Ye, T. Liu, Y. Ye, G. </a:t>
            </a:r>
            <a:r>
              <a:rPr lang="en-IN" sz="1600" dirty="0" err="1" smtClean="0">
                <a:latin typeface="Times New Roman" pitchFamily="18" charset="0"/>
                <a:cs typeface="Times New Roman" pitchFamily="18" charset="0"/>
              </a:rPr>
              <a:t>Xu</a:t>
            </a:r>
            <a:r>
              <a:rPr lang="en-IN" sz="1600" dirty="0" smtClean="0">
                <a:latin typeface="Times New Roman" pitchFamily="18" charset="0"/>
                <a:cs typeface="Times New Roman" pitchFamily="18" charset="0"/>
              </a:rPr>
              <a:t>, and T. </a:t>
            </a:r>
            <a:r>
              <a:rPr lang="en-IN" sz="1600" dirty="0" err="1" smtClean="0">
                <a:latin typeface="Times New Roman" pitchFamily="18" charset="0"/>
                <a:cs typeface="Times New Roman" pitchFamily="18" charset="0"/>
              </a:rPr>
              <a:t>Xu</a:t>
            </a:r>
            <a:r>
              <a:rPr lang="en-IN" sz="1600" dirty="0" smtClean="0">
                <a:latin typeface="Times New Roman" pitchFamily="18" charset="0"/>
                <a:cs typeface="Times New Roman" pitchFamily="18" charset="0"/>
              </a:rPr>
              <a:t>, “FPGA implementation of CORDIC-based square root operation for parameter extraction of digital pre-distortion for power amplifiers,” in Proc. </a:t>
            </a:r>
            <a:r>
              <a:rPr lang="en-IN" sz="1600" dirty="0" err="1" smtClean="0">
                <a:latin typeface="Times New Roman" pitchFamily="18" charset="0"/>
                <a:cs typeface="Times New Roman" pitchFamily="18" charset="0"/>
              </a:rPr>
              <a:t>WiCOM</a:t>
            </a:r>
            <a:r>
              <a:rPr lang="en-IN" sz="1600" dirty="0" smtClean="0">
                <a:latin typeface="Times New Roman" pitchFamily="18" charset="0"/>
                <a:cs typeface="Times New Roman" pitchFamily="18" charset="0"/>
              </a:rPr>
              <a:t>, Sep. 2010, pp. 1–4.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I. Park and T. Kim, “Multiplier-less and table-less linear approximation for square and square-root,” in Proc. IEEE ICCD, Oct. 2009, pp. 378–383.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T. </a:t>
            </a:r>
            <a:r>
              <a:rPr lang="en-IN" sz="1600" dirty="0" err="1" smtClean="0">
                <a:latin typeface="Times New Roman" pitchFamily="18" charset="0"/>
                <a:cs typeface="Times New Roman" pitchFamily="18" charset="0"/>
              </a:rPr>
              <a:t>Sutikno</a:t>
            </a:r>
            <a:r>
              <a:rPr lang="en-IN" sz="1600" dirty="0" smtClean="0">
                <a:latin typeface="Times New Roman" pitchFamily="18" charset="0"/>
                <a:cs typeface="Times New Roman" pitchFamily="18" charset="0"/>
              </a:rPr>
              <a:t>, “An efficient implementation of the non restoring square root algorithm in gate level,” Int. J.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Theory Eng., vol. 3, pp. 46–51, Feb. 2011.</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1261</TotalTime>
  <Words>1392</Words>
  <Application>Microsoft Office PowerPoint</Application>
  <PresentationFormat>On-screen Show (4:3)</PresentationFormat>
  <Paragraphs>67</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Low-Complexity Methodology for Complex Square-Root Computation</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CONCLUSION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568</cp:revision>
  <dcterms:created xsi:type="dcterms:W3CDTF">2006-08-16T00:00:00Z</dcterms:created>
  <dcterms:modified xsi:type="dcterms:W3CDTF">2022-01-26T09:41:10Z</dcterms:modified>
</cp:coreProperties>
</file>