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Energy </a:t>
            </a:r>
            <a:r>
              <a:rPr lang="en-US" b="1" dirty="0" smtClean="0">
                <a:latin typeface="Times New Roman" pitchFamily="18" charset="0"/>
                <a:cs typeface="Times New Roman" pitchFamily="18" charset="0"/>
              </a:rPr>
              <a:t>Efficient Approximate Multiplier Design using Bit Significance Driven Logic Compression</a:t>
            </a:r>
            <a:br>
              <a:rPr lang="en-US"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Approximate </a:t>
            </a:r>
            <a:r>
              <a:rPr lang="en-IN" sz="2000" dirty="0" smtClean="0">
                <a:latin typeface="Times New Roman" pitchFamily="18" charset="0"/>
                <a:cs typeface="Times New Roman" pitchFamily="18" charset="0"/>
              </a:rPr>
              <a:t>arithmetic has recently emerged as a promising paradigm for many imprecision-tolerant applications. It can offer substantial reductions in circuit complexity, delay and energy consumption by relaxing accuracy requirements. In this paper, we propose a novel energy-efficient approximate multiplier design using a significance-driven logic compression (SDLC) approach. Fundamental to this approach is an algorithmic and configurable </a:t>
            </a:r>
            <a:r>
              <a:rPr lang="en-IN" sz="2000" dirty="0" err="1" smtClean="0">
                <a:latin typeface="Times New Roman" pitchFamily="18" charset="0"/>
                <a:cs typeface="Times New Roman" pitchFamily="18" charset="0"/>
              </a:rPr>
              <a:t>lossy</a:t>
            </a:r>
            <a:r>
              <a:rPr lang="en-IN" sz="2000" dirty="0" smtClean="0">
                <a:latin typeface="Times New Roman" pitchFamily="18" charset="0"/>
                <a:cs typeface="Times New Roman" pitchFamily="18" charset="0"/>
              </a:rPr>
              <a:t> compression of the partial product rows based on their progressive bit significance. This is followed by the commutative remapping of the resulting product terms to reduce the number of product rows. As such, the complexity of the multiplier in terms of logic cell counts and lengths of critical paths is drastically reduced.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number of multipliers with different bit-widths (4-bit to 128-bit) are designed in </a:t>
            </a:r>
            <a:r>
              <a:rPr lang="en-IN" sz="2000" dirty="0" err="1" smtClean="0">
                <a:latin typeface="Times New Roman" pitchFamily="18" charset="0"/>
                <a:cs typeface="Times New Roman" pitchFamily="18" charset="0"/>
              </a:rPr>
              <a:t>SystemVerilog</a:t>
            </a:r>
            <a:r>
              <a:rPr lang="en-IN" sz="2000" dirty="0" smtClean="0">
                <a:latin typeface="Times New Roman" pitchFamily="18" charset="0"/>
                <a:cs typeface="Times New Roman" pitchFamily="18" charset="0"/>
              </a:rPr>
              <a:t> and synthesized using Synopsys Design Compiler. Post-synthesis experiments showed that up to an order of magnitude energy savings, and reductions of 65% in critical delay and almost 45% in silicon area can be achieved for a 128-bit multiplier compared to an accurate equivalent. These gains are achieved with low accuracy losses estimated at less than 0.00071 mean relative error. Additionally, we demonstrate the energy-accuracy trade-offs for different degrees of compression, achieved through configurable logic clustering. In evaluating the effectiveness of our approach, a case study image processing application showed up to 68.3% energy reduction with negligible losses in image quality expressed as peak signal-to-noise ratio (PSNR).</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work on approximate MAC unit is very scarce </a:t>
            </a:r>
            <a:r>
              <a:rPr lang="en-IN" sz="2000" dirty="0" err="1" smtClean="0">
                <a:latin typeface="Times New Roman" pitchFamily="18" charset="0"/>
                <a:cs typeface="Times New Roman" pitchFamily="18" charset="0"/>
              </a:rPr>
              <a:t>comapred</a:t>
            </a:r>
            <a:r>
              <a:rPr lang="en-IN" sz="2000" dirty="0" smtClean="0">
                <a:latin typeface="Times New Roman" pitchFamily="18" charset="0"/>
                <a:cs typeface="Times New Roman" pitchFamily="18" charset="0"/>
              </a:rPr>
              <a:t> to other functional units.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design exploits an approximate hybrid redundant adder as the basic building block for both addition and multiplication operations in the MAC unit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exists a considerable amount of efforts to design approximate hardware </a:t>
            </a:r>
            <a:r>
              <a:rPr lang="en-IN" sz="2000" dirty="0" smtClean="0">
                <a:latin typeface="Times New Roman" pitchFamily="18" charset="0"/>
                <a:cs typeface="Times New Roman" pitchFamily="18" charset="0"/>
              </a:rPr>
              <a:t>components.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works replace constant multiplications with multiple operations of shift-and-add.</a:t>
            </a:r>
          </a:p>
          <a:p>
            <a:pPr algn="just">
              <a:lnSpc>
                <a:spcPct val="150000"/>
              </a:lnSpc>
            </a:pPr>
            <a:r>
              <a:rPr lang="en-IN" sz="2000" dirty="0" smtClean="0">
                <a:latin typeface="Times New Roman" pitchFamily="18" charset="0"/>
                <a:cs typeface="Times New Roman" pitchFamily="18" charset="0"/>
              </a:rPr>
              <a:t>However, having multiple designs to meet the required quality, mandate a complex controller with a large area overhead.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factors have prompted close attention in approximate multiplier design research, since improvements made in the power/speed of a multiplier are expected to substantially impact on overall system power/ performance </a:t>
            </a:r>
            <a:r>
              <a:rPr lang="en-IN" sz="2000" dirty="0" smtClean="0">
                <a:latin typeface="Times New Roman" pitchFamily="18" charset="0"/>
                <a:cs typeface="Times New Roman" pitchFamily="18" charset="0"/>
              </a:rPr>
              <a:t>trade-offs.</a:t>
            </a:r>
          </a:p>
          <a:p>
            <a:pPr algn="just">
              <a:lnSpc>
                <a:spcPct val="150000"/>
              </a:lnSpc>
            </a:pPr>
            <a:r>
              <a:rPr lang="en-IN" sz="2000" dirty="0" smtClean="0">
                <a:latin typeface="Times New Roman" pitchFamily="18" charset="0"/>
                <a:cs typeface="Times New Roman" pitchFamily="18" charset="0"/>
              </a:rPr>
              <a:t>A number of simulations are carried out to examine the impact of error on the proposed approach for different sizes of multiplier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such error rates can be misleading, as the eventual impact of error is reflected in error distance metrics such as MRED and </a:t>
            </a:r>
            <a:r>
              <a:rPr lang="en-IN" sz="2000" dirty="0" smtClean="0">
                <a:latin typeface="Times New Roman" pitchFamily="18" charset="0"/>
                <a:cs typeface="Times New Roman" pitchFamily="18" charset="0"/>
              </a:rPr>
              <a:t>NMED.</a:t>
            </a:r>
          </a:p>
          <a:p>
            <a:pPr algn="just">
              <a:lnSpc>
                <a:spcPct val="150000"/>
              </a:lnSpc>
            </a:pPr>
            <a:r>
              <a:rPr lang="en-IN" sz="2000" dirty="0" smtClean="0">
                <a:latin typeface="Times New Roman" pitchFamily="18" charset="0"/>
                <a:cs typeface="Times New Roman" pitchFamily="18" charset="0"/>
              </a:rPr>
              <a:t>On a statistical basis, the results of NMED and MRED metrics show how the impact of error is alleviated when the size of the multiplier is increased.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our knowledge, the proposed design is the first work that successfully uses </a:t>
            </a:r>
            <a:r>
              <a:rPr lang="en-IN" sz="2000" dirty="0" err="1" smtClean="0">
                <a:latin typeface="Times New Roman" pitchFamily="18" charset="0"/>
                <a:cs typeface="Times New Roman" pitchFamily="18" charset="0"/>
              </a:rPr>
              <a:t>highorder</a:t>
            </a:r>
            <a:r>
              <a:rPr lang="en-IN" sz="2000" dirty="0" smtClean="0">
                <a:latin typeface="Times New Roman" pitchFamily="18" charset="0"/>
                <a:cs typeface="Times New Roman" pitchFamily="18" charset="0"/>
              </a:rPr>
              <a:t> approximate compressors in the approximate multiplier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different </a:t>
            </a:r>
            <a:r>
              <a:rPr lang="en-IN" sz="2000" dirty="0" smtClean="0">
                <a:latin typeface="Times New Roman" pitchFamily="18" charset="0"/>
                <a:cs typeface="Times New Roman" pitchFamily="18" charset="0"/>
              </a:rPr>
              <a:t>approximate multiplier designs (based on approximate 4:2 compressors) have been proposed to save the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assess the performance of proposed multipliers (PAWM1 and PAWM2), the DMs such as power, delay, PDP, and area are extracted and compared against the EWM and DAWMs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power advantage can be attributed to the underlying architecture of proposed compressors.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There is a persistent demand for higher computational performance at low energy cost for emerging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can be leveraged as an opportunity for energy-efficient systems design for current and future generations of application-specific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allows for building larger energy-efficient multipliers using small approximate ones; however, the hierarchical organization of small approximate blocks will eventually propagate errors which increase with the multiplier size.</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number of </a:t>
            </a:r>
            <a:r>
              <a:rPr lang="en-IN" sz="2000" dirty="0" err="1" smtClean="0">
                <a:latin typeface="Times New Roman" pitchFamily="18" charset="0"/>
                <a:cs typeface="Times New Roman" pitchFamily="18" charset="0"/>
              </a:rPr>
              <a:t>powerand</a:t>
            </a:r>
            <a:r>
              <a:rPr lang="en-IN" sz="2000" dirty="0" smtClean="0">
                <a:latin typeface="Times New Roman" pitchFamily="18" charset="0"/>
                <a:cs typeface="Times New Roman" pitchFamily="18" charset="0"/>
              </a:rPr>
              <a:t> area-efficient multiplier redesign approaches have been proposed by changing the functional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novel energy-efficient approximate multiplier design approach using bit significance-driven logic compression (SDLC).</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Approximate computing: An emerging paradigm for energy-efficient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Han and M. Orshansky,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Approximate computing has recently emerged as a promising approach to energy-efficient design of digital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Introduction to approximate computing: Embedded tutorial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Sekanina,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purpose of this paper is to introduce the principles of approximate computing and survey the research conducted in major subareas of approximate computing which are relevant for design and test of digital circuits.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comparative evaluation of approximate multipliers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Jiang, C. Liu, N. Maheshwari, F. Lombardi, and J. 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Moreover, many errors do not make an obvious difference in applications such as image processing due to the perceptual limitations of human beings.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voltage-scalable meta-functions for approximate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Mohapatra, V. K. Chippa, A. Raghunathan,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net effect of these design techniques is improved accuracy (fewer and smaller errors) under a wide range of over-scaled voltages.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600200"/>
            <a:ext cx="7499350" cy="47243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a novel approximate multiplier design is proposed using significance-driven logic compression (SDLC). This design approach utilizes an algorithmic and configurable </a:t>
            </a:r>
            <a:r>
              <a:rPr lang="en-IN" sz="1900" dirty="0" err="1" smtClean="0">
                <a:latin typeface="Times New Roman" pitchFamily="18" charset="0"/>
                <a:cs typeface="Times New Roman" pitchFamily="18" charset="0"/>
              </a:rPr>
              <a:t>lossy</a:t>
            </a:r>
            <a:r>
              <a:rPr lang="en-IN" sz="1900" dirty="0" smtClean="0">
                <a:latin typeface="Times New Roman" pitchFamily="18" charset="0"/>
                <a:cs typeface="Times New Roman" pitchFamily="18" charset="0"/>
              </a:rPr>
              <a:t> compression based on bit significance to form a reduced set of partial product terms. This is then reorganized and accumulated using various schemes of parallel multiplication. On a statistical basis, the results of NMED and MRED metrics show how the impact of error is alleviated when the size of the multiplier is increased. Additionally, the error distributions show high right-</a:t>
            </a:r>
            <a:r>
              <a:rPr lang="en-IN" sz="1900" dirty="0" err="1" smtClean="0">
                <a:latin typeface="Times New Roman" pitchFamily="18" charset="0"/>
                <a:cs typeface="Times New Roman" pitchFamily="18" charset="0"/>
              </a:rPr>
              <a:t>skewness</a:t>
            </a:r>
            <a:r>
              <a:rPr lang="en-IN" sz="1900" dirty="0" smtClean="0">
                <a:latin typeface="Times New Roman" pitchFamily="18" charset="0"/>
                <a:cs typeface="Times New Roman" pitchFamily="18" charset="0"/>
              </a:rPr>
              <a:t> for error probabilities, indicating that the proposed multiplier gives close to exact products for most inputs. The results obtained after synthesis have shown a substantial decrease in run-time, power consumption and even in silicon area. We demonstrate energy-accuracy tradeoffs for different levels of approximations achieved through configurable logic clustering. To illustrate the effect of variable logic clusters, case study of an image-processing application shows that the proposed approach can provide significant energy and area savings with negligible loss in output quality, especially when utilizing smaller bit depth clusters. We believe that the proposed approach can be used with already existing low-power compute units to extract manifold benefits with a minimal loss in output quality.</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Han and M. </a:t>
            </a:r>
            <a:r>
              <a:rPr lang="en-IN" sz="1600" dirty="0" err="1" smtClean="0">
                <a:latin typeface="Times New Roman" pitchFamily="18" charset="0"/>
                <a:cs typeface="Times New Roman" pitchFamily="18" charset="0"/>
              </a:rPr>
              <a:t>Orshansky</a:t>
            </a:r>
            <a:r>
              <a:rPr lang="en-IN" sz="1600" dirty="0" smtClean="0">
                <a:latin typeface="Times New Roman" pitchFamily="18" charset="0"/>
                <a:cs typeface="Times New Roman" pitchFamily="18" charset="0"/>
              </a:rPr>
              <a:t>, “Approximate computing: An emerging paradigm for energy-efficient design,” in 2013 18th IEEE European Test Symposium (ETS), pp. 1–6, May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 </a:t>
            </a:r>
            <a:r>
              <a:rPr lang="en-IN" sz="1600" dirty="0" err="1" smtClean="0">
                <a:latin typeface="Times New Roman" pitchFamily="18" charset="0"/>
                <a:cs typeface="Times New Roman" pitchFamily="18" charset="0"/>
              </a:rPr>
              <a:t>Sekanina</a:t>
            </a:r>
            <a:r>
              <a:rPr lang="en-IN" sz="1600" dirty="0" smtClean="0">
                <a:latin typeface="Times New Roman" pitchFamily="18" charset="0"/>
                <a:cs typeface="Times New Roman" pitchFamily="18" charset="0"/>
              </a:rPr>
              <a:t>, “Introduction to approximate computing: Embedded tutorial,” in 2016 IEEE 19th DDECS, pp. 1–6, April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Jiang, C. Liu, N. </a:t>
            </a:r>
            <a:r>
              <a:rPr lang="en-IN" sz="1600" dirty="0" err="1" smtClean="0">
                <a:latin typeface="Times New Roman" pitchFamily="18" charset="0"/>
                <a:cs typeface="Times New Roman" pitchFamily="18" charset="0"/>
              </a:rPr>
              <a:t>Maheshwari</a:t>
            </a:r>
            <a:r>
              <a:rPr lang="en-IN" sz="1600" dirty="0" smtClean="0">
                <a:latin typeface="Times New Roman" pitchFamily="18" charset="0"/>
                <a:cs typeface="Times New Roman" pitchFamily="18" charset="0"/>
              </a:rPr>
              <a:t>, F. Lombardi, and J. Han, “A comparative evaluation of approximate multipliers,” in 2016 IEEE/ACM International Symposium on NANOARCH, pp. 191–196, July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V. K. </a:t>
            </a:r>
            <a:r>
              <a:rPr lang="en-IN" sz="1600" dirty="0" err="1" smtClean="0">
                <a:latin typeface="Times New Roman" pitchFamily="18" charset="0"/>
                <a:cs typeface="Times New Roman" pitchFamily="18" charset="0"/>
              </a:rPr>
              <a:t>Chippa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“Design of voltage-scalable meta-functions for approximate computing,” in 2011 DATE, pp. 1–6, March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Liu, T. Zhang, and K. K. </a:t>
            </a:r>
            <a:r>
              <a:rPr lang="en-IN" sz="1600" dirty="0" err="1" smtClean="0">
                <a:latin typeface="Times New Roman" pitchFamily="18" charset="0"/>
                <a:cs typeface="Times New Roman" pitchFamily="18" charset="0"/>
              </a:rPr>
              <a:t>Parhi</a:t>
            </a:r>
            <a:r>
              <a:rPr lang="en-IN" sz="1600" dirty="0" smtClean="0">
                <a:latin typeface="Times New Roman" pitchFamily="18" charset="0"/>
                <a:cs typeface="Times New Roman" pitchFamily="18" charset="0"/>
              </a:rPr>
              <a:t>, “Computation error analysis in digital signal processing systems with </a:t>
            </a:r>
            <a:r>
              <a:rPr lang="en-IN" sz="1600" dirty="0" err="1" smtClean="0">
                <a:latin typeface="Times New Roman" pitchFamily="18" charset="0"/>
                <a:cs typeface="Times New Roman" pitchFamily="18" charset="0"/>
              </a:rPr>
              <a:t>overscaled</a:t>
            </a:r>
            <a:r>
              <a:rPr lang="en-IN" sz="1600" dirty="0" smtClean="0">
                <a:latin typeface="Times New Roman" pitchFamily="18" charset="0"/>
                <a:cs typeface="Times New Roman" pitchFamily="18" charset="0"/>
              </a:rPr>
              <a:t> supply voltage,” IEEE Transactions on VLSI Systems, vol. 18, pp. 517–526, April 2010.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N. Petra, D. D. Caro, V. </a:t>
            </a:r>
            <a:r>
              <a:rPr lang="en-IN" sz="1600" dirty="0" err="1" smtClean="0">
                <a:latin typeface="Times New Roman" pitchFamily="18" charset="0"/>
                <a:cs typeface="Times New Roman" pitchFamily="18" charset="0"/>
              </a:rPr>
              <a:t>Garofalo</a:t>
            </a:r>
            <a:r>
              <a:rPr lang="en-IN" sz="1600" dirty="0" smtClean="0">
                <a:latin typeface="Times New Roman" pitchFamily="18" charset="0"/>
                <a:cs typeface="Times New Roman" pitchFamily="18" charset="0"/>
              </a:rPr>
              <a:t>, E. Napoli, and A. G. M. </a:t>
            </a:r>
            <a:r>
              <a:rPr lang="en-IN" sz="1600" dirty="0" err="1" smtClean="0">
                <a:latin typeface="Times New Roman" pitchFamily="18" charset="0"/>
                <a:cs typeface="Times New Roman" pitchFamily="18" charset="0"/>
              </a:rPr>
              <a:t>Strollo</a:t>
            </a:r>
            <a:r>
              <a:rPr lang="en-IN" sz="1600" dirty="0" smtClean="0">
                <a:latin typeface="Times New Roman" pitchFamily="18" charset="0"/>
                <a:cs typeface="Times New Roman" pitchFamily="18" charset="0"/>
              </a:rPr>
              <a:t>, “Truncated binary multipliers with variable correction and minimum mean square error,” IEEE Transactions on Circuits and Systems I: Regular Papers, vol. 57, pp. 1312–1325, June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E. Stine and O. M. </a:t>
            </a:r>
            <a:r>
              <a:rPr lang="en-IN" sz="1600" dirty="0" err="1" smtClean="0">
                <a:latin typeface="Times New Roman" pitchFamily="18" charset="0"/>
                <a:cs typeface="Times New Roman" pitchFamily="18" charset="0"/>
              </a:rPr>
              <a:t>Duverne</a:t>
            </a:r>
            <a:r>
              <a:rPr lang="en-IN" sz="1600" dirty="0" smtClean="0">
                <a:latin typeface="Times New Roman" pitchFamily="18" charset="0"/>
                <a:cs typeface="Times New Roman" pitchFamily="18" charset="0"/>
              </a:rPr>
              <a:t>, “Variations on truncated multiplication,” in DSD, 2003, pp. 112–119, Sept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P. Gupta, and M. </a:t>
            </a:r>
            <a:r>
              <a:rPr lang="en-IN" sz="1600" dirty="0" err="1" smtClean="0">
                <a:latin typeface="Times New Roman" pitchFamily="18" charset="0"/>
                <a:cs typeface="Times New Roman" pitchFamily="18" charset="0"/>
              </a:rPr>
              <a:t>Ercegovac</a:t>
            </a:r>
            <a:r>
              <a:rPr lang="en-IN" sz="1600" dirty="0" smtClean="0">
                <a:latin typeface="Times New Roman" pitchFamily="18" charset="0"/>
                <a:cs typeface="Times New Roman" pitchFamily="18" charset="0"/>
              </a:rPr>
              <a:t>, “Trading accuracy for power with an </a:t>
            </a:r>
            <a:r>
              <a:rPr lang="en-IN" sz="1600" dirty="0" err="1" smtClean="0">
                <a:latin typeface="Times New Roman" pitchFamily="18" charset="0"/>
                <a:cs typeface="Times New Roman" pitchFamily="18" charset="0"/>
              </a:rPr>
              <a:t>underdesigned</a:t>
            </a:r>
            <a:r>
              <a:rPr lang="en-IN" sz="1600" dirty="0" smtClean="0">
                <a:latin typeface="Times New Roman" pitchFamily="18" charset="0"/>
                <a:cs typeface="Times New Roman" pitchFamily="18" charset="0"/>
              </a:rPr>
              <a:t> multiplier architecture,” in 2011 24th </a:t>
            </a:r>
            <a:r>
              <a:rPr lang="en-IN" sz="1600" dirty="0" err="1" smtClean="0">
                <a:latin typeface="Times New Roman" pitchFamily="18" charset="0"/>
                <a:cs typeface="Times New Roman" pitchFamily="18" charset="0"/>
              </a:rPr>
              <a:t>Internatioal</a:t>
            </a:r>
            <a:r>
              <a:rPr lang="en-IN" sz="1600" dirty="0" smtClean="0">
                <a:latin typeface="Times New Roman" pitchFamily="18" charset="0"/>
                <a:cs typeface="Times New Roman" pitchFamily="18" charset="0"/>
              </a:rPr>
              <a:t> Conference on VLSI Design, pp. 346–351, Jan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H. Lin and I. C. Lin, “High accuracy approximate multiplier with error correction,” in 2013 IEEE 31st ICCD, pp. 33–38, Oct 2013</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G. </a:t>
            </a:r>
            <a:r>
              <a:rPr lang="en-IN" sz="1600" dirty="0" err="1" smtClean="0">
                <a:latin typeface="Times New Roman" pitchFamily="18" charset="0"/>
                <a:cs typeface="Times New Roman" pitchFamily="18" charset="0"/>
              </a:rPr>
              <a:t>Zervakis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Tsoumanis</a:t>
            </a:r>
            <a:r>
              <a:rPr lang="en-IN" sz="1600" dirty="0" smtClean="0">
                <a:latin typeface="Times New Roman" pitchFamily="18" charset="0"/>
                <a:cs typeface="Times New Roman" pitchFamily="18" charset="0"/>
              </a:rPr>
              <a:t>, S. Xydis, D. </a:t>
            </a:r>
            <a:r>
              <a:rPr lang="en-IN" sz="1600" dirty="0" err="1" smtClean="0">
                <a:latin typeface="Times New Roman" pitchFamily="18" charset="0"/>
                <a:cs typeface="Times New Roman" pitchFamily="18" charset="0"/>
              </a:rPr>
              <a:t>Soudris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Pekmestzi</a:t>
            </a:r>
            <a:r>
              <a:rPr lang="en-IN" sz="1600" dirty="0" smtClean="0">
                <a:latin typeface="Times New Roman" pitchFamily="18" charset="0"/>
                <a:cs typeface="Times New Roman" pitchFamily="18" charset="0"/>
              </a:rPr>
              <a:t>, “Design-efficient approximate multiplication circuits through partial product perforation,” IEEE Transactions on Very Large Scale Integration (VLSI) Systems, vol. 24, pp. 3105–3117, Oct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1529</Words>
  <Application>Microsoft Office PowerPoint</Application>
  <PresentationFormat>On-screen Show (4:3)</PresentationFormat>
  <Paragraphs>72</Paragraphs>
  <Slides>15</Slides>
  <Notes>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Energy Efficient Approximate Multiplier Design using Bit Significance Driven Logic Compression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2022-01-26T08:56:44Z</dcterms:modified>
</cp:coreProperties>
</file>