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smtClean="0">
                <a:latin typeface="Times New Roman" pitchFamily="18" charset="0"/>
                <a:cs typeface="Times New Roman" pitchFamily="18" charset="0"/>
              </a:rPr>
              <a:t/>
            </a:r>
            <a:br>
              <a:rPr lang="en-IN" b="1" smtClean="0">
                <a:latin typeface="Times New Roman" pitchFamily="18" charset="0"/>
                <a:cs typeface="Times New Roman" pitchFamily="18" charset="0"/>
              </a:rPr>
            </a:br>
            <a:r>
              <a:rPr lang="en-IN" b="1" smtClean="0">
                <a:latin typeface="Times New Roman" pitchFamily="18" charset="0"/>
                <a:cs typeface="Times New Roman" pitchFamily="18" charset="0"/>
              </a:rPr>
              <a:t>Low Power Split Radix FFT Processors using Radix-2 Butterfly Units</a:t>
            </a:r>
            <a:br>
              <a:rPr lang="en-IN" b="1"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2000" dirty="0" smtClean="0">
                <a:latin typeface="Times New Roman" pitchFamily="18" charset="0"/>
                <a:cs typeface="Times New Roman" pitchFamily="18" charset="0"/>
              </a:rPr>
              <a:t>    Split-radix fast Fourier transform (SRFFT) is an ideal candidate for the implementation of a low-power FFT processor, because it has the lowest number of arithmetic operations among all the FFT algorithms. In the design of such processors, an efficient addressing scheme for FFT data as well as twiddle factors is required. The signal flow graph of SRFFT is the same as radix-2 FFT, and therefore, the conventional address generation schemes of FFT data could also be applied to SRFFT. However, SRFFT has irregular locations of twiddle factors and forbids the application of radix-2 address generation methods. This brief presents a shared-memory low-power SRFFT processor architecture. We show that SRFFT can be computed by using a modified radix-2 butterfly unit. The butterfly unit exploits the multiplier-gating technique to save dynamic power at the expense of using more hardware resources. In addition, two novel address generation algorithms for both the trivial and nontrivial twiddle factors are developed. Simulation results show that compared with the conventional radix-2 shared-memory implementations, the proposed design achieves over 20% lower power consumption when computing a 1024-point complex-valued transform.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1066800"/>
            <a:ext cx="7498080" cy="4800600"/>
          </a:xfrm>
        </p:spPr>
        <p:txBody>
          <a:bodyPr>
            <a:noAutofit/>
          </a:bodyPr>
          <a:lstStyle/>
          <a:p>
            <a:pPr algn="just">
              <a:lnSpc>
                <a:spcPct val="150000"/>
              </a:lnSpc>
            </a:pPr>
            <a:r>
              <a:rPr lang="en-IN" sz="2000" dirty="0" smtClean="0">
                <a:latin typeface="Times New Roman" pitchFamily="18" charset="0"/>
                <a:cs typeface="Times New Roman" pitchFamily="18" charset="0"/>
              </a:rPr>
              <a:t>A highly efficient FFT memory addressing scheme with significant logic reduction and delay improvements compared to existing shared-memory based FFT methods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pipelined architecture provides high throughputs, but it requires more hardware resources at the same time. </a:t>
            </a:r>
          </a:p>
          <a:p>
            <a:pPr algn="just">
              <a:lnSpc>
                <a:spcPct val="150000"/>
              </a:lnSpc>
            </a:pPr>
            <a:r>
              <a:rPr lang="en-IN" sz="2000" dirty="0" smtClean="0">
                <a:latin typeface="Times New Roman" pitchFamily="18" charset="0"/>
                <a:cs typeface="Times New Roman" pitchFamily="18" charset="0"/>
              </a:rPr>
              <a:t>One or multiple pipelines are often implemented, each consisting of butterfly units and control logic. </a:t>
            </a:r>
          </a:p>
          <a:p>
            <a:pPr algn="just">
              <a:lnSpc>
                <a:spcPct val="150000"/>
              </a:lnSpc>
            </a:pPr>
            <a:r>
              <a:rPr lang="en-IN" sz="2000" dirty="0" smtClean="0">
                <a:latin typeface="Times New Roman" pitchFamily="18" charset="0"/>
                <a:cs typeface="Times New Roman" pitchFamily="18" charset="0"/>
              </a:rPr>
              <a:t>In contrast, the </a:t>
            </a:r>
            <a:r>
              <a:rPr lang="en-IN" sz="2000" dirty="0" err="1" smtClean="0">
                <a:latin typeface="Times New Roman" pitchFamily="18" charset="0"/>
                <a:cs typeface="Times New Roman" pitchFamily="18" charset="0"/>
              </a:rPr>
              <a:t>sharedmemory</a:t>
            </a:r>
            <a:r>
              <a:rPr lang="en-IN" sz="2000" dirty="0" smtClean="0">
                <a:latin typeface="Times New Roman" pitchFamily="18" charset="0"/>
                <a:cs typeface="Times New Roman" pitchFamily="18" charset="0"/>
              </a:rPr>
              <a:t>-based architecture requires the least amount of hardware resources at the expense of slower throughput.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Power consumption is an important issue in modern high frequency and low power designs.</a:t>
            </a:r>
          </a:p>
          <a:p>
            <a:pPr algn="just">
              <a:lnSpc>
                <a:spcPct val="150000"/>
              </a:lnSpc>
            </a:pPr>
            <a:r>
              <a:rPr lang="en-IN" sz="2000" dirty="0" smtClean="0">
                <a:latin typeface="Times New Roman" pitchFamily="18" charset="0"/>
                <a:cs typeface="Times New Roman" pitchFamily="18" charset="0"/>
              </a:rPr>
              <a:t>Although a software solution for the indexing problem has been given in, the indexing scheme is designed for the L butterfly structure, which is not suitable for the hardware implementation due to its uneven latencies. </a:t>
            </a:r>
          </a:p>
          <a:p>
            <a:pPr algn="just">
              <a:lnSpc>
                <a:spcPct val="150000"/>
              </a:lnSpc>
            </a:pPr>
            <a:r>
              <a:rPr lang="en-IN" sz="2000" dirty="0" smtClean="0">
                <a:latin typeface="Times New Roman" pitchFamily="18" charset="0"/>
                <a:cs typeface="Times New Roman" pitchFamily="18" charset="0"/>
              </a:rPr>
              <a:t>Some previous works such as use lookup tables to solve the indexing problem. </a:t>
            </a:r>
          </a:p>
          <a:p>
            <a:pPr algn="just">
              <a:lnSpc>
                <a:spcPct val="150000"/>
              </a:lnSpc>
            </a:pPr>
            <a:r>
              <a:rPr lang="en-IN" sz="2000" dirty="0" smtClean="0">
                <a:latin typeface="Times New Roman" pitchFamily="18" charset="0"/>
                <a:cs typeface="Times New Roman" pitchFamily="18" charset="0"/>
              </a:rPr>
              <a:t>It is obvious that the proposed algorithm requires significantly less memory than the lookup table approach.</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enables power reduction in two ways , it achieves multiplicative complexity then radix-4 algorithm while using a shorter </a:t>
            </a:r>
            <a:r>
              <a:rPr lang="en-IN" sz="2000" dirty="0" err="1" smtClean="0">
                <a:latin typeface="Times New Roman" pitchFamily="18" charset="0"/>
                <a:cs typeface="Times New Roman" pitchFamily="18" charset="0"/>
              </a:rPr>
              <a:t>datapath</a:t>
            </a:r>
            <a:r>
              <a:rPr lang="en-IN" sz="2000" dirty="0" smtClean="0">
                <a:latin typeface="Times New Roman" pitchFamily="18" charset="0"/>
                <a:cs typeface="Times New Roman" pitchFamily="18" charset="0"/>
              </a:rPr>
              <a:t> reduces glitch power and the complex multipliers can be gated to saves dynamic power.</a:t>
            </a:r>
          </a:p>
          <a:p>
            <a:pPr algn="just">
              <a:lnSpc>
                <a:spcPct val="150000"/>
              </a:lnSpc>
            </a:pPr>
            <a:r>
              <a:rPr lang="en-IN" sz="2000" dirty="0" smtClean="0">
                <a:latin typeface="Times New Roman" pitchFamily="18" charset="0"/>
                <a:cs typeface="Times New Roman" pitchFamily="18" charset="0"/>
              </a:rPr>
              <a:t>The proposed architectures are not only </a:t>
            </a:r>
            <a:r>
              <a:rPr lang="en-IN" sz="2000" dirty="0" err="1" smtClean="0">
                <a:latin typeface="Times New Roman" pitchFamily="18" charset="0"/>
                <a:cs typeface="Times New Roman" pitchFamily="18" charset="0"/>
              </a:rPr>
              <a:t>multiplierless</a:t>
            </a:r>
            <a:r>
              <a:rPr lang="en-IN" sz="2000" dirty="0" smtClean="0">
                <a:latin typeface="Times New Roman" pitchFamily="18" charset="0"/>
                <a:cs typeface="Times New Roman" pitchFamily="18" charset="0"/>
              </a:rPr>
              <a:t> and achieve unity gain, but also require the smallest number of adders among current SDF FFTs.</a:t>
            </a:r>
          </a:p>
          <a:p>
            <a:pPr algn="just">
              <a:lnSpc>
                <a:spcPct val="150000"/>
              </a:lnSpc>
            </a:pPr>
            <a:r>
              <a:rPr lang="en-IN" sz="2000" dirty="0" smtClean="0">
                <a:latin typeface="Times New Roman" pitchFamily="18" charset="0"/>
                <a:cs typeface="Times New Roman" pitchFamily="18" charset="0"/>
              </a:rPr>
              <a:t>The FFT can be implemented in 256 points FFT processor with efficient algorithm and technique to improve the efficiency of the proposed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the shared-memory architecture, an efficient addressing scheme for FFT data as well as coefficients (called twiddle factors) is required.</a:t>
            </a:r>
          </a:p>
          <a:p>
            <a:pPr algn="just">
              <a:lnSpc>
                <a:spcPct val="150000"/>
              </a:lnSpc>
            </a:pPr>
            <a:r>
              <a:rPr lang="en-IN" sz="2000" dirty="0" smtClean="0">
                <a:latin typeface="Times New Roman" pitchFamily="18" charset="0"/>
                <a:cs typeface="Times New Roman" pitchFamily="18" charset="0"/>
              </a:rPr>
              <a:t>At each clock cycle, two FFT data are provided by memory banks and one butterfly unit is used to process the data.</a:t>
            </a:r>
          </a:p>
          <a:p>
            <a:pPr algn="just">
              <a:lnSpc>
                <a:spcPct val="150000"/>
              </a:lnSpc>
            </a:pPr>
            <a:r>
              <a:rPr lang="en-IN" sz="2000" dirty="0" smtClean="0">
                <a:latin typeface="Times New Roman" pitchFamily="18" charset="0"/>
                <a:cs typeface="Times New Roman" pitchFamily="18" charset="0"/>
              </a:rPr>
              <a:t>Those multiplications involving </a:t>
            </a:r>
            <a:r>
              <a:rPr lang="en-IN" sz="2000" dirty="0" err="1" smtClean="0">
                <a:latin typeface="Times New Roman" pitchFamily="18" charset="0"/>
                <a:cs typeface="Times New Roman" pitchFamily="18" charset="0"/>
              </a:rPr>
              <a:t>Wn</a:t>
            </a:r>
            <a:r>
              <a:rPr lang="en-IN" sz="2000" dirty="0" smtClean="0">
                <a:latin typeface="Times New Roman" pitchFamily="18" charset="0"/>
                <a:cs typeface="Times New Roman" pitchFamily="18" charset="0"/>
              </a:rPr>
              <a:t> are called nontrivial multiplications, because complex multipliers are used to complete these operations.</a:t>
            </a:r>
          </a:p>
          <a:p>
            <a:pPr algn="just">
              <a:lnSpc>
                <a:spcPct val="150000"/>
              </a:lnSpc>
            </a:pPr>
            <a:r>
              <a:rPr lang="en-IN" sz="2000" dirty="0" smtClean="0">
                <a:latin typeface="Times New Roman" pitchFamily="18" charset="0"/>
                <a:cs typeface="Times New Roman" pitchFamily="18" charset="0"/>
              </a:rPr>
              <a:t>The limitation of the proposed design is the large resources used in the butterfly unit.</a:t>
            </a:r>
          </a:p>
          <a:p>
            <a:pPr algn="just">
              <a:lnSpc>
                <a:spcPct val="150000"/>
              </a:lnSpc>
            </a:pPr>
            <a:r>
              <a:rPr lang="en-IN" sz="2000" dirty="0" smtClean="0">
                <a:latin typeface="Times New Roman" pitchFamily="18" charset="0"/>
                <a:cs typeface="Times New Roman" pitchFamily="18" charset="0"/>
              </a:rPr>
              <a:t>A large number of cells are used to implement the memory banks, which become the most power hungry component in the design.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hardware implementation of the split-radix FFT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Richards,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split-radix algorithm has fewer multiplies than the radix-8 Cooley-Tukey algorithm, and many fewer additions that the minimum-multiply algorithms.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Hardware efficient mixed radix-25/16/9 FFT for LTE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Chen, J. Hu, S. Lee, and G. E. Sobelman,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hardware-efficient mixed generalized high-radix (GHR) reconfigurable fast Fourier transform (FFT) processor for long-term evolution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Conflict free memory addressing for dedicated FFT hardware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G. Johnson,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multibank memory address assignment for an arbitrary fixed radix fast Fourier transform (FFT) algorithm suitable for high-speed single-chip implementation is developed.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Simplified control of FFT hardware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 Cohen,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addition, this method allows parallel organization of the memory such that at any stage the two inputs and outputs of each butterfly belong to different memory units, hence can always be accessed in parallel.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1" y="1524000"/>
            <a:ext cx="6858000" cy="44957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this brief, a shared-memory-based SRFFT processor is proposed. The proposed method reduces the dynamic power consumption at the expense of more hardware resources. We also present two addressing schemes for both the trivial and nontrivial twiddle factors. Since SRFFT has the minimum number of multiplications compared with other types of FFT, the results could be more optimal in the sense of floating point operations.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6096000"/>
          </a:xfrm>
        </p:spPr>
        <p:txBody>
          <a:bodyPr>
            <a:noAutofit/>
          </a:bodyPr>
          <a:lstStyle/>
          <a:p>
            <a:pPr algn="just">
              <a:lnSpc>
                <a:spcPct val="160000"/>
              </a:lnSpc>
            </a:pPr>
            <a:r>
              <a:rPr lang="en-IN" sz="1800" dirty="0" smtClean="0">
                <a:latin typeface="Times New Roman" pitchFamily="18" charset="0"/>
                <a:cs typeface="Times New Roman" pitchFamily="18" charset="0"/>
              </a:rPr>
              <a:t>[1] P. Duhamel and H. </a:t>
            </a:r>
            <a:r>
              <a:rPr lang="en-IN" sz="1800" dirty="0" err="1" smtClean="0">
                <a:latin typeface="Times New Roman" pitchFamily="18" charset="0"/>
                <a:cs typeface="Times New Roman" pitchFamily="18" charset="0"/>
              </a:rPr>
              <a:t>Hollmann</a:t>
            </a:r>
            <a:r>
              <a:rPr lang="en-IN" sz="1800" dirty="0" smtClean="0">
                <a:latin typeface="Times New Roman" pitchFamily="18" charset="0"/>
                <a:cs typeface="Times New Roman" pitchFamily="18" charset="0"/>
              </a:rPr>
              <a:t>, “‘Split radix’ FFT algorithm,” Electron.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vol. 20, no. 1, pp. 14–16, Jan. 1984. </a:t>
            </a:r>
          </a:p>
          <a:p>
            <a:pPr algn="just">
              <a:lnSpc>
                <a:spcPct val="160000"/>
              </a:lnSpc>
            </a:pPr>
            <a:r>
              <a:rPr lang="en-IN" sz="1800" dirty="0" smtClean="0">
                <a:latin typeface="Times New Roman" pitchFamily="18" charset="0"/>
                <a:cs typeface="Times New Roman" pitchFamily="18" charset="0"/>
              </a:rPr>
              <a:t>[2] M. A. Richards, “On hardware implementation of the split-radix FFT,” IEEE Trans. </a:t>
            </a:r>
            <a:r>
              <a:rPr lang="en-IN" sz="1800" dirty="0" err="1" smtClean="0">
                <a:latin typeface="Times New Roman" pitchFamily="18" charset="0"/>
                <a:cs typeface="Times New Roman" pitchFamily="18" charset="0"/>
              </a:rPr>
              <a:t>Acoust</a:t>
            </a:r>
            <a:r>
              <a:rPr lang="en-IN" sz="1800" dirty="0" smtClean="0">
                <a:latin typeface="Times New Roman" pitchFamily="18" charset="0"/>
                <a:cs typeface="Times New Roman" pitchFamily="18" charset="0"/>
              </a:rPr>
              <a:t>., Speech Signal Process., vol. 36, no. 10, pp. 1575–1581, Oct. 1988. </a:t>
            </a:r>
          </a:p>
          <a:p>
            <a:pPr algn="just">
              <a:lnSpc>
                <a:spcPct val="160000"/>
              </a:lnSpc>
            </a:pPr>
            <a:r>
              <a:rPr lang="en-IN" sz="1800" dirty="0" smtClean="0">
                <a:latin typeface="Times New Roman" pitchFamily="18" charset="0"/>
                <a:cs typeface="Times New Roman" pitchFamily="18" charset="0"/>
              </a:rPr>
              <a:t>[3] J. Chen, J.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S. Lee, and G. E. </a:t>
            </a:r>
            <a:r>
              <a:rPr lang="en-IN" sz="1800" dirty="0" err="1" smtClean="0">
                <a:latin typeface="Times New Roman" pitchFamily="18" charset="0"/>
                <a:cs typeface="Times New Roman" pitchFamily="18" charset="0"/>
              </a:rPr>
              <a:t>Sobelman</a:t>
            </a:r>
            <a:r>
              <a:rPr lang="en-IN" sz="1800" dirty="0" smtClean="0">
                <a:latin typeface="Times New Roman" pitchFamily="18" charset="0"/>
                <a:cs typeface="Times New Roman" pitchFamily="18" charset="0"/>
              </a:rPr>
              <a:t>, “Hardware efficient mixed radix-25/16/9 FFT for LTE systems,” IEEE Trans. Very Large Scale </a:t>
            </a:r>
            <a:r>
              <a:rPr lang="en-IN" sz="1800" dirty="0" err="1" smtClean="0">
                <a:latin typeface="Times New Roman" pitchFamily="18" charset="0"/>
                <a:cs typeface="Times New Roman" pitchFamily="18" charset="0"/>
              </a:rPr>
              <a:t>Integr</a:t>
            </a:r>
            <a:r>
              <a:rPr lang="en-IN" sz="1800" dirty="0" smtClean="0">
                <a:latin typeface="Times New Roman" pitchFamily="18" charset="0"/>
                <a:cs typeface="Times New Roman" pitchFamily="18" charset="0"/>
              </a:rPr>
              <a:t>. (VLSI) Syst., vol. 23, no. 2, pp. 221–229, Feb. 2015. </a:t>
            </a:r>
          </a:p>
          <a:p>
            <a:pPr algn="just">
              <a:lnSpc>
                <a:spcPct val="160000"/>
              </a:lnSpc>
            </a:pPr>
            <a:r>
              <a:rPr lang="en-IN" sz="1800" dirty="0" smtClean="0">
                <a:latin typeface="Times New Roman" pitchFamily="18" charset="0"/>
                <a:cs typeface="Times New Roman" pitchFamily="18" charset="0"/>
              </a:rPr>
              <a:t>[4] L. G. Johnson, “Conflict free memory addressing for dedicated FFT hardware,” IEEE Trans. Circuits Syst. II,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Digit. Signal Process., vol. 39, no. 5, pp. 312–316, May 1992. </a:t>
            </a:r>
          </a:p>
          <a:p>
            <a:pPr algn="just">
              <a:lnSpc>
                <a:spcPct val="160000"/>
              </a:lnSpc>
            </a:pPr>
            <a:r>
              <a:rPr lang="en-IN" sz="1800" dirty="0" smtClean="0">
                <a:latin typeface="Times New Roman" pitchFamily="18" charset="0"/>
                <a:cs typeface="Times New Roman" pitchFamily="18" charset="0"/>
              </a:rPr>
              <a:t>[5] D. Cohen, “Simplified control of FFT hardware,” IEEE Trans. </a:t>
            </a:r>
            <a:r>
              <a:rPr lang="en-IN" sz="1800" dirty="0" err="1" smtClean="0">
                <a:latin typeface="Times New Roman" pitchFamily="18" charset="0"/>
                <a:cs typeface="Times New Roman" pitchFamily="18" charset="0"/>
              </a:rPr>
              <a:t>Acoust</a:t>
            </a:r>
            <a:r>
              <a:rPr lang="en-IN" sz="1800" dirty="0" smtClean="0">
                <a:latin typeface="Times New Roman" pitchFamily="18" charset="0"/>
                <a:cs typeface="Times New Roman" pitchFamily="18" charset="0"/>
              </a:rPr>
              <a:t>., Speech, Signal Process., vol. 24, no. 6, pp. 577–579, Dec. 1976.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X. Xiao, E. </a:t>
            </a:r>
            <a:r>
              <a:rPr lang="en-IN" sz="1600" dirty="0" err="1" smtClean="0">
                <a:latin typeface="Times New Roman" pitchFamily="18" charset="0"/>
                <a:cs typeface="Times New Roman" pitchFamily="18" charset="0"/>
              </a:rPr>
              <a:t>Oruklu</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Saniie</a:t>
            </a:r>
            <a:r>
              <a:rPr lang="en-IN" sz="1600" dirty="0" smtClean="0">
                <a:latin typeface="Times New Roman" pitchFamily="18" charset="0"/>
                <a:cs typeface="Times New Roman" pitchFamily="18" charset="0"/>
              </a:rPr>
              <a:t>, “An efficient FFT engine with reduced addressing logic,” IEEE Trans. Circuits Syst. II, Exp. Briefs, vol. 55, no. 11, pp. 1149–1153, Nov. 2008. </a:t>
            </a:r>
          </a:p>
          <a:p>
            <a:pPr algn="just">
              <a:lnSpc>
                <a:spcPct val="170000"/>
              </a:lnSpc>
            </a:pPr>
            <a:r>
              <a:rPr lang="en-IN" sz="1600" dirty="0" smtClean="0">
                <a:latin typeface="Times New Roman" pitchFamily="18" charset="0"/>
                <a:cs typeface="Times New Roman" pitchFamily="18" charset="0"/>
              </a:rPr>
              <a:t>[7] Z.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Nasiri</a:t>
            </a:r>
            <a:r>
              <a:rPr lang="en-IN" sz="1600" dirty="0" smtClean="0">
                <a:latin typeface="Times New Roman" pitchFamily="18" charset="0"/>
                <a:cs typeface="Times New Roman" pitchFamily="18" charset="0"/>
              </a:rPr>
              <a:t>, O. Segal, and M. </a:t>
            </a:r>
            <a:r>
              <a:rPr lang="en-IN" sz="1600" dirty="0" err="1" smtClean="0">
                <a:latin typeface="Times New Roman" pitchFamily="18" charset="0"/>
                <a:cs typeface="Times New Roman" pitchFamily="18" charset="0"/>
              </a:rPr>
              <a:t>Margala</a:t>
            </a:r>
            <a:r>
              <a:rPr lang="en-IN" sz="1600" dirty="0" smtClean="0">
                <a:latin typeface="Times New Roman" pitchFamily="18" charset="0"/>
                <a:cs typeface="Times New Roman" pitchFamily="18" charset="0"/>
              </a:rPr>
              <a:t>, “FPGA implementation of low-power split-radix FFT processors,” in Proc. 24th Int. Conf. Field Program. Logic Appl., Munich, Germany, Sep. 2014, pp. 1–2. </a:t>
            </a:r>
          </a:p>
          <a:p>
            <a:pPr algn="just">
              <a:lnSpc>
                <a:spcPct val="170000"/>
              </a:lnSpc>
            </a:pPr>
            <a:r>
              <a:rPr lang="en-IN" sz="1600" dirty="0" smtClean="0">
                <a:latin typeface="Times New Roman" pitchFamily="18" charset="0"/>
                <a:cs typeface="Times New Roman" pitchFamily="18" charset="0"/>
              </a:rPr>
              <a:t>[8] A. N. </a:t>
            </a:r>
            <a:r>
              <a:rPr lang="en-IN" sz="1600" dirty="0" err="1" smtClean="0">
                <a:latin typeface="Times New Roman" pitchFamily="18" charset="0"/>
                <a:cs typeface="Times New Roman" pitchFamily="18" charset="0"/>
              </a:rPr>
              <a:t>Skodras</a:t>
            </a:r>
            <a:r>
              <a:rPr lang="en-IN" sz="1600" dirty="0" smtClean="0">
                <a:latin typeface="Times New Roman" pitchFamily="18" charset="0"/>
                <a:cs typeface="Times New Roman" pitchFamily="18" charset="0"/>
              </a:rPr>
              <a:t> and A. G. </a:t>
            </a:r>
            <a:r>
              <a:rPr lang="en-IN" sz="1600" dirty="0" err="1" smtClean="0">
                <a:latin typeface="Times New Roman" pitchFamily="18" charset="0"/>
                <a:cs typeface="Times New Roman" pitchFamily="18" charset="0"/>
              </a:rPr>
              <a:t>Constantinides</a:t>
            </a:r>
            <a:r>
              <a:rPr lang="en-IN" sz="1600" dirty="0" smtClean="0">
                <a:latin typeface="Times New Roman" pitchFamily="18" charset="0"/>
                <a:cs typeface="Times New Roman" pitchFamily="18" charset="0"/>
              </a:rPr>
              <a:t>, “Efficient computation of the split-radix FFT,” IEE Proc. F-Radar Signal Process., vol. 139, no. 1, pp. 56–60, Feb. 1992. </a:t>
            </a:r>
          </a:p>
          <a:p>
            <a:pPr algn="just">
              <a:lnSpc>
                <a:spcPct val="170000"/>
              </a:lnSpc>
            </a:pPr>
            <a:r>
              <a:rPr lang="en-IN" sz="1600" dirty="0" smtClean="0">
                <a:latin typeface="Times New Roman" pitchFamily="18" charset="0"/>
                <a:cs typeface="Times New Roman" pitchFamily="18" charset="0"/>
              </a:rPr>
              <a:t>[9] H. V. Sorensen, M. T. </a:t>
            </a:r>
            <a:r>
              <a:rPr lang="en-IN" sz="1600" dirty="0" err="1" smtClean="0">
                <a:latin typeface="Times New Roman" pitchFamily="18" charset="0"/>
                <a:cs typeface="Times New Roman" pitchFamily="18" charset="0"/>
              </a:rPr>
              <a:t>Heideman</a:t>
            </a:r>
            <a:r>
              <a:rPr lang="en-IN" sz="1600" dirty="0" smtClean="0">
                <a:latin typeface="Times New Roman" pitchFamily="18" charset="0"/>
                <a:cs typeface="Times New Roman" pitchFamily="18" charset="0"/>
              </a:rPr>
              <a:t>, and C. S. </a:t>
            </a:r>
            <a:r>
              <a:rPr lang="en-IN" sz="1600" dirty="0" err="1" smtClean="0">
                <a:latin typeface="Times New Roman" pitchFamily="18" charset="0"/>
                <a:cs typeface="Times New Roman" pitchFamily="18" charset="0"/>
              </a:rPr>
              <a:t>Burrus</a:t>
            </a:r>
            <a:r>
              <a:rPr lang="en-IN" sz="1600" dirty="0" smtClean="0">
                <a:latin typeface="Times New Roman" pitchFamily="18" charset="0"/>
                <a:cs typeface="Times New Roman" pitchFamily="18" charset="0"/>
              </a:rPr>
              <a:t>, “On computing the split-radix FFT,” IEEE Trans. </a:t>
            </a:r>
            <a:r>
              <a:rPr lang="en-IN" sz="1600" dirty="0" err="1" smtClean="0">
                <a:latin typeface="Times New Roman" pitchFamily="18" charset="0"/>
                <a:cs typeface="Times New Roman" pitchFamily="18" charset="0"/>
              </a:rPr>
              <a:t>Acoust</a:t>
            </a:r>
            <a:r>
              <a:rPr lang="en-IN" sz="1600" dirty="0" smtClean="0">
                <a:latin typeface="Times New Roman" pitchFamily="18" charset="0"/>
                <a:cs typeface="Times New Roman" pitchFamily="18" charset="0"/>
              </a:rPr>
              <a:t>., Speech Signal Process., vol. 34, no. 1, pp. 152–156, Feb. 1986. </a:t>
            </a:r>
          </a:p>
          <a:p>
            <a:pPr algn="just">
              <a:lnSpc>
                <a:spcPct val="170000"/>
              </a:lnSpc>
            </a:pPr>
            <a:r>
              <a:rPr lang="en-IN" sz="1600" dirty="0" smtClean="0">
                <a:latin typeface="Times New Roman" pitchFamily="18" charset="0"/>
                <a:cs typeface="Times New Roman" pitchFamily="18" charset="0"/>
              </a:rPr>
              <a:t>[10] J. </a:t>
            </a:r>
            <a:r>
              <a:rPr lang="en-IN" sz="1600" dirty="0" err="1" smtClean="0">
                <a:latin typeface="Times New Roman" pitchFamily="18" charset="0"/>
                <a:cs typeface="Times New Roman" pitchFamily="18" charset="0"/>
              </a:rPr>
              <a:t>Kwong</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Goel</a:t>
            </a:r>
            <a:r>
              <a:rPr lang="en-IN" sz="1600" dirty="0" smtClean="0">
                <a:latin typeface="Times New Roman" pitchFamily="18" charset="0"/>
                <a:cs typeface="Times New Roman" pitchFamily="18" charset="0"/>
              </a:rPr>
              <a:t>, “A high performance split-radix FFT with constant geometry architecture,” in Proc.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 Conf. Exhibit. (DATE), Dresden, Germany, Mar. 2012, pp. 1537–1542.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1330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Low Power Split Radix FFT Processors using Radix-2 Butterfly Units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2022-01-25T12:51:22Z</dcterms:modified>
</cp:coreProperties>
</file>