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1/25/2022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1/25/2022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
            </a:r>
            <a:br>
              <a:rPr lang="en-IN" b="1" dirty="0" smtClean="0">
                <a:latin typeface="Times New Roman" pitchFamily="18" charset="0"/>
                <a:cs typeface="Times New Roman" pitchFamily="18" charset="0"/>
              </a:rPr>
            </a:br>
            <a:r>
              <a:rPr lang="en-IN" b="1" dirty="0" smtClean="0">
                <a:latin typeface="Times New Roman" pitchFamily="18" charset="0"/>
                <a:cs typeface="Times New Roman" pitchFamily="18" charset="0"/>
              </a:rPr>
              <a:t>Design </a:t>
            </a:r>
            <a:r>
              <a:rPr lang="en-IN" b="1" dirty="0" smtClean="0">
                <a:latin typeface="Times New Roman" pitchFamily="18" charset="0"/>
                <a:cs typeface="Times New Roman" pitchFamily="18" charset="0"/>
              </a:rPr>
              <a:t>of Power and Area Efficient Approximate Multipliers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Approximate </a:t>
            </a:r>
            <a:r>
              <a:rPr lang="en-IN" sz="2000" dirty="0" smtClean="0">
                <a:latin typeface="Times New Roman" pitchFamily="18" charset="0"/>
                <a:cs typeface="Times New Roman" pitchFamily="18" charset="0"/>
              </a:rPr>
              <a:t>computing can decrease the design complexity with an increase in performance and power efficiency for error resilient applications. This brief deals with a new design approach for approximation of multipliers. The partial products of the multiplier are altered to introduce varying probability terms. Logic complexity of approximation is varied for the accumulation of altered partial products based on their probability. The proposed approximation is utilized in two variants of 16-bit multipliers. Synthesis results reveal that two proposed multipliers achieve power savings of 72% and 38%, respectively, compared to an exact multiplier. They have better precision when compared to existing approximate multipliers. Mean relative error figures are as low as 7.6% and 0.02% for the proposed approximate multipliers, which are better than the previous works. Performance of the proposed multipliers is evaluated with an image processing application, where one of the proposed models achieves the highest peak signal to noise ratio.</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8-bit unsigned1 number is employed for illustration to explain the projected methodology in approximation of multipliers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That </a:t>
            </a:r>
            <a:r>
              <a:rPr lang="en-IN" sz="2000" dirty="0" smtClean="0">
                <a:latin typeface="Times New Roman" pitchFamily="18" charset="0"/>
                <a:cs typeface="Times New Roman" pitchFamily="18" charset="0"/>
              </a:rPr>
              <a:t>situation is a search engine where no accurate answer may exist for a particular search query and hence, lot of answers may be suitable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have better precision when compared to existing approximate multipliers.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projected approximate technique is applied to signed multiplication together with Booth multipliers likewise, except it's not applied to sign extension bits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factors square measure thought-about, whereas applying approximation to the altered partial product matrix.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major drawback of the proposed compressors is that they give nonzero output for zero valued inputs, which largely affects the mean relative error (MRE).</a:t>
            </a:r>
          </a:p>
          <a:p>
            <a:pPr algn="just">
              <a:lnSpc>
                <a:spcPct val="150000"/>
              </a:lnSpc>
            </a:pPr>
            <a:r>
              <a:rPr lang="en-IN" sz="2000" dirty="0" smtClean="0">
                <a:latin typeface="Times New Roman" pitchFamily="18" charset="0"/>
                <a:cs typeface="Times New Roman" pitchFamily="18" charset="0"/>
              </a:rPr>
              <a:t>Exact </a:t>
            </a:r>
            <a:r>
              <a:rPr lang="en-IN" sz="2000" dirty="0" smtClean="0">
                <a:latin typeface="Times New Roman" pitchFamily="18" charset="0"/>
                <a:cs typeface="Times New Roman" pitchFamily="18" charset="0"/>
              </a:rPr>
              <a:t>multiplier is voltage scaled from 1 to 0.85 V (VOS), and its impact on energy consumption and image quality is computed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the switching activity impacts most significant part of the design in VOS, PSNR values are affected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approximate design proposed in this brief overcomes the existing drawback. This leads to better precision</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4572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static segment multiplier is proposed where selected segment of input operands are multiplied instead of whole. Voltage over scaling effect with delay of the circuit is used for approximation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where power is reduced with timing violation.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the proposed approximate multiplier uses propagate and generate signals which are modified from the partial products.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to higher probability of 1/4 and 7/16 for normal partial product and propagate signals approximate half adder, full adder and 4:2 compressor is used for the accumulation purpose.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decade, several research efforts have explored approximate computing throughout all the layers of computing stack, however, most of the work at hardware level of abstraction has been proposed on adders.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intensity of image-1 being mostly on the lower end of the histogram causes poor performance of ACM multipliers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inaccurate counter design has been proposed for use in power efficient Wallace tree multiplier.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efficiency of the proposed multipliers is compared with existing approximate </a:t>
            </a:r>
            <a:r>
              <a:rPr lang="en-IN" sz="2000" dirty="0" smtClean="0">
                <a:latin typeface="Times New Roman" pitchFamily="18" charset="0"/>
                <a:cs typeface="Times New Roman" pitchFamily="18" charset="0"/>
              </a:rPr>
              <a:t>multipliers.</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two designs of approximate 4-2 compressors are presented and used in partial product reduction tree of four variants of 8 × 8 </a:t>
            </a:r>
            <a:r>
              <a:rPr lang="en-IN" sz="2000" dirty="0" err="1" smtClean="0">
                <a:latin typeface="Times New Roman" pitchFamily="18" charset="0"/>
                <a:cs typeface="Times New Roman" pitchFamily="18" charset="0"/>
              </a:rPr>
              <a:t>Dadda</a:t>
            </a:r>
            <a:r>
              <a:rPr lang="en-IN" sz="2000" dirty="0" smtClean="0">
                <a:latin typeface="Times New Roman" pitchFamily="18" charset="0"/>
                <a:cs typeface="Times New Roman" pitchFamily="18" charset="0"/>
              </a:rPr>
              <a:t> multiplier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o </a:t>
            </a:r>
            <a:r>
              <a:rPr lang="en-IN" sz="2000" dirty="0" smtClean="0">
                <a:latin typeface="Times New Roman" pitchFamily="18" charset="0"/>
                <a:cs typeface="Times New Roman" pitchFamily="18" charset="0"/>
              </a:rPr>
              <a:t>propose efficient approximate multipliers, partial products of the multiplier are modified using generate and propagate signals.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Low-power digital signal processing using approximate adders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Gupta, D. Mohapatra, A. Raghunathan, and K. Roy,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Low power is an imperative requirement for portable multimedia devices employing various signal processing algorithms and architectures.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Data-dependent truncation scheme for parallel multipliers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J. King and E. E. Swartzlander, Jr.,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error is reduced by using information from the partial product bits of the column adjacent to the truncated LSB.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of low-error fixed-width modified booth multiplier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K.-J. Cho, K.-C. Lee, J.-G. Chung, and K. K. Parhi,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an error compensation method for a modified Booth fixed-width multiplier that receives a W-bit input and produces a W-bit product.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Bio-inspired imprecise computational blocks for efficient VLSI implementation of soft-computing applications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R. Mahdiani, A. Ahmadi, S. M. Fakhraie, and C. Lucas,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novel structures are more efficient in terms of area, speed, and power consumption with respect to their precise rivals.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600200"/>
            <a:ext cx="6857999" cy="44195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447800" y="12954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brief, to propose efficient approximate multipliers, partial products of the multiplier are modified using generate and propagate signals. Approximation is applied using simple OR gate for altered generate partial products. Approximate half-adder, full-adder, and 4-2 compressor are proposed to reduce remaining partial products. Two variants of approximate multipliers are proposed, where approximation is applied in all n bits in Multiplier1 and only in n − 1 least significant part in Multiplier2. Multiplier1 and Multiplier2 achieve significant reduction in area and power consumption compared with exact designs. With APP savings being 87% and 58% for Multiplier1 and Multiplier2 with respect to exact multipliers, they also outperform in APP in comparison with existing approximate designs. They are also found to have better precision when compared to existing approximate multiplier designs. The proposed multiplier designs can be used in applications with minimal loss in output quality while saving significant power and area.</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V. Gupta, D. </a:t>
            </a:r>
            <a:r>
              <a:rPr lang="en-IN" sz="1500" dirty="0" err="1" smtClean="0">
                <a:latin typeface="Times New Roman" pitchFamily="18" charset="0"/>
                <a:cs typeface="Times New Roman" pitchFamily="18" charset="0"/>
              </a:rPr>
              <a:t>Mohapatra</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Raghunathan</a:t>
            </a:r>
            <a:r>
              <a:rPr lang="en-IN" sz="1500" dirty="0" smtClean="0">
                <a:latin typeface="Times New Roman" pitchFamily="18" charset="0"/>
                <a:cs typeface="Times New Roman" pitchFamily="18" charset="0"/>
              </a:rPr>
              <a:t>, and K. Roy, “Low-power digital signal processing using approximate adders,” IEEE Trans. </a:t>
            </a:r>
            <a:r>
              <a:rPr lang="en-IN" sz="1500" dirty="0" err="1" smtClean="0">
                <a:latin typeface="Times New Roman" pitchFamily="18" charset="0"/>
                <a:cs typeface="Times New Roman" pitchFamily="18" charset="0"/>
              </a:rPr>
              <a:t>Comput</a:t>
            </a:r>
            <a:r>
              <a:rPr lang="en-IN" sz="1500" dirty="0" smtClean="0">
                <a:latin typeface="Times New Roman" pitchFamily="18" charset="0"/>
                <a:cs typeface="Times New Roman" pitchFamily="18" charset="0"/>
              </a:rPr>
              <a:t>.- Aided Design </a:t>
            </a:r>
            <a:r>
              <a:rPr lang="en-IN" sz="1500" dirty="0" err="1" smtClean="0">
                <a:latin typeface="Times New Roman" pitchFamily="18" charset="0"/>
                <a:cs typeface="Times New Roman" pitchFamily="18" charset="0"/>
              </a:rPr>
              <a:t>Integr</a:t>
            </a:r>
            <a:r>
              <a:rPr lang="en-IN" sz="1500" dirty="0" smtClean="0">
                <a:latin typeface="Times New Roman" pitchFamily="18" charset="0"/>
                <a:cs typeface="Times New Roman" pitchFamily="18" charset="0"/>
              </a:rPr>
              <a:t>. Circuits Syst., vol. 32, no. 1, pp. 124–137, Jan. 2013.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E. J. King and E. E. </a:t>
            </a:r>
            <a:r>
              <a:rPr lang="en-IN" sz="1500" dirty="0" err="1" smtClean="0">
                <a:latin typeface="Times New Roman" pitchFamily="18" charset="0"/>
                <a:cs typeface="Times New Roman" pitchFamily="18" charset="0"/>
              </a:rPr>
              <a:t>Swartzlander</a:t>
            </a:r>
            <a:r>
              <a:rPr lang="en-IN" sz="1500" dirty="0" smtClean="0">
                <a:latin typeface="Times New Roman" pitchFamily="18" charset="0"/>
                <a:cs typeface="Times New Roman" pitchFamily="18" charset="0"/>
              </a:rPr>
              <a:t>, Jr., “Data-dependent truncation scheme for parallel multipliers,” in Proc. 31st </a:t>
            </a:r>
            <a:r>
              <a:rPr lang="en-IN" sz="1500" dirty="0" err="1" smtClean="0">
                <a:latin typeface="Times New Roman" pitchFamily="18" charset="0"/>
                <a:cs typeface="Times New Roman" pitchFamily="18" charset="0"/>
              </a:rPr>
              <a:t>Asilomar</a:t>
            </a:r>
            <a:r>
              <a:rPr lang="en-IN" sz="1500" dirty="0" smtClean="0">
                <a:latin typeface="Times New Roman" pitchFamily="18" charset="0"/>
                <a:cs typeface="Times New Roman" pitchFamily="18" charset="0"/>
              </a:rPr>
              <a:t> Conf. Signals, Circuits Syst., Nov. 1998, pp. 1178–1182.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K.-J. Cho, K.-C. Lee, J.-G. Chung, and K. K. </a:t>
            </a:r>
            <a:r>
              <a:rPr lang="en-IN" sz="1500" dirty="0" err="1" smtClean="0">
                <a:latin typeface="Times New Roman" pitchFamily="18" charset="0"/>
                <a:cs typeface="Times New Roman" pitchFamily="18" charset="0"/>
              </a:rPr>
              <a:t>Parhi</a:t>
            </a:r>
            <a:r>
              <a:rPr lang="en-IN" sz="1500" dirty="0" smtClean="0">
                <a:latin typeface="Times New Roman" pitchFamily="18" charset="0"/>
                <a:cs typeface="Times New Roman" pitchFamily="18" charset="0"/>
              </a:rPr>
              <a:t>, “Design of low-error fixed-width modified booth multiplier,” IEEE Trans. Very Large Scale </a:t>
            </a:r>
            <a:r>
              <a:rPr lang="en-IN" sz="1500" dirty="0" err="1" smtClean="0">
                <a:latin typeface="Times New Roman" pitchFamily="18" charset="0"/>
                <a:cs typeface="Times New Roman" pitchFamily="18" charset="0"/>
              </a:rPr>
              <a:t>Integr</a:t>
            </a:r>
            <a:r>
              <a:rPr lang="en-IN" sz="1500" dirty="0" smtClean="0">
                <a:latin typeface="Times New Roman" pitchFamily="18" charset="0"/>
                <a:cs typeface="Times New Roman" pitchFamily="18" charset="0"/>
              </a:rPr>
              <a:t>. (VLSI) Syst., vol. 12, no. 5, pp. 522–531, May 2004.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H. R. </a:t>
            </a:r>
            <a:r>
              <a:rPr lang="en-IN" sz="1500" dirty="0" err="1" smtClean="0">
                <a:latin typeface="Times New Roman" pitchFamily="18" charset="0"/>
                <a:cs typeface="Times New Roman" pitchFamily="18" charset="0"/>
              </a:rPr>
              <a:t>Mahdiani</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Ahmadi</a:t>
            </a:r>
            <a:r>
              <a:rPr lang="en-IN" sz="1500" dirty="0" smtClean="0">
                <a:latin typeface="Times New Roman" pitchFamily="18" charset="0"/>
                <a:cs typeface="Times New Roman" pitchFamily="18" charset="0"/>
              </a:rPr>
              <a:t>, S. M. </a:t>
            </a:r>
            <a:r>
              <a:rPr lang="en-IN" sz="1500" dirty="0" err="1" smtClean="0">
                <a:latin typeface="Times New Roman" pitchFamily="18" charset="0"/>
                <a:cs typeface="Times New Roman" pitchFamily="18" charset="0"/>
              </a:rPr>
              <a:t>Fakhraie</a:t>
            </a:r>
            <a:r>
              <a:rPr lang="en-IN" sz="1500" dirty="0" smtClean="0">
                <a:latin typeface="Times New Roman" pitchFamily="18" charset="0"/>
                <a:cs typeface="Times New Roman" pitchFamily="18" charset="0"/>
              </a:rPr>
              <a:t>, and C. Lucas, “Bio-inspired imprecise computational blocks for efficient VLSI implementation of soft-computing applications,” IEEE Trans. Circuits Syst. I, Reg. Papers, vol. 57, no. 4, pp. 850–862, Apr. 2010.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A. </a:t>
            </a:r>
            <a:r>
              <a:rPr lang="en-IN" sz="1500" dirty="0" err="1" smtClean="0">
                <a:latin typeface="Times New Roman" pitchFamily="18" charset="0"/>
                <a:cs typeface="Times New Roman" pitchFamily="18" charset="0"/>
              </a:rPr>
              <a:t>Momeni</a:t>
            </a:r>
            <a:r>
              <a:rPr lang="en-IN" sz="1500" dirty="0" smtClean="0">
                <a:latin typeface="Times New Roman" pitchFamily="18" charset="0"/>
                <a:cs typeface="Times New Roman" pitchFamily="18" charset="0"/>
              </a:rPr>
              <a:t>, J. Han, P. </a:t>
            </a:r>
            <a:r>
              <a:rPr lang="en-IN" sz="1500" dirty="0" err="1" smtClean="0">
                <a:latin typeface="Times New Roman" pitchFamily="18" charset="0"/>
                <a:cs typeface="Times New Roman" pitchFamily="18" charset="0"/>
              </a:rPr>
              <a:t>Montuschi</a:t>
            </a:r>
            <a:r>
              <a:rPr lang="en-IN" sz="1500" dirty="0" smtClean="0">
                <a:latin typeface="Times New Roman" pitchFamily="18" charset="0"/>
                <a:cs typeface="Times New Roman" pitchFamily="18" charset="0"/>
              </a:rPr>
              <a:t>, and F. Lombardi, “Design and analysis of approximate compressors for multiplication,” IEEE Trans. </a:t>
            </a:r>
            <a:r>
              <a:rPr lang="en-IN" sz="1500" dirty="0" err="1" smtClean="0">
                <a:latin typeface="Times New Roman" pitchFamily="18" charset="0"/>
                <a:cs typeface="Times New Roman" pitchFamily="18" charset="0"/>
              </a:rPr>
              <a:t>Comput</a:t>
            </a:r>
            <a:r>
              <a:rPr lang="en-IN" sz="1500" dirty="0" smtClean="0">
                <a:latin typeface="Times New Roman" pitchFamily="18" charset="0"/>
                <a:cs typeface="Times New Roman" pitchFamily="18" charset="0"/>
              </a:rPr>
              <a:t>., vol. 64, no. 4, pp. 984–994, Apr. 2015.</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a:t>
            </a:r>
            <a:r>
              <a:rPr lang="en-IN" sz="1600" dirty="0" err="1" smtClean="0">
                <a:latin typeface="Times New Roman" pitchFamily="18" charset="0"/>
                <a:cs typeface="Times New Roman" pitchFamily="18" charset="0"/>
              </a:rPr>
              <a:t>Narayanamoorthy</a:t>
            </a:r>
            <a:r>
              <a:rPr lang="en-IN" sz="1600" dirty="0" smtClean="0">
                <a:latin typeface="Times New Roman" pitchFamily="18" charset="0"/>
                <a:cs typeface="Times New Roman" pitchFamily="18" charset="0"/>
              </a:rPr>
              <a:t>, H. A. </a:t>
            </a:r>
            <a:r>
              <a:rPr lang="en-IN" sz="1600" dirty="0" err="1" smtClean="0">
                <a:latin typeface="Times New Roman" pitchFamily="18" charset="0"/>
                <a:cs typeface="Times New Roman" pitchFamily="18" charset="0"/>
              </a:rPr>
              <a:t>Moghaddam</a:t>
            </a:r>
            <a:r>
              <a:rPr lang="en-IN" sz="1600" dirty="0" smtClean="0">
                <a:latin typeface="Times New Roman" pitchFamily="18" charset="0"/>
                <a:cs typeface="Times New Roman" pitchFamily="18" charset="0"/>
              </a:rPr>
              <a:t>, Z. Liu, T. Park, and N. S. Kim, “Energy-efficient approximate multiplication for digital signal processing and classification applications,”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23, no. 6, pp. 1180–1184, Jun.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G. </a:t>
            </a:r>
            <a:r>
              <a:rPr lang="en-IN" sz="1600" dirty="0" err="1" smtClean="0">
                <a:latin typeface="Times New Roman" pitchFamily="18" charset="0"/>
                <a:cs typeface="Times New Roman" pitchFamily="18" charset="0"/>
              </a:rPr>
              <a:t>Zervakis</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Tsoumanis</a:t>
            </a:r>
            <a:r>
              <a:rPr lang="en-IN" sz="1600" dirty="0" smtClean="0">
                <a:latin typeface="Times New Roman" pitchFamily="18" charset="0"/>
                <a:cs typeface="Times New Roman" pitchFamily="18" charset="0"/>
              </a:rPr>
              <a:t>, S. Xydis, D. </a:t>
            </a:r>
            <a:r>
              <a:rPr lang="en-IN" sz="1600" dirty="0" err="1" smtClean="0">
                <a:latin typeface="Times New Roman" pitchFamily="18" charset="0"/>
                <a:cs typeface="Times New Roman" pitchFamily="18" charset="0"/>
              </a:rPr>
              <a:t>Soudris</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Pekmestzi</a:t>
            </a:r>
            <a:r>
              <a:rPr lang="en-IN" sz="1600" dirty="0" smtClean="0">
                <a:latin typeface="Times New Roman" pitchFamily="18" charset="0"/>
                <a:cs typeface="Times New Roman" pitchFamily="18" charset="0"/>
              </a:rPr>
              <a:t>, “Design-efficient approximate multiplication circuits through partial product perforation,”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24, no. 10, pp. 3105–3117, Oct.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P. </a:t>
            </a:r>
            <a:r>
              <a:rPr lang="en-IN" sz="1600" dirty="0" err="1" smtClean="0">
                <a:latin typeface="Times New Roman" pitchFamily="18" charset="0"/>
                <a:cs typeface="Times New Roman" pitchFamily="18" charset="0"/>
              </a:rPr>
              <a:t>Kulkarni</a:t>
            </a:r>
            <a:r>
              <a:rPr lang="en-IN" sz="1600" dirty="0" smtClean="0">
                <a:latin typeface="Times New Roman" pitchFamily="18" charset="0"/>
                <a:cs typeface="Times New Roman" pitchFamily="18" charset="0"/>
              </a:rPr>
              <a:t>, P. Gupta, and M. D. </a:t>
            </a:r>
            <a:r>
              <a:rPr lang="en-IN" sz="1600" dirty="0" err="1" smtClean="0">
                <a:latin typeface="Times New Roman" pitchFamily="18" charset="0"/>
                <a:cs typeface="Times New Roman" pitchFamily="18" charset="0"/>
              </a:rPr>
              <a:t>Ercegovac</a:t>
            </a:r>
            <a:r>
              <a:rPr lang="en-IN" sz="1600" dirty="0" smtClean="0">
                <a:latin typeface="Times New Roman" pitchFamily="18" charset="0"/>
                <a:cs typeface="Times New Roman" pitchFamily="18" charset="0"/>
              </a:rPr>
              <a:t>, “Trading accuracy for power in a multiplier architecture,” J. Low Power Electron., vol. 7, no. 4, pp. 490–501,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C.-H. Lin and C. Lin, “High accuracy approximate multiplier with error correction,” in Proc. IEEE 31st Int. Conf.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Design, Sep. 2013, pp. 33–38.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C. Liu, J. Han, and F. Lombardi, “A low-power, high-performance approximate multiplier with configurable partial error recovery,” in Proc. Conf. Exhibit. (DATE), 2014, pp. 1–4.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1287</TotalTime>
  <Words>1530</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Design of Power and Area Efficient Approximate Multipliers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2022-01-25T14:10:31Z</dcterms:modified>
</cp:coreProperties>
</file>