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Stochastic Implementation and Analysis of Dynamical Systems Similar to the Logistic Map</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533400"/>
            <a:ext cx="7498080" cy="6172200"/>
          </a:xfrm>
        </p:spPr>
        <p:txBody>
          <a:bodyPr>
            <a:noAutofit/>
          </a:bodyPr>
          <a:lstStyle/>
          <a:p>
            <a:pPr algn="just">
              <a:buNone/>
            </a:pPr>
            <a:r>
              <a:rPr lang="en-IN" sz="2000" dirty="0" smtClean="0">
                <a:latin typeface="Times New Roman" pitchFamily="18" charset="0"/>
                <a:cs typeface="Times New Roman" pitchFamily="18" charset="0"/>
              </a:rPr>
              <a:t>    Stochastic </a:t>
            </a:r>
            <a:r>
              <a:rPr lang="en-IN" sz="2000" dirty="0" smtClean="0">
                <a:latin typeface="Times New Roman" pitchFamily="18" charset="0"/>
                <a:cs typeface="Times New Roman" pitchFamily="18" charset="0"/>
              </a:rPr>
              <a:t>computing (SC) is a digital computation approach that operates on random bit streams to perform complex tasks with much smaller hardware footprints compared with conventional binary radix approaches. SC works based on the assumption that input bit streams are independent random sequences of 1s and 0s. Previous SC efforts have avoided implementing functions that have feedback, because doing so has the potential for creating highly correlated inputs. We propose a number of solutions to overcome the challenges of implementing feedback in stochastic logic. We use a family of dynamical system functions that are similar to the well-known logistic map x → µx(1− x) as case studies. We show that complex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such as period doubling and chaos, do indeed occur in digital logic with only a few gates operating on a few 0s and 1s. Our energy consumption is between 21% and 31% of the conventional binary approach. In order to verify our design methodology, we have measured the mean switching rate between the basins of attraction of two coexisting fixed points and the peak width of the steady-state distribution of the output using a logistic-map-like function as an example. Theoretical results match well with our numerical experiments.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existence of a network relationship among all possible states of a given chaotic map in the digital domain was often </a:t>
            </a:r>
            <a:r>
              <a:rPr lang="en-IN" sz="2000" dirty="0" smtClean="0">
                <a:latin typeface="Times New Roman" pitchFamily="18" charset="0"/>
                <a:cs typeface="Times New Roman" pitchFamily="18" charset="0"/>
              </a:rPr>
              <a:t>ignored, </a:t>
            </a:r>
            <a:r>
              <a:rPr lang="en-IN" sz="2000" dirty="0" smtClean="0">
                <a:latin typeface="Times New Roman" pitchFamily="18" charset="0"/>
                <a:cs typeface="Times New Roman" pitchFamily="18" charset="0"/>
              </a:rPr>
              <a:t>instead having focus on statistics along the orbit (path) on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weakly connected component has one and only one self-loop (an edge connecting a node to itself) or cycle (a sequence of nodes starting and ending at the same node such that, for every two consecutive nodes in the cycle, there exists an edge directed from the former node to the latter </a:t>
            </a:r>
            <a:r>
              <a:rPr lang="en-IN" sz="2000" dirty="0" smtClean="0">
                <a:latin typeface="Times New Roman" pitchFamily="18" charset="0"/>
                <a:cs typeface="Times New Roman" pitchFamily="18" charset="0"/>
              </a:rPr>
              <a:t>One.)</a:t>
            </a:r>
          </a:p>
          <a:p>
            <a:pPr algn="just">
              <a:lnSpc>
                <a:spcPct val="150000"/>
              </a:lnSpc>
            </a:pPr>
            <a:r>
              <a:rPr lang="en-IN" sz="2000" dirty="0" smtClean="0">
                <a:latin typeface="Times New Roman" pitchFamily="18" charset="0"/>
                <a:cs typeface="Times New Roman" pitchFamily="18" charset="0"/>
              </a:rPr>
              <a:t>As above enhancing methods can be considered to make the dynamical properties of an existing chaotic map become more complex, SMN can also be used to evaluate its dynamical </a:t>
            </a:r>
            <a:r>
              <a:rPr lang="en-IN" sz="2000" dirty="0" smtClean="0">
                <a:latin typeface="Times New Roman" pitchFamily="18" charset="0"/>
                <a:cs typeface="Times New Roman" pitchFamily="18" charset="0"/>
              </a:rPr>
              <a:t>complexity.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 of increasing the computation resolution W on the hardware performance metrics of the different implementations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implementation of a chaotic system in a digital device is always an inevitable problem withholding its real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map is then applied to the problem of pseudo random bit generation, using a simple rule to generate the bit sequence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bit sequence generated is then applied to the problem of image encryption, and the resulting encrypted image is analysed for security using methods like histogram analysis, correlation, and information entropy.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set of objective metrics were proposed to measure the degree of dynamics degradation of piecewise-linear chaotic maps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analytical framework was proposed for recurrence network analysis of chaotic time </a:t>
            </a:r>
            <a:r>
              <a:rPr lang="en-IN" sz="2000" dirty="0" smtClean="0">
                <a:latin typeface="Times New Roman" pitchFamily="18" charset="0"/>
                <a:cs typeface="Times New Roman" pitchFamily="18" charset="0"/>
              </a:rPr>
              <a:t>series.</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large number of PRNG have been proposed based on various chaotic maps and their variants, e.g., the Logistic </a:t>
            </a:r>
            <a:r>
              <a:rPr lang="en-IN" sz="2000" dirty="0" smtClean="0">
                <a:latin typeface="Times New Roman" pitchFamily="18" charset="0"/>
                <a:cs typeface="Times New Roman" pitchFamily="18" charset="0"/>
              </a:rPr>
              <a:t>map, </a:t>
            </a:r>
            <a:r>
              <a:rPr lang="en-IN" sz="2000" dirty="0" smtClean="0">
                <a:latin typeface="Times New Roman" pitchFamily="18" charset="0"/>
                <a:cs typeface="Times New Roman" pitchFamily="18" charset="0"/>
              </a:rPr>
              <a:t>the Tent </a:t>
            </a:r>
            <a:r>
              <a:rPr lang="en-IN" sz="2000" dirty="0" smtClean="0">
                <a:latin typeface="Times New Roman" pitchFamily="18" charset="0"/>
                <a:cs typeface="Times New Roman" pitchFamily="18" charset="0"/>
              </a:rPr>
              <a:t>map, </a:t>
            </a: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Sawtooth</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map, </a:t>
            </a: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Renyi</a:t>
            </a:r>
            <a:r>
              <a:rPr lang="en-IN" sz="2000" dirty="0" smtClean="0">
                <a:latin typeface="Times New Roman" pitchFamily="18" charset="0"/>
                <a:cs typeface="Times New Roman" pitchFamily="18" charset="0"/>
              </a:rPr>
              <a:t> chaotic </a:t>
            </a:r>
            <a:r>
              <a:rPr lang="en-IN" sz="2000" dirty="0" smtClean="0">
                <a:latin typeface="Times New Roman" pitchFamily="18" charset="0"/>
                <a:cs typeface="Times New Roman" pitchFamily="18" charset="0"/>
              </a:rPr>
              <a:t>map, </a:t>
            </a:r>
            <a:r>
              <a:rPr lang="en-IN" sz="2000" dirty="0" smtClean="0">
                <a:latin typeface="Times New Roman" pitchFamily="18" charset="0"/>
                <a:cs typeface="Times New Roman" pitchFamily="18" charset="0"/>
              </a:rPr>
              <a:t>and the Cat </a:t>
            </a:r>
            <a:r>
              <a:rPr lang="en-IN" sz="2000" dirty="0" smtClean="0">
                <a:latin typeface="Times New Roman" pitchFamily="18" charset="0"/>
                <a:cs typeface="Times New Roman" pitchFamily="18" charset="0"/>
              </a:rPr>
              <a:t>map.</a:t>
            </a:r>
          </a:p>
          <a:p>
            <a:pPr algn="just">
              <a:lnSpc>
                <a:spcPct val="150000"/>
              </a:lnSpc>
            </a:pPr>
            <a:r>
              <a:rPr lang="en-IN" sz="2000" dirty="0" smtClean="0">
                <a:latin typeface="Times New Roman" pitchFamily="18" charset="0"/>
                <a:cs typeface="Times New Roman" pitchFamily="18" charset="0"/>
              </a:rPr>
              <a:t>To counteract dynamics degradation, many methods have been proposed, for example adopting higher </a:t>
            </a:r>
            <a:r>
              <a:rPr lang="en-IN" sz="2000" dirty="0" smtClean="0">
                <a:latin typeface="Times New Roman" pitchFamily="18" charset="0"/>
                <a:cs typeface="Times New Roman" pitchFamily="18" charset="0"/>
              </a:rPr>
              <a:t>precision, </a:t>
            </a:r>
            <a:r>
              <a:rPr lang="en-IN" sz="2000" dirty="0" smtClean="0">
                <a:latin typeface="Times New Roman" pitchFamily="18" charset="0"/>
                <a:cs typeface="Times New Roman" pitchFamily="18" charset="0"/>
              </a:rPr>
              <a:t>perturbing chaotic </a:t>
            </a:r>
            <a:r>
              <a:rPr lang="en-IN" sz="2000" dirty="0" smtClean="0">
                <a:latin typeface="Times New Roman" pitchFamily="18" charset="0"/>
                <a:cs typeface="Times New Roman" pitchFamily="18" charset="0"/>
              </a:rPr>
              <a:t>states, </a:t>
            </a:r>
            <a:r>
              <a:rPr lang="en-IN" sz="2000" dirty="0" smtClean="0">
                <a:latin typeface="Times New Roman" pitchFamily="18" charset="0"/>
                <a:cs typeface="Times New Roman" pitchFamily="18" charset="0"/>
              </a:rPr>
              <a:t>perturbing control </a:t>
            </a:r>
            <a:r>
              <a:rPr lang="en-IN" sz="2000" dirty="0" smtClean="0">
                <a:latin typeface="Times New Roman" pitchFamily="18" charset="0"/>
                <a:cs typeface="Times New Roman" pitchFamily="18" charset="0"/>
              </a:rPr>
              <a:t>parameters, </a:t>
            </a:r>
            <a:r>
              <a:rPr lang="en-IN" sz="2000" dirty="0" smtClean="0">
                <a:latin typeface="Times New Roman" pitchFamily="18" charset="0"/>
                <a:cs typeface="Times New Roman" pitchFamily="18" charset="0"/>
              </a:rPr>
              <a:t>and cascading multiple chaotic </a:t>
            </a:r>
            <a:r>
              <a:rPr lang="en-IN" sz="2000" dirty="0" smtClean="0">
                <a:latin typeface="Times New Roman" pitchFamily="18" charset="0"/>
                <a:cs typeface="Times New Roman" pitchFamily="18" charset="0"/>
              </a:rPr>
              <a:t>maps, </a:t>
            </a:r>
            <a:r>
              <a:rPr lang="en-IN" sz="2000" dirty="0" smtClean="0">
                <a:latin typeface="Times New Roman" pitchFamily="18" charset="0"/>
                <a:cs typeface="Times New Roman" pitchFamily="18" charset="0"/>
              </a:rPr>
              <a:t>switching multiple chaotic </a:t>
            </a:r>
            <a:r>
              <a:rPr lang="en-IN" sz="2000" dirty="0" smtClean="0">
                <a:latin typeface="Times New Roman" pitchFamily="18" charset="0"/>
                <a:cs typeface="Times New Roman" pitchFamily="18" charset="0"/>
              </a:rPr>
              <a:t>maps </a:t>
            </a:r>
            <a:r>
              <a:rPr lang="en-IN" sz="2000" dirty="0" smtClean="0">
                <a:latin typeface="Times New Roman" pitchFamily="18" charset="0"/>
                <a:cs typeface="Times New Roman" pitchFamily="18" charset="0"/>
              </a:rPr>
              <a:t>and feedback </a:t>
            </a:r>
            <a:r>
              <a:rPr lang="en-IN" sz="2000" dirty="0" smtClean="0">
                <a:latin typeface="Times New Roman" pitchFamily="18" charset="0"/>
                <a:cs typeface="Times New Roman" pitchFamily="18" charset="0"/>
              </a:rPr>
              <a:t>control.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be seen that the relative performance of the different circuits does not change significantly when we use a higher resolution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been used in applications, such as low-density parity-check (LDPC) </a:t>
            </a:r>
            <a:r>
              <a:rPr lang="en-IN" sz="2000" dirty="0" smtClean="0">
                <a:latin typeface="Times New Roman" pitchFamily="18" charset="0"/>
                <a:cs typeface="Times New Roman" pitchFamily="18" charset="0"/>
              </a:rPr>
              <a:t>encoding, </a:t>
            </a:r>
            <a:r>
              <a:rPr lang="en-IN" sz="2000" dirty="0" smtClean="0">
                <a:latin typeface="Times New Roman" pitchFamily="18" charset="0"/>
                <a:cs typeface="Times New Roman" pitchFamily="18" charset="0"/>
              </a:rPr>
              <a:t>filter </a:t>
            </a:r>
            <a:r>
              <a:rPr lang="en-IN" sz="2000" dirty="0" smtClean="0">
                <a:latin typeface="Times New Roman" pitchFamily="18" charset="0"/>
                <a:cs typeface="Times New Roman" pitchFamily="18" charset="0"/>
              </a:rPr>
              <a:t>design, </a:t>
            </a:r>
            <a:r>
              <a:rPr lang="en-IN" sz="2000" dirty="0" smtClean="0">
                <a:latin typeface="Times New Roman" pitchFamily="18" charset="0"/>
                <a:cs typeface="Times New Roman" pitchFamily="18" charset="0"/>
              </a:rPr>
              <a:t>and image </a:t>
            </a:r>
            <a:r>
              <a:rPr lang="en-IN" sz="2000" dirty="0" smtClean="0">
                <a:latin typeface="Times New Roman" pitchFamily="18" charset="0"/>
                <a:cs typeface="Times New Roman" pitchFamily="18" charset="0"/>
              </a:rPr>
              <a:t>processing.</a:t>
            </a:r>
          </a:p>
          <a:p>
            <a:pPr algn="just">
              <a:lnSpc>
                <a:spcPct val="150000"/>
              </a:lnSpc>
            </a:pPr>
            <a:r>
              <a:rPr lang="en-IN" sz="2000" dirty="0" smtClean="0">
                <a:latin typeface="Times New Roman" pitchFamily="18" charset="0"/>
                <a:cs typeface="Times New Roman" pitchFamily="18" charset="0"/>
              </a:rPr>
              <a:t>The correlation between input </a:t>
            </a:r>
            <a:r>
              <a:rPr lang="en-IN" sz="2000" dirty="0" err="1" smtClean="0">
                <a:latin typeface="Times New Roman" pitchFamily="18" charset="0"/>
                <a:cs typeface="Times New Roman" pitchFamily="18" charset="0"/>
              </a:rPr>
              <a:t>bitstreams</a:t>
            </a:r>
            <a:r>
              <a:rPr lang="en-IN" sz="2000" dirty="0" smtClean="0">
                <a:latin typeface="Times New Roman" pitchFamily="18" charset="0"/>
                <a:cs typeface="Times New Roman" pitchFamily="18" charset="0"/>
              </a:rPr>
              <a:t> highly depends on the design of pseudo- RNGs and the initial seeds used in different RNG instances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used the curve-fitting mode of our annealing algorithm to synthesize the stochastic versions of these functions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been demonstrated that the state-mapping network of a digital map in a small-precision digital domain can work as an efficient tool for classifying its structure and coarsely verify its randomness.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Stochastic computing systems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 R. Gaines,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invention of the steam engine in the late eighteenth century made it possible to replace the muscle-power of men and animals by the motive power of machines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Probabilistic logics and synthesis of reliable organisms from unreliable components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von Neumann,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present treatment falls far short of achieving this, but it assembles, it is hoped, some of the building materials, which will have to enter into the final structure.</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Survey of stochastic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Alaghi and J. P. Hayes,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article surveys SC from a modern perspective where the small size, error resilience, and probabilistic features of SC may compete successfully with conventional methodologies in certain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reconfigurable stochastic architecture for highly reliable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Li, W. Qian, M. D. Riedel, K. Bazargan, and D. J. Lilja,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 reconfigurable architecture that implements the computation of arbitrary continuous functions with stochastic logic.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1" y="1676400"/>
            <a:ext cx="6858000" cy="4419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showed how stochastic logic can be used in simulating a class of complex dynamical systems with feedback using </a:t>
            </a:r>
            <a:r>
              <a:rPr lang="en-IN" sz="2000" dirty="0" err="1" smtClean="0">
                <a:latin typeface="Times New Roman" pitchFamily="18" charset="0"/>
                <a:cs typeface="Times New Roman" pitchFamily="18" charset="0"/>
              </a:rPr>
              <a:t>rerandomization</a:t>
            </a:r>
            <a:r>
              <a:rPr lang="en-IN" sz="2000" dirty="0" smtClean="0">
                <a:latin typeface="Times New Roman" pitchFamily="18" charset="0"/>
                <a:cs typeface="Times New Roman" pitchFamily="18" charset="0"/>
              </a:rPr>
              <a:t> of the output. The results show that the simulation is stable even for low resolutions, resulting in better opportunities for optimization (e.g., noise generation and latency reduction). We also used a table lookup technique to exponentially speedup stochastic computations, resulting in better energy consumption compared with the conventional design. This is in contrast to most previous work on SC that show improved power compared with conventional binary implementations, and not energy. We verified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stochastic implementation by comparing a number of its features, such as the characteristics of its steady-state distribution and mean switching time between the two attractors. The theoretical results matched very well with our experimental results.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B. R. Gaines, “Stochastic computing systems,” in Advances in Information Systems Science, vol. 2, J. T. </a:t>
            </a:r>
            <a:r>
              <a:rPr lang="en-IN" sz="1700" dirty="0" err="1" smtClean="0">
                <a:latin typeface="Times New Roman" pitchFamily="18" charset="0"/>
                <a:cs typeface="Times New Roman" pitchFamily="18" charset="0"/>
              </a:rPr>
              <a:t>Tou</a:t>
            </a:r>
            <a:r>
              <a:rPr lang="en-IN" sz="1700" dirty="0" smtClean="0">
                <a:latin typeface="Times New Roman" pitchFamily="18" charset="0"/>
                <a:cs typeface="Times New Roman" pitchFamily="18" charset="0"/>
              </a:rPr>
              <a:t>, Ed. New York, NY, USA: Plenum, 1969, </a:t>
            </a:r>
            <a:r>
              <a:rPr lang="en-IN" sz="1700" dirty="0" err="1" smtClean="0">
                <a:latin typeface="Times New Roman" pitchFamily="18" charset="0"/>
                <a:cs typeface="Times New Roman" pitchFamily="18" charset="0"/>
              </a:rPr>
              <a:t>ch</a:t>
            </a:r>
            <a:r>
              <a:rPr lang="en-IN" sz="1700" dirty="0" smtClean="0">
                <a:latin typeface="Times New Roman" pitchFamily="18" charset="0"/>
                <a:cs typeface="Times New Roman" pitchFamily="18" charset="0"/>
              </a:rPr>
              <a:t>. 2, pp. 37–172.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J. von Neumann, “Probabilistic logics and synthesis of reliable organisms from unreliable components,” in Automata Studies. Princeton, NJ, USA: Princeton Univ. Press, 1956, pp. 43–98.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 </a:t>
            </a:r>
            <a:r>
              <a:rPr lang="en-IN" sz="1700" dirty="0" err="1" smtClean="0">
                <a:latin typeface="Times New Roman" pitchFamily="18" charset="0"/>
                <a:cs typeface="Times New Roman" pitchFamily="18" charset="0"/>
              </a:rPr>
              <a:t>Alaghi</a:t>
            </a:r>
            <a:r>
              <a:rPr lang="en-IN" sz="1700" dirty="0" smtClean="0">
                <a:latin typeface="Times New Roman" pitchFamily="18" charset="0"/>
                <a:cs typeface="Times New Roman" pitchFamily="18" charset="0"/>
              </a:rPr>
              <a:t> and J. P. Hayes, “Survey of stochastic computing,” ACM Trans. Embedded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Syst., vol. 12, no. 2s, 2013, Art. no. 92.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X. Li, W. </a:t>
            </a:r>
            <a:r>
              <a:rPr lang="en-IN" sz="1700" dirty="0" err="1" smtClean="0">
                <a:latin typeface="Times New Roman" pitchFamily="18" charset="0"/>
                <a:cs typeface="Times New Roman" pitchFamily="18" charset="0"/>
              </a:rPr>
              <a:t>Qian</a:t>
            </a:r>
            <a:r>
              <a:rPr lang="en-IN" sz="1700" dirty="0" smtClean="0">
                <a:latin typeface="Times New Roman" pitchFamily="18" charset="0"/>
                <a:cs typeface="Times New Roman" pitchFamily="18" charset="0"/>
              </a:rPr>
              <a:t>, M. D. Riedel, K. </a:t>
            </a:r>
            <a:r>
              <a:rPr lang="en-IN" sz="1700" dirty="0" err="1" smtClean="0">
                <a:latin typeface="Times New Roman" pitchFamily="18" charset="0"/>
                <a:cs typeface="Times New Roman" pitchFamily="18" charset="0"/>
              </a:rPr>
              <a:t>Bazargan</a:t>
            </a:r>
            <a:r>
              <a:rPr lang="en-IN" sz="1700" dirty="0" smtClean="0">
                <a:latin typeface="Times New Roman" pitchFamily="18" charset="0"/>
                <a:cs typeface="Times New Roman" pitchFamily="18" charset="0"/>
              </a:rPr>
              <a:t>, and D. J. </a:t>
            </a:r>
            <a:r>
              <a:rPr lang="en-IN" sz="1700" dirty="0" err="1" smtClean="0">
                <a:latin typeface="Times New Roman" pitchFamily="18" charset="0"/>
                <a:cs typeface="Times New Roman" pitchFamily="18" charset="0"/>
              </a:rPr>
              <a:t>Lilja</a:t>
            </a:r>
            <a:r>
              <a:rPr lang="en-IN" sz="1700" dirty="0" smtClean="0">
                <a:latin typeface="Times New Roman" pitchFamily="18" charset="0"/>
                <a:cs typeface="Times New Roman" pitchFamily="18" charset="0"/>
              </a:rPr>
              <a:t>, “A reconfigurable stochastic architecture for highly reliable computing,” in Proc. 19th Great Lakes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(GLSVLSI), 2009, pp. 315–320.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B. D. Brown and H. C. Card, “Stochastic neural computation I: Computational elements,” IEEE Trans.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vol. 50, no. 9, pp. 891–905, Sep. 2001.</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P. Li, W. </a:t>
            </a:r>
            <a:r>
              <a:rPr lang="en-IN" sz="1800" dirty="0" err="1" smtClean="0">
                <a:latin typeface="Times New Roman" pitchFamily="18" charset="0"/>
                <a:cs typeface="Times New Roman" pitchFamily="18" charset="0"/>
              </a:rPr>
              <a:t>Qian</a:t>
            </a:r>
            <a:r>
              <a:rPr lang="en-IN" sz="1800" dirty="0" smtClean="0">
                <a:latin typeface="Times New Roman" pitchFamily="18" charset="0"/>
                <a:cs typeface="Times New Roman" pitchFamily="18" charset="0"/>
              </a:rPr>
              <a:t>, M. D. Riedel, K. </a:t>
            </a:r>
            <a:r>
              <a:rPr lang="en-IN" sz="1800" dirty="0" err="1" smtClean="0">
                <a:latin typeface="Times New Roman" pitchFamily="18" charset="0"/>
                <a:cs typeface="Times New Roman" pitchFamily="18" charset="0"/>
              </a:rPr>
              <a:t>Bazargan</a:t>
            </a:r>
            <a:r>
              <a:rPr lang="en-IN" sz="1800" dirty="0" smtClean="0">
                <a:latin typeface="Times New Roman" pitchFamily="18" charset="0"/>
                <a:cs typeface="Times New Roman" pitchFamily="18" charset="0"/>
              </a:rPr>
              <a:t>, and D. J. </a:t>
            </a:r>
            <a:r>
              <a:rPr lang="en-IN" sz="1800" dirty="0" err="1" smtClean="0">
                <a:latin typeface="Times New Roman" pitchFamily="18" charset="0"/>
                <a:cs typeface="Times New Roman" pitchFamily="18" charset="0"/>
              </a:rPr>
              <a:t>Lilja</a:t>
            </a:r>
            <a:r>
              <a:rPr lang="en-IN" sz="1800" dirty="0" smtClean="0">
                <a:latin typeface="Times New Roman" pitchFamily="18" charset="0"/>
                <a:cs typeface="Times New Roman" pitchFamily="18" charset="0"/>
              </a:rPr>
              <a:t>, “The synthesis of linear finite state machine-based stochastic computational elements,” in Proc. 17th ASPDAC, 2012, pp. 757–762.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 </a:t>
            </a:r>
            <a:r>
              <a:rPr lang="en-IN" sz="1800" dirty="0" err="1" smtClean="0">
                <a:latin typeface="Times New Roman" pitchFamily="18" charset="0"/>
                <a:cs typeface="Times New Roman" pitchFamily="18" charset="0"/>
              </a:rPr>
              <a:t>Alaghi</a:t>
            </a:r>
            <a:r>
              <a:rPr lang="en-IN" sz="1800" dirty="0" smtClean="0">
                <a:latin typeface="Times New Roman" pitchFamily="18" charset="0"/>
                <a:cs typeface="Times New Roman" pitchFamily="18" charset="0"/>
              </a:rPr>
              <a:t>, C. Li, and J. P. Hayes, “Stochastic circuits for real-time image-processing applications,” in Proc. Design </a:t>
            </a:r>
            <a:r>
              <a:rPr lang="en-IN" sz="1800" dirty="0" err="1" smtClean="0">
                <a:latin typeface="Times New Roman" pitchFamily="18" charset="0"/>
                <a:cs typeface="Times New Roman" pitchFamily="18" charset="0"/>
              </a:rPr>
              <a:t>Autom</a:t>
            </a:r>
            <a:r>
              <a:rPr lang="en-IN" sz="1800" dirty="0" smtClean="0">
                <a:latin typeface="Times New Roman" pitchFamily="18" charset="0"/>
                <a:cs typeface="Times New Roman" pitchFamily="18" charset="0"/>
              </a:rPr>
              <a:t>. Conf., 2013, pp. 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G. </a:t>
            </a:r>
            <a:r>
              <a:rPr lang="en-IN" sz="1800" dirty="0" err="1" smtClean="0">
                <a:latin typeface="Times New Roman" pitchFamily="18" charset="0"/>
                <a:cs typeface="Times New Roman" pitchFamily="18" charset="0"/>
              </a:rPr>
              <a:t>Sarkis</a:t>
            </a:r>
            <a:r>
              <a:rPr lang="en-IN" sz="1800" dirty="0" smtClean="0">
                <a:latin typeface="Times New Roman" pitchFamily="18" charset="0"/>
                <a:cs typeface="Times New Roman" pitchFamily="18" charset="0"/>
              </a:rPr>
              <a:t> and W. J. Gross, “Efficient stochastic decoding of non-binary LDPC codes with degree-two variable nodes,”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Lett</a:t>
            </a:r>
            <a:r>
              <a:rPr lang="en-IN" sz="1800" dirty="0" smtClean="0">
                <a:latin typeface="Times New Roman" pitchFamily="18" charset="0"/>
                <a:cs typeface="Times New Roman" pitchFamily="18" charset="0"/>
              </a:rPr>
              <a:t>., vol. 16, no. 3, pp. 389–391, Mar.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J. Chen and J.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“Sliding window method for stochastic LDPC decoder,” in Proc. ISCAS, May 2011, pp. 1307–1310.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N. </a:t>
            </a:r>
            <a:r>
              <a:rPr lang="en-IN" sz="1800" dirty="0" err="1" smtClean="0">
                <a:latin typeface="Times New Roman" pitchFamily="18" charset="0"/>
                <a:cs typeface="Times New Roman" pitchFamily="18" charset="0"/>
              </a:rPr>
              <a:t>Saraf</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Bazargan</a:t>
            </a:r>
            <a:r>
              <a:rPr lang="en-IN" sz="1800" dirty="0" smtClean="0">
                <a:latin typeface="Times New Roman" pitchFamily="18" charset="0"/>
                <a:cs typeface="Times New Roman" pitchFamily="18" charset="0"/>
              </a:rPr>
              <a:t>, D. J. </a:t>
            </a:r>
            <a:r>
              <a:rPr lang="en-IN" sz="1800" dirty="0" err="1" smtClean="0">
                <a:latin typeface="Times New Roman" pitchFamily="18" charset="0"/>
                <a:cs typeface="Times New Roman" pitchFamily="18" charset="0"/>
              </a:rPr>
              <a:t>Lilja</a:t>
            </a:r>
            <a:r>
              <a:rPr lang="en-IN" sz="1800" dirty="0" smtClean="0">
                <a:latin typeface="Times New Roman" pitchFamily="18" charset="0"/>
                <a:cs typeface="Times New Roman" pitchFamily="18" charset="0"/>
              </a:rPr>
              <a:t>, and M. D. Riedel, “IIR filters using stochastic arithmetic,” in Proc. Design, </a:t>
            </a:r>
            <a:r>
              <a:rPr lang="en-IN" sz="1800" dirty="0" err="1" smtClean="0">
                <a:latin typeface="Times New Roman" pitchFamily="18" charset="0"/>
                <a:cs typeface="Times New Roman" pitchFamily="18" charset="0"/>
              </a:rPr>
              <a:t>Autom</a:t>
            </a:r>
            <a:r>
              <a:rPr lang="en-IN" sz="1800" dirty="0" smtClean="0">
                <a:latin typeface="Times New Roman" pitchFamily="18" charset="0"/>
                <a:cs typeface="Times New Roman" pitchFamily="18" charset="0"/>
              </a:rPr>
              <a:t>. Test Eur. (DATE), 2014, pp. 1–6.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1519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Stochastic Implementation and Analysis of Dynamical Systems Similar to the Logistic Map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2022-01-21T13:52:42Z</dcterms:modified>
</cp:coreProperties>
</file>