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486400"/>
          </a:xfrm>
        </p:spPr>
        <p:txBody>
          <a:bodyPr>
            <a:normAutofit/>
          </a:bodyPr>
          <a:lstStyle/>
          <a:p>
            <a:pPr algn="ctr"/>
            <a:r>
              <a:rPr lang="en-US" b="1" dirty="0" err="1" smtClean="0"/>
              <a:t>RoBA</a:t>
            </a:r>
            <a:r>
              <a:rPr lang="en-US" b="1" dirty="0" smtClean="0"/>
              <a:t> </a:t>
            </a:r>
            <a:r>
              <a:rPr lang="en-US" b="1" dirty="0" smtClean="0"/>
              <a:t>Multiplier: A Rounding-Based Approximate Multiplier for High-Speed yet Energy-Efficient Digital Signal Processing</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63246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 an approximate multiplier that is high speed yet energy efficient. The approach is to round the operands to the nearest exponent of two. This way the computational intensive part of the multiplication is omitted improving speed and energy consumption at the price of a small error. The proposed approach is applicable to both signed and unsigned multiplications. We propose three hardware implementations of the approximate multiplier that includes one for the unsigned and two for the signed operations. The efficiency of the proposed multiplier is evaluated by comparing its performance with those of some approximate and accurate multipliers using different design parameters. In addition, the efficacy of the proposed approximate multiplier is studied in two image processing applications, i.e., image sharpening and smoothing.</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element has been used to lessen the intricacy of acknowledgment of augmentations.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few structures have been recommended by different analysts for effective acknowledgment of FIR channels (having fixed coefficients) utilizing disseminated number juggling (DA) and various steady increase (MCM) techniques.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gives </a:t>
            </a:r>
            <a:r>
              <a:rPr lang="en-IN" sz="2000" dirty="0" err="1" smtClean="0">
                <a:latin typeface="Times New Roman" pitchFamily="18" charset="0"/>
                <a:cs typeface="Times New Roman" pitchFamily="18" charset="0"/>
              </a:rPr>
              <a:t>throughputadaptable</a:t>
            </a:r>
            <a:r>
              <a:rPr lang="en-IN" sz="2000" dirty="0" smtClean="0">
                <a:latin typeface="Times New Roman" pitchFamily="18" charset="0"/>
                <a:cs typeface="Times New Roman" pitchFamily="18" charset="0"/>
              </a:rPr>
              <a:t> plan as well as improves the territory delay productivity.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induction of square based FIR structure is clear when direct-structure arrangement is utilized, while the transpose structure design does not legitimately bolster square preparing.</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While the two qualities lead to a similar impact on the exactness of the multiplier, choosing the bigger one (aside from the instance of p = 2) prompts a littler equipment execution for deciding the closest adjusted esteem, and thus, it is considered in this paper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disadvantage is MCM strategy won't work both thing of marked and un-marked activity, so it will we have to configuration separate MCM for marked and unsigned </a:t>
            </a:r>
            <a:r>
              <a:rPr lang="en-IN" sz="2000" dirty="0" smtClean="0">
                <a:latin typeface="Times New Roman" pitchFamily="18" charset="0"/>
                <a:cs typeface="Times New Roman" pitchFamily="18" charset="0"/>
              </a:rPr>
              <a:t>augmentation.</a:t>
            </a:r>
          </a:p>
          <a:p>
            <a:pPr algn="just">
              <a:lnSpc>
                <a:spcPct val="150000"/>
              </a:lnSpc>
            </a:pPr>
            <a:r>
              <a:rPr lang="en-IN" sz="2000" dirty="0" smtClean="0">
                <a:latin typeface="Times New Roman" pitchFamily="18" charset="0"/>
                <a:cs typeface="Times New Roman" pitchFamily="18" charset="0"/>
              </a:rPr>
              <a:t>Separate </a:t>
            </a:r>
            <a:r>
              <a:rPr lang="en-IN" sz="2000" dirty="0" smtClean="0">
                <a:latin typeface="Times New Roman" pitchFamily="18" charset="0"/>
                <a:cs typeface="Times New Roman" pitchFamily="18" charset="0"/>
              </a:rPr>
              <a:t>Multiplier structure for Marked and Unsigned Activity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 </a:t>
            </a:r>
            <a:r>
              <a:rPr lang="en-IN" sz="2000" dirty="0" smtClean="0">
                <a:latin typeface="Times New Roman" pitchFamily="18" charset="0"/>
                <a:cs typeface="Times New Roman" pitchFamily="18" charset="0"/>
              </a:rPr>
              <a:t>rationale measure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 </a:t>
            </a:r>
            <a:r>
              <a:rPr lang="en-IN" sz="2000" dirty="0" smtClean="0">
                <a:latin typeface="Times New Roman" pitchFamily="18" charset="0"/>
                <a:cs typeface="Times New Roman" pitchFamily="18" charset="0"/>
              </a:rPr>
              <a:t>Power and delay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a Modified rounding based approximate multiplier (MROBA) which is more accurate than the conventional multiplier (ROBA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proposed the modified form of rounding based approximate multiplier which is low power design, high speed and energy efficient.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Appropriate accuracy-configurable multiplier </a:t>
            </a:r>
            <a:r>
              <a:rPr lang="en-IN" sz="2000" dirty="0" smtClean="0">
                <a:latin typeface="Times New Roman" pitchFamily="18" charset="0"/>
                <a:cs typeface="Times New Roman" pitchFamily="18" charset="0"/>
              </a:rPr>
              <a:t>architecture </a:t>
            </a:r>
            <a:r>
              <a:rPr lang="en-IN" sz="2000" dirty="0" smtClean="0">
                <a:latin typeface="Times New Roman" pitchFamily="18" charset="0"/>
                <a:cs typeface="Times New Roman" pitchFamily="18" charset="0"/>
              </a:rPr>
              <a:t>was proposed for many applications.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concept of the proposed modified rounding based approximate multiplier is to design the multiplier so that it takes all values which are irrespective of </a:t>
            </a:r>
            <a:r>
              <a:rPr lang="en-IN" sz="2000" dirty="0" smtClean="0">
                <a:latin typeface="Times New Roman" pitchFamily="18" charset="0"/>
                <a:cs typeface="Times New Roman" pitchFamily="18" charset="0"/>
              </a:rPr>
              <a:t>2n.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highly desired to achieve this minimization with minimal performance (speed) </a:t>
            </a:r>
            <a:r>
              <a:rPr lang="en-IN" sz="2000" dirty="0" smtClean="0">
                <a:latin typeface="Times New Roman" pitchFamily="18" charset="0"/>
                <a:cs typeface="Times New Roman" pitchFamily="18" charset="0"/>
              </a:rPr>
              <a:t>penalty.</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improving the speed and power/energy-efficiency characteristics of multipliers plays a key role in improving the efficiency of processors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approximate multiplier, which is also area efficient, is constructed by modifying the conventional multiplication approach at the algorithm level assuming rounded input values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efficiencies of these structures are assessed by comparing the delays, power and energy consumptions, energy-delay products (EDPs), and areas with those of some approximate and accurate (exact) multipliers.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Ultra-low power VLSI circuit design demystified and explained: A tutorial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Alioto,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the state of the art in ultra-low power (ULP) VLSI design is presented within a unitary framework for the first time.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Low-power digital signal processing using approximate adders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Gupta, D. Mohapatra, A. Raghunathan, and K. Roy,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Low power is an imperative requirement for portable multimedia devices employing various signal processing algorithms and architectures.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Bio-inspired imprecise computational blocks for efficient VLSI implementation of soft-computing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R. Mahdiani, A. Ahmadi, S. M. Fakhraie, and C. Lucas,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conventional digital hardware computational blocks with different structures are designed to compute the precise results of the assigned calculations.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MACACO: Modeling and analysis of circuits for approximate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Venkatesan, A. Agarwal, K. Roy, and A. Raghunathan,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methodology applies to both timing-induced approximations such as voltage over-scaling or over-clocking, and functional approximations based on logic complexity reduction.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1" y="1447800"/>
            <a:ext cx="6858000" cy="46482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447800" y="990600"/>
            <a:ext cx="7498080" cy="5562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proposed a high-speed yet energy efficient approximate multiplier called </a:t>
            </a:r>
            <a:r>
              <a:rPr lang="en-IN" sz="2000" dirty="0" err="1" smtClean="0">
                <a:latin typeface="Times New Roman" pitchFamily="18" charset="0"/>
                <a:cs typeface="Times New Roman" pitchFamily="18" charset="0"/>
              </a:rPr>
              <a:t>RoBA</a:t>
            </a:r>
            <a:r>
              <a:rPr lang="en-IN" sz="2000" dirty="0" smtClean="0">
                <a:latin typeface="Times New Roman" pitchFamily="18" charset="0"/>
                <a:cs typeface="Times New Roman" pitchFamily="18" charset="0"/>
              </a:rPr>
              <a:t> multiplier. The proposed multiplier, which had high accuracy, was based on rounding of the inputs in the form of 2n. In this way, the computational intensive part of the multiplication was omitted improving speed and energy consumption at the price of a small error. The proposed approach was applicable to both signed and unsigned multiplications. Three hardware implementations of the approximate multiplier including one for the unsigned and two for the signed operations were discussed. The efficiencies of the proposed multipliers were evaluated by comparing them with those of some accurate and approximate multipliers using different design parameters. The results revealed that, in most (all) cases, the </a:t>
            </a:r>
            <a:r>
              <a:rPr lang="en-IN" sz="2000" dirty="0" err="1" smtClean="0">
                <a:latin typeface="Times New Roman" pitchFamily="18" charset="0"/>
                <a:cs typeface="Times New Roman" pitchFamily="18" charset="0"/>
              </a:rPr>
              <a:t>RoBA</a:t>
            </a:r>
            <a:r>
              <a:rPr lang="en-IN" sz="2000" dirty="0" smtClean="0">
                <a:latin typeface="Times New Roman" pitchFamily="18" charset="0"/>
                <a:cs typeface="Times New Roman" pitchFamily="18" charset="0"/>
              </a:rPr>
              <a:t> multiplier architectures outperformed the corresponding approximate (exact) multipliers. Also, the efficacy of the proposed approximate multiplication approach was studied in two image processing applications of sharpening and smoothing. The comparison revealed the same image qualities as those of exact multiplication algorithms.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M. Alioto, “Ultra-low power VLSI circuit design demystified and explained: A tutorial,” IEEE Trans. Circuits Syst. I, Reg. Papers, vol. 59, no. 1, pp. 3–29, Jan.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V. Gupta, D. </a:t>
            </a:r>
            <a:r>
              <a:rPr lang="en-IN" sz="1600" dirty="0" err="1" smtClean="0">
                <a:latin typeface="Times New Roman" pitchFamily="18" charset="0"/>
                <a:cs typeface="Times New Roman" pitchFamily="18" charset="0"/>
              </a:rPr>
              <a:t>Mohapatra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and K. Roy, “Low-power digital signal processing using approximate adders,”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Design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Syst., vol. 32, no. 1, pp. 124–137, Jan.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R. </a:t>
            </a:r>
            <a:r>
              <a:rPr lang="en-IN" sz="1600" dirty="0" err="1" smtClean="0">
                <a:latin typeface="Times New Roman" pitchFamily="18" charset="0"/>
                <a:cs typeface="Times New Roman" pitchFamily="18" charset="0"/>
              </a:rPr>
              <a:t>Mahdiani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Ahmadi</a:t>
            </a:r>
            <a:r>
              <a:rPr lang="en-IN" sz="1600" dirty="0" smtClean="0">
                <a:latin typeface="Times New Roman" pitchFamily="18" charset="0"/>
                <a:cs typeface="Times New Roman" pitchFamily="18" charset="0"/>
              </a:rPr>
              <a:t>, S. M. </a:t>
            </a:r>
            <a:r>
              <a:rPr lang="en-IN" sz="1600" dirty="0" err="1" smtClean="0">
                <a:latin typeface="Times New Roman" pitchFamily="18" charset="0"/>
                <a:cs typeface="Times New Roman" pitchFamily="18" charset="0"/>
              </a:rPr>
              <a:t>Fakhraie</a:t>
            </a:r>
            <a:r>
              <a:rPr lang="en-IN" sz="1600" dirty="0" smtClean="0">
                <a:latin typeface="Times New Roman" pitchFamily="18" charset="0"/>
                <a:cs typeface="Times New Roman" pitchFamily="18" charset="0"/>
              </a:rPr>
              <a:t>, and C. Lucas, “Bio-inspired imprecise computational blocks for efficient VLSI implementation of soft-computing applications,” IEEE Trans. Circuits Syst. I, Reg. Papers, vol. 57, no. 4, pp. 850–862, Apr.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R. </a:t>
            </a:r>
            <a:r>
              <a:rPr lang="en-IN" sz="1600" dirty="0" err="1" smtClean="0">
                <a:latin typeface="Times New Roman" pitchFamily="18" charset="0"/>
                <a:cs typeface="Times New Roman" pitchFamily="18" charset="0"/>
              </a:rPr>
              <a:t>Venkatesan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Agarwal</a:t>
            </a:r>
            <a:r>
              <a:rPr lang="en-IN" sz="1600" dirty="0" smtClean="0">
                <a:latin typeface="Times New Roman" pitchFamily="18" charset="0"/>
                <a:cs typeface="Times New Roman" pitchFamily="18" charset="0"/>
              </a:rPr>
              <a:t>, K. Roy, and A. </a:t>
            </a:r>
            <a:r>
              <a:rPr lang="en-IN" sz="1600" dirty="0" err="1" smtClean="0">
                <a:latin typeface="Times New Roman" pitchFamily="18" charset="0"/>
                <a:cs typeface="Times New Roman" pitchFamily="18" charset="0"/>
              </a:rPr>
              <a:t>Raghunathan</a:t>
            </a:r>
            <a:r>
              <a:rPr lang="en-IN" sz="1600" dirty="0" smtClean="0">
                <a:latin typeface="Times New Roman" pitchFamily="18" charset="0"/>
                <a:cs typeface="Times New Roman" pitchFamily="18" charset="0"/>
              </a:rPr>
              <a:t>, “MACACO: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and analysis of circuits for approximate computing,” in Proc. Int. Conf.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Design, Nov. 2011, pp. 667–673.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F. </a:t>
            </a:r>
            <a:r>
              <a:rPr lang="en-IN" sz="1600" dirty="0" err="1" smtClean="0">
                <a:latin typeface="Times New Roman" pitchFamily="18" charset="0"/>
                <a:cs typeface="Times New Roman" pitchFamily="18" charset="0"/>
              </a:rPr>
              <a:t>Farshchi</a:t>
            </a:r>
            <a:r>
              <a:rPr lang="en-IN" sz="1600" dirty="0" smtClean="0">
                <a:latin typeface="Times New Roman" pitchFamily="18" charset="0"/>
                <a:cs typeface="Times New Roman" pitchFamily="18" charset="0"/>
              </a:rPr>
              <a:t>, M. S. </a:t>
            </a:r>
            <a:r>
              <a:rPr lang="en-IN" sz="1600" dirty="0" err="1" smtClean="0">
                <a:latin typeface="Times New Roman" pitchFamily="18" charset="0"/>
                <a:cs typeface="Times New Roman" pitchFamily="18" charset="0"/>
              </a:rPr>
              <a:t>Abrishami</a:t>
            </a:r>
            <a:r>
              <a:rPr lang="en-IN" sz="1600" dirty="0" smtClean="0">
                <a:latin typeface="Times New Roman" pitchFamily="18" charset="0"/>
                <a:cs typeface="Times New Roman" pitchFamily="18" charset="0"/>
              </a:rPr>
              <a:t>, and S. M. </a:t>
            </a:r>
            <a:r>
              <a:rPr lang="en-IN" sz="1600" dirty="0" err="1" smtClean="0">
                <a:latin typeface="Times New Roman" pitchFamily="18" charset="0"/>
                <a:cs typeface="Times New Roman" pitchFamily="18" charset="0"/>
              </a:rPr>
              <a:t>Fakhraie</a:t>
            </a:r>
            <a:r>
              <a:rPr lang="en-IN" sz="1600" dirty="0" smtClean="0">
                <a:latin typeface="Times New Roman" pitchFamily="18" charset="0"/>
                <a:cs typeface="Times New Roman" pitchFamily="18" charset="0"/>
              </a:rPr>
              <a:t>, “New approximate multiplier for low power digital signal processing,” in Proc. 17th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Archit. Digit. Syst. (CADS), Oct. 2013, pp. 25–30.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P. </a:t>
            </a:r>
            <a:r>
              <a:rPr lang="en-IN" sz="1600" dirty="0" err="1" smtClean="0">
                <a:latin typeface="Times New Roman" pitchFamily="18" charset="0"/>
                <a:cs typeface="Times New Roman" pitchFamily="18" charset="0"/>
              </a:rPr>
              <a:t>Kulkarni</a:t>
            </a:r>
            <a:r>
              <a:rPr lang="en-IN" sz="1600" dirty="0" smtClean="0">
                <a:latin typeface="Times New Roman" pitchFamily="18" charset="0"/>
                <a:cs typeface="Times New Roman" pitchFamily="18" charset="0"/>
              </a:rPr>
              <a:t>, P. Gupta, and M. </a:t>
            </a:r>
            <a:r>
              <a:rPr lang="en-IN" sz="1600" dirty="0" err="1" smtClean="0">
                <a:latin typeface="Times New Roman" pitchFamily="18" charset="0"/>
                <a:cs typeface="Times New Roman" pitchFamily="18" charset="0"/>
              </a:rPr>
              <a:t>Ercegovac</a:t>
            </a:r>
            <a:r>
              <a:rPr lang="en-IN" sz="1600" dirty="0" smtClean="0">
                <a:latin typeface="Times New Roman" pitchFamily="18" charset="0"/>
                <a:cs typeface="Times New Roman" pitchFamily="18" charset="0"/>
              </a:rPr>
              <a:t>, “Trading accuracy for power with an </a:t>
            </a:r>
            <a:r>
              <a:rPr lang="en-IN" sz="1600" dirty="0" err="1" smtClean="0">
                <a:latin typeface="Times New Roman" pitchFamily="18" charset="0"/>
                <a:cs typeface="Times New Roman" pitchFamily="18" charset="0"/>
              </a:rPr>
              <a:t>underdesigned</a:t>
            </a:r>
            <a:r>
              <a:rPr lang="en-IN" sz="1600" dirty="0" smtClean="0">
                <a:latin typeface="Times New Roman" pitchFamily="18" charset="0"/>
                <a:cs typeface="Times New Roman" pitchFamily="18" charset="0"/>
              </a:rPr>
              <a:t> multiplier architecture,” in Proc. 24th Int. Conf. VLSI Design, Jan. 2011, pp. 346–351.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D. R. Kelly, B. J. Phillips, and S. Al-</a:t>
            </a:r>
            <a:r>
              <a:rPr lang="en-IN" sz="1600" dirty="0" err="1" smtClean="0">
                <a:latin typeface="Times New Roman" pitchFamily="18" charset="0"/>
                <a:cs typeface="Times New Roman" pitchFamily="18" charset="0"/>
              </a:rPr>
              <a:t>Sarawi</a:t>
            </a:r>
            <a:r>
              <a:rPr lang="en-IN" sz="1600" dirty="0" smtClean="0">
                <a:latin typeface="Times New Roman" pitchFamily="18" charset="0"/>
                <a:cs typeface="Times New Roman" pitchFamily="18" charset="0"/>
              </a:rPr>
              <a:t>, “Approximate signed binary integer multipliers for arithmetic data value speculation,” in Proc. Conf. Design Archit. Signal Image Process., 2009, pp. 97–104.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K. Y. </a:t>
            </a:r>
            <a:r>
              <a:rPr lang="en-IN" sz="1600" dirty="0" err="1" smtClean="0">
                <a:latin typeface="Times New Roman" pitchFamily="18" charset="0"/>
                <a:cs typeface="Times New Roman" pitchFamily="18" charset="0"/>
              </a:rPr>
              <a:t>Kyaw</a:t>
            </a:r>
            <a:r>
              <a:rPr lang="en-IN" sz="1600" dirty="0" smtClean="0">
                <a:latin typeface="Times New Roman" pitchFamily="18" charset="0"/>
                <a:cs typeface="Times New Roman" pitchFamily="18" charset="0"/>
              </a:rPr>
              <a:t>, W. L. </a:t>
            </a:r>
            <a:r>
              <a:rPr lang="en-IN" sz="1600" dirty="0" err="1" smtClean="0">
                <a:latin typeface="Times New Roman" pitchFamily="18" charset="0"/>
                <a:cs typeface="Times New Roman" pitchFamily="18" charset="0"/>
              </a:rPr>
              <a:t>Goh</a:t>
            </a:r>
            <a:r>
              <a:rPr lang="en-IN" sz="1600" dirty="0" smtClean="0">
                <a:latin typeface="Times New Roman" pitchFamily="18" charset="0"/>
                <a:cs typeface="Times New Roman" pitchFamily="18" charset="0"/>
              </a:rPr>
              <a:t>, and K. S. </a:t>
            </a:r>
            <a:r>
              <a:rPr lang="en-IN" sz="1600" dirty="0" err="1" smtClean="0">
                <a:latin typeface="Times New Roman" pitchFamily="18" charset="0"/>
                <a:cs typeface="Times New Roman" pitchFamily="18" charset="0"/>
              </a:rPr>
              <a:t>Yeo</a:t>
            </a:r>
            <a:r>
              <a:rPr lang="en-IN" sz="1600" dirty="0" smtClean="0">
                <a:latin typeface="Times New Roman" pitchFamily="18" charset="0"/>
                <a:cs typeface="Times New Roman" pitchFamily="18" charset="0"/>
              </a:rPr>
              <a:t>, “Low-power high-speed multiplier for error-tolerant application,” in Proc. IEEE Int. Conf. Electron Devices Solid-State Circuits (EDSSC), Dec. 2010, pp. 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Momeni</a:t>
            </a:r>
            <a:r>
              <a:rPr lang="en-IN" sz="1600" dirty="0" smtClean="0">
                <a:latin typeface="Times New Roman" pitchFamily="18" charset="0"/>
                <a:cs typeface="Times New Roman" pitchFamily="18" charset="0"/>
              </a:rPr>
              <a:t>, J. Han, P. </a:t>
            </a:r>
            <a:r>
              <a:rPr lang="en-IN" sz="1600" dirty="0" err="1" smtClean="0">
                <a:latin typeface="Times New Roman" pitchFamily="18" charset="0"/>
                <a:cs typeface="Times New Roman" pitchFamily="18" charset="0"/>
              </a:rPr>
              <a:t>Montuschi</a:t>
            </a:r>
            <a:r>
              <a:rPr lang="en-IN" sz="1600" dirty="0" smtClean="0">
                <a:latin typeface="Times New Roman" pitchFamily="18" charset="0"/>
                <a:cs typeface="Times New Roman" pitchFamily="18" charset="0"/>
              </a:rPr>
              <a:t>, and F. Lombardi, “Design and analysis of approximate compressors for multiplication,”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64, no. 4, pp. 984–994, Apr.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K. </a:t>
            </a:r>
            <a:r>
              <a:rPr lang="en-IN" sz="1600" dirty="0" err="1" smtClean="0">
                <a:latin typeface="Times New Roman" pitchFamily="18" charset="0"/>
                <a:cs typeface="Times New Roman" pitchFamily="18" charset="0"/>
              </a:rPr>
              <a:t>Bhardwaj</a:t>
            </a:r>
            <a:r>
              <a:rPr lang="en-IN" sz="1600" dirty="0" smtClean="0">
                <a:latin typeface="Times New Roman" pitchFamily="18" charset="0"/>
                <a:cs typeface="Times New Roman" pitchFamily="18" charset="0"/>
              </a:rPr>
              <a:t> and P. S. Mane, “ACMA: Accuracy-configurable multiplier architecture for error-resilient system-on-chip,” in Proc. 8th Int. Workshop Reconfigurable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.-Centric Syst.-Chip, 2013, pp. 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1287</TotalTime>
  <Words>1465</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RoBA Multiplier: A Rounding-Based Approximate Multiplier for High-Speed yet Energy-Efficient Digital Signal Processing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2022-01-21T13:07:47Z</dcterms:modified>
</cp:coreProperties>
</file>