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t>Resource-Efficient SRAM-based Ternary Content Addressable Memory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buNone/>
            </a:pPr>
            <a:r>
              <a:rPr lang="en-IN" sz="2000" dirty="0" smtClean="0">
                <a:latin typeface="Times New Roman" pitchFamily="18" charset="0"/>
                <a:cs typeface="Times New Roman" pitchFamily="18" charset="0"/>
              </a:rPr>
              <a:t>    Static </a:t>
            </a:r>
            <a:r>
              <a:rPr lang="en-IN" sz="2000" dirty="0" smtClean="0">
                <a:latin typeface="Times New Roman" pitchFamily="18" charset="0"/>
                <a:cs typeface="Times New Roman" pitchFamily="18" charset="0"/>
              </a:rPr>
              <a:t>random access memory (SRAM)-based ternary content addressable memory (TCAM) offers TCAM functionality by emulating it with SRAM. However, this emulation suffers from reduced memory efficiency while mapping the TCAM table on SRAM units. This is due to the limited capacity of the physical addresses in the SRAM unit. This brief offers a novel memory architecture called a resource-efficient SRAM-based TCAM (REST), which emulates TCAM functionality using optimal resources. The SRAM unit is divided into multiple virtual blocks to store the address information presented in the TCAM table. This approach virtually increases the overall address space of the SRAM unit, mapping a greater portion of the TCAM table in SRAM and increasing the overall emulated TCAM bits/SRAM at the cost of reduced throughput. A 72 × 28-bit REST consumes only one 36-kbit SRAM and a few distributed RAMs via implementation on a Xilinx Kintex-7 field-programmable gate array. It uses only 3.5% of the memory resources compared with a conventional SRAM-based TCAM (hybrid-partitioned TCAM).</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All other existing TCAMs energizes the entire SRAM memory for searching each incoming TCAM word.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activates a part of SRAM memory for lookup instead of activating the entire SRAM memory, so power consumption is less compared to other architectures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stores the TCAM word’s existence and address information separately in distinct sets of SRAM blocks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Input TCAM word is applied to the first set of SRAM blocks to read its existence information and the address information is read from the second set of SRAM blocks.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SRAM-based TCAM architectures energize the entire SRAM memory of their architectures, resulting in excessive power consumption.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possesses size issues, issues of memory overflow and also it </a:t>
            </a:r>
            <a:r>
              <a:rPr lang="en-IN" sz="2000" dirty="0" err="1" smtClean="0">
                <a:latin typeface="Times New Roman" pitchFamily="18" charset="0"/>
                <a:cs typeface="Times New Roman" pitchFamily="18" charset="0"/>
              </a:rPr>
              <a:t>can‟t</a:t>
            </a:r>
            <a:r>
              <a:rPr lang="en-IN" sz="2000" dirty="0" smtClean="0">
                <a:latin typeface="Times New Roman" pitchFamily="18" charset="0"/>
                <a:cs typeface="Times New Roman" pitchFamily="18" charset="0"/>
              </a:rPr>
              <a:t> provide a deterministic 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increase in the number of TCAM sub-tables M has a decreasing impact on the size of the activated BRAM resource in the proposed EE-TCAM design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proposes a custom </a:t>
            </a:r>
            <a:r>
              <a:rPr lang="en-IN" sz="2000" dirty="0" smtClean="0">
                <a:latin typeface="Times New Roman" pitchFamily="18" charset="0"/>
                <a:cs typeface="Times New Roman" pitchFamily="18" charset="0"/>
              </a:rPr>
              <a:t>low power </a:t>
            </a:r>
            <a:r>
              <a:rPr lang="en-IN" sz="2000" dirty="0" smtClean="0">
                <a:latin typeface="Times New Roman" pitchFamily="18" charset="0"/>
                <a:cs typeface="Times New Roman" pitchFamily="18" charset="0"/>
              </a:rPr>
              <a:t>dynamic TCAM using </a:t>
            </a:r>
            <a:r>
              <a:rPr lang="en-IN" sz="2000" dirty="0" err="1" smtClean="0">
                <a:latin typeface="Times New Roman" pitchFamily="18" charset="0"/>
                <a:cs typeface="Times New Roman" pitchFamily="18" charset="0"/>
              </a:rPr>
              <a:t>nano</a:t>
            </a:r>
            <a:r>
              <a:rPr lang="en-IN" sz="2000" dirty="0" smtClean="0">
                <a:latin typeface="Times New Roman" pitchFamily="18" charset="0"/>
                <a:cs typeface="Times New Roman" pitchFamily="18" charset="0"/>
              </a:rPr>
              <a:t> electromechanical </a:t>
            </a:r>
            <a:r>
              <a:rPr lang="en-IN" sz="2000" dirty="0" smtClean="0">
                <a:latin typeface="Times New Roman" pitchFamily="18" charset="0"/>
                <a:cs typeface="Times New Roman" pitchFamily="18" charset="0"/>
              </a:rPr>
              <a:t>(NEM) relay devices utilizing one-shot refresh to solve the memory refresh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CMOS dynamic TCAM (DTCAM) is denser but suffers from refresh problems in latency and energy. </a:t>
            </a:r>
            <a:r>
              <a:rPr lang="en-IN" sz="2000" dirty="0" err="1" smtClean="0">
                <a:latin typeface="Times New Roman" pitchFamily="18" charset="0"/>
                <a:cs typeface="Times New Roman" pitchFamily="18" charset="0"/>
              </a:rPr>
              <a:t>Nonvolatile</a:t>
            </a:r>
            <a:r>
              <a:rPr lang="en-IN" sz="2000" dirty="0" smtClean="0">
                <a:latin typeface="Times New Roman" pitchFamily="18" charset="0"/>
                <a:cs typeface="Times New Roman" pitchFamily="18" charset="0"/>
              </a:rPr>
              <a:t> TCAM can be achieved by STT-MRAM, RRAM, </a:t>
            </a:r>
            <a:r>
              <a:rPr lang="en-IN" sz="2000" dirty="0" err="1" smtClean="0">
                <a:latin typeface="Times New Roman" pitchFamily="18" charset="0"/>
                <a:cs typeface="Times New Roman" pitchFamily="18" charset="0"/>
              </a:rPr>
              <a:t>FeFET</a:t>
            </a:r>
            <a:r>
              <a:rPr lang="en-IN" sz="2000" dirty="0" smtClean="0">
                <a:latin typeface="Times New Roman" pitchFamily="18" charset="0"/>
                <a:cs typeface="Times New Roman" pitchFamily="18" charset="0"/>
              </a:rPr>
              <a:t>, etc</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Parallel Hashing Memory proposed </a:t>
            </a:r>
            <a:r>
              <a:rPr lang="en-IN" sz="2000" dirty="0" smtClean="0">
                <a:latin typeface="Times New Roman" pitchFamily="18" charset="0"/>
                <a:cs typeface="Times New Roman" pitchFamily="18" charset="0"/>
              </a:rPr>
              <a:t>is </a:t>
            </a:r>
            <a:r>
              <a:rPr lang="en-IN" sz="2000" dirty="0" smtClean="0">
                <a:latin typeface="Times New Roman" pitchFamily="18" charset="0"/>
                <a:cs typeface="Times New Roman" pitchFamily="18" charset="0"/>
              </a:rPr>
              <a:t>a memory architecture which is an alternative to content addressable memory.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Scalable TCAM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has a Scalable and modular architecture with multiple optimizations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architecture selectively activates at most one row of SRAM blocks for each incoming TCAM word.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architecture selectively activates at most one row of SRAM blocks for each incoming TCAM word, thus attaining a substantial reduction in the overall dynamic power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achieved by partitioning the large width TCAM bit patterns and then implementing them as a cascade of SRAM blocks in the proposed architecture.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the best of our knowledge, this is the first work to show relationships among the performance parameters embedded as a part of the TCAM emulation architecture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has high production cost per bit of memory storage and exhibits less storage efficiency than SRAM devices of comparable bit density and access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brief focuses on efficiently using resources, such as memory and throughput, and proposes a resource-efficient SRAM-based TCAM (REST) emulation architecture to make use of memory–throughput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in SRAM-based TCAM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REST memory architecture makes use of VBs in the SRAM units to achieve memory efficiency at the cost of reduced throughput.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Low-power ternary content-addressable memory design using a segmented match line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Baeg,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the proposed match-line architecture, the match line in each TCAM word is partitioned into four segments and is selectively pre-charged to reduce the match-line power consumption.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Content-addressable memory (CAM) circuits and architectures: A tutorial and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Pagiamtzis and A. Sheikholeslami,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CAM is a memory that implements the lookup-table function in a single clock cycle using dedicated comparison circuitry.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Parallel hashing memories: An alternative to content addressable memories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Mahoney, Y. Savaria, G. Bois, and P. Plante,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article proposes an alternative to CAM technology based on a parallel hashing architecture.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Ternary CAM power and delay model: Extensions and uses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Agrawal and T. Sherwood,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An alternative, and often times more simple solution, is possible if a ternary CAM (TCAM) is used to perform a fully parallel search across the entire data set.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524000"/>
            <a:ext cx="7162800" cy="4724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09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6858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brief, we presented the novel memory architecture REST, which aims to adjust the resource efficiency in SRAM-based TCAM by selecting numbers of VBs in SRAM. It also investigated the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among resources like throughput and memory efficiency in constructing SRAM-based TCAM. The experimental results from the implementation of a 72 × 28-bit REST on FPGA showed a dramatic increase in memory efficiency using four VBs at the cost of a reduced throughput. The system uses one 36-kbit SRAM and eight 64 × 1 distributed RAMs, which is equivalent to 3.5% and 25.3% of memory resources compared with HP-TCAM and Z-TCAM, respectively. To the best of our knowledge, this is the first brief to show the relationship among the performance parameters embedded in the TCAM emulation architecture.</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S. </a:t>
            </a:r>
            <a:r>
              <a:rPr lang="en-IN" sz="1600" dirty="0" err="1" smtClean="0">
                <a:latin typeface="Times New Roman" pitchFamily="18" charset="0"/>
                <a:cs typeface="Times New Roman" pitchFamily="18" charset="0"/>
              </a:rPr>
              <a:t>Baeg</a:t>
            </a:r>
            <a:r>
              <a:rPr lang="en-IN" sz="1600" dirty="0" smtClean="0">
                <a:latin typeface="Times New Roman" pitchFamily="18" charset="0"/>
                <a:cs typeface="Times New Roman" pitchFamily="18" charset="0"/>
              </a:rPr>
              <a:t>, “Low-power ternary content-addressable memory design using a segmented match line,” IEEE Trans. Circuits Syst. I, Reg. Papers, vol. 55, no. 6, pp. 1485–1494, Jul.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K. </a:t>
            </a:r>
            <a:r>
              <a:rPr lang="en-IN" sz="1600" dirty="0" err="1" smtClean="0">
                <a:latin typeface="Times New Roman" pitchFamily="18" charset="0"/>
                <a:cs typeface="Times New Roman" pitchFamily="18" charset="0"/>
              </a:rPr>
              <a:t>Pagiamtzis</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Sheikholeslami</a:t>
            </a:r>
            <a:r>
              <a:rPr lang="en-IN" sz="1600" dirty="0" smtClean="0">
                <a:latin typeface="Times New Roman" pitchFamily="18" charset="0"/>
                <a:cs typeface="Times New Roman" pitchFamily="18" charset="0"/>
              </a:rPr>
              <a:t>, “Content-addressable memory (CAM) circuits and architectures: A tutorial and survey,” IEEE J. Solid-State Circuits, vol. 41, no. 3, pp. 712–727, Mar.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P. Mahoney, Y. </a:t>
            </a:r>
            <a:r>
              <a:rPr lang="en-IN" sz="1600" dirty="0" err="1" smtClean="0">
                <a:latin typeface="Times New Roman" pitchFamily="18" charset="0"/>
                <a:cs typeface="Times New Roman" pitchFamily="18" charset="0"/>
              </a:rPr>
              <a:t>Savaria</a:t>
            </a:r>
            <a:r>
              <a:rPr lang="en-IN" sz="1600" dirty="0" smtClean="0">
                <a:latin typeface="Times New Roman" pitchFamily="18" charset="0"/>
                <a:cs typeface="Times New Roman" pitchFamily="18" charset="0"/>
              </a:rPr>
              <a:t>, G. Bois, and P. </a:t>
            </a:r>
            <a:r>
              <a:rPr lang="en-IN" sz="1600" dirty="0" err="1" smtClean="0">
                <a:latin typeface="Times New Roman" pitchFamily="18" charset="0"/>
                <a:cs typeface="Times New Roman" pitchFamily="18" charset="0"/>
              </a:rPr>
              <a:t>Plante</a:t>
            </a:r>
            <a:r>
              <a:rPr lang="en-IN" sz="1600" dirty="0" smtClean="0">
                <a:latin typeface="Times New Roman" pitchFamily="18" charset="0"/>
                <a:cs typeface="Times New Roman" pitchFamily="18" charset="0"/>
              </a:rPr>
              <a:t>, “Parallel hashing memories: An alternative to content addressable memories,” in Proc. 3rd Int. IEEE-NEWCAS Conf., Jun. 2005, pp. 223–226.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B. </a:t>
            </a:r>
            <a:r>
              <a:rPr lang="en-IN" sz="1600" dirty="0" err="1" smtClean="0">
                <a:latin typeface="Times New Roman" pitchFamily="18" charset="0"/>
                <a:cs typeface="Times New Roman" pitchFamily="18" charset="0"/>
              </a:rPr>
              <a:t>Agrawal</a:t>
            </a:r>
            <a:r>
              <a:rPr lang="en-IN" sz="1600" dirty="0" smtClean="0">
                <a:latin typeface="Times New Roman" pitchFamily="18" charset="0"/>
                <a:cs typeface="Times New Roman" pitchFamily="18" charset="0"/>
              </a:rPr>
              <a:t> and T. Sherwood, “Ternary CAM power and delay model: Extensions and uses,”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16, no. 5, pp. 554–564, May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 A. </a:t>
            </a:r>
            <a:r>
              <a:rPr lang="en-IN" sz="1600" dirty="0" err="1" smtClean="0">
                <a:latin typeface="Times New Roman" pitchFamily="18" charset="0"/>
                <a:cs typeface="Times New Roman" pitchFamily="18" charset="0"/>
              </a:rPr>
              <a:t>Zerbini</a:t>
            </a:r>
            <a:r>
              <a:rPr lang="en-IN" sz="1600" dirty="0" smtClean="0">
                <a:latin typeface="Times New Roman" pitchFamily="18" charset="0"/>
                <a:cs typeface="Times New Roman" pitchFamily="18" charset="0"/>
              </a:rPr>
              <a:t> and J. M. </a:t>
            </a:r>
            <a:r>
              <a:rPr lang="en-IN" sz="1600" dirty="0" err="1" smtClean="0">
                <a:latin typeface="Times New Roman" pitchFamily="18" charset="0"/>
                <a:cs typeface="Times New Roman" pitchFamily="18" charset="0"/>
              </a:rPr>
              <a:t>Finochietto</a:t>
            </a:r>
            <a:r>
              <a:rPr lang="en-IN" sz="1600" dirty="0" smtClean="0">
                <a:latin typeface="Times New Roman" pitchFamily="18" charset="0"/>
                <a:cs typeface="Times New Roman" pitchFamily="18" charset="0"/>
              </a:rPr>
              <a:t>, “Performance evaluation of packet classification on FPGA-based TCAM emulation architectures,” in Proc. Global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Conf. (GLOBECOM), Dec. 2012, pp. 2766–2771.</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W. Jiang, “Scalable ternary content addressable memory implementation using FPGAs,” in Proc. ACM/IEEE </a:t>
            </a:r>
            <a:r>
              <a:rPr lang="en-IN" sz="1700" dirty="0" err="1" smtClean="0">
                <a:latin typeface="Times New Roman" pitchFamily="18" charset="0"/>
                <a:cs typeface="Times New Roman" pitchFamily="18" charset="0"/>
              </a:rPr>
              <a:t>Symp</a:t>
            </a:r>
            <a:r>
              <a:rPr lang="en-IN" sz="1700" dirty="0" smtClean="0">
                <a:latin typeface="Times New Roman" pitchFamily="18" charset="0"/>
                <a:cs typeface="Times New Roman" pitchFamily="18" charset="0"/>
              </a:rPr>
              <a:t>. Archit.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Syst. (ANCS), Oct. 2013, pp. 71–82.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Z. </a:t>
            </a:r>
            <a:r>
              <a:rPr lang="en-IN" sz="1700" dirty="0" err="1" smtClean="0">
                <a:latin typeface="Times New Roman" pitchFamily="18" charset="0"/>
                <a:cs typeface="Times New Roman" pitchFamily="18" charset="0"/>
              </a:rPr>
              <a:t>Qian</a:t>
            </a:r>
            <a:r>
              <a:rPr lang="en-IN" sz="1700" dirty="0" smtClean="0">
                <a:latin typeface="Times New Roman" pitchFamily="18" charset="0"/>
                <a:cs typeface="Times New Roman" pitchFamily="18" charset="0"/>
              </a:rPr>
              <a:t> and M. </a:t>
            </a:r>
            <a:r>
              <a:rPr lang="en-IN" sz="1700" dirty="0" err="1" smtClean="0">
                <a:latin typeface="Times New Roman" pitchFamily="18" charset="0"/>
                <a:cs typeface="Times New Roman" pitchFamily="18" charset="0"/>
              </a:rPr>
              <a:t>Margala</a:t>
            </a:r>
            <a:r>
              <a:rPr lang="en-IN" sz="1700" dirty="0" smtClean="0">
                <a:latin typeface="Times New Roman" pitchFamily="18" charset="0"/>
                <a:cs typeface="Times New Roman" pitchFamily="18" charset="0"/>
              </a:rPr>
              <a:t>, “Low power RAM-based hierarchical CAM on FPGA,” in Proc. Int. Conf. </a:t>
            </a:r>
            <a:r>
              <a:rPr lang="en-IN" sz="1700" dirty="0" err="1" smtClean="0">
                <a:latin typeface="Times New Roman" pitchFamily="18" charset="0"/>
                <a:cs typeface="Times New Roman" pitchFamily="18" charset="0"/>
              </a:rPr>
              <a:t>ReConFigurable</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FPGAs (</a:t>
            </a:r>
            <a:r>
              <a:rPr lang="en-IN" sz="1700" dirty="0" err="1" smtClean="0">
                <a:latin typeface="Times New Roman" pitchFamily="18" charset="0"/>
                <a:cs typeface="Times New Roman" pitchFamily="18" charset="0"/>
              </a:rPr>
              <a:t>ReConFig</a:t>
            </a:r>
            <a:r>
              <a:rPr lang="en-IN" sz="1700" dirty="0" smtClean="0">
                <a:latin typeface="Times New Roman" pitchFamily="18" charset="0"/>
                <a:cs typeface="Times New Roman" pitchFamily="18" charset="0"/>
              </a:rPr>
              <a:t>), Dec. 2014, pp. 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Z. </a:t>
            </a:r>
            <a:r>
              <a:rPr lang="en-IN" sz="1700" dirty="0" err="1" smtClean="0">
                <a:latin typeface="Times New Roman" pitchFamily="18" charset="0"/>
                <a:cs typeface="Times New Roman" pitchFamily="18" charset="0"/>
              </a:rPr>
              <a:t>Ullah</a:t>
            </a:r>
            <a:r>
              <a:rPr lang="en-IN" sz="1700" dirty="0" smtClean="0">
                <a:latin typeface="Times New Roman" pitchFamily="18" charset="0"/>
                <a:cs typeface="Times New Roman" pitchFamily="18" charset="0"/>
              </a:rPr>
              <a:t>, K. </a:t>
            </a:r>
            <a:r>
              <a:rPr lang="en-IN" sz="1700" dirty="0" err="1" smtClean="0">
                <a:latin typeface="Times New Roman" pitchFamily="18" charset="0"/>
                <a:cs typeface="Times New Roman" pitchFamily="18" charset="0"/>
              </a:rPr>
              <a:t>Ilgon</a:t>
            </a:r>
            <a:r>
              <a:rPr lang="en-IN" sz="1700" dirty="0" smtClean="0">
                <a:latin typeface="Times New Roman" pitchFamily="18" charset="0"/>
                <a:cs typeface="Times New Roman" pitchFamily="18" charset="0"/>
              </a:rPr>
              <a:t>, and S. </a:t>
            </a:r>
            <a:r>
              <a:rPr lang="en-IN" sz="1700" dirty="0" err="1" smtClean="0">
                <a:latin typeface="Times New Roman" pitchFamily="18" charset="0"/>
                <a:cs typeface="Times New Roman" pitchFamily="18" charset="0"/>
              </a:rPr>
              <a:t>Baeg</a:t>
            </a:r>
            <a:r>
              <a:rPr lang="en-IN" sz="1700" dirty="0" smtClean="0">
                <a:latin typeface="Times New Roman" pitchFamily="18" charset="0"/>
                <a:cs typeface="Times New Roman" pitchFamily="18" charset="0"/>
              </a:rPr>
              <a:t>, “Hybrid partitioned SRAM-based ternary content addressable memory,” IEEE Trans. Circuits Syst. I, Reg. Papers, vol. 59, no. 12, pp. 2969–2979, Dec. 2012.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Z. </a:t>
            </a:r>
            <a:r>
              <a:rPr lang="en-IN" sz="1700" dirty="0" err="1" smtClean="0">
                <a:latin typeface="Times New Roman" pitchFamily="18" charset="0"/>
                <a:cs typeface="Times New Roman" pitchFamily="18" charset="0"/>
              </a:rPr>
              <a:t>Ullah</a:t>
            </a:r>
            <a:r>
              <a:rPr lang="en-IN" sz="1700" dirty="0" smtClean="0">
                <a:latin typeface="Times New Roman" pitchFamily="18" charset="0"/>
                <a:cs typeface="Times New Roman" pitchFamily="18" charset="0"/>
              </a:rPr>
              <a:t>, M. K. </a:t>
            </a:r>
            <a:r>
              <a:rPr lang="en-IN" sz="1700" dirty="0" err="1" smtClean="0">
                <a:latin typeface="Times New Roman" pitchFamily="18" charset="0"/>
                <a:cs typeface="Times New Roman" pitchFamily="18" charset="0"/>
              </a:rPr>
              <a:t>Jaiswal</a:t>
            </a:r>
            <a:r>
              <a:rPr lang="en-IN" sz="1700" dirty="0" smtClean="0">
                <a:latin typeface="Times New Roman" pitchFamily="18" charset="0"/>
                <a:cs typeface="Times New Roman" pitchFamily="18" charset="0"/>
              </a:rPr>
              <a:t>, and R. C. C. Cheung, “Z-TCAM: An SRAM-based Architecture for TCAM,” IEEE Trans. Very Large Scale </a:t>
            </a:r>
            <a:r>
              <a:rPr lang="en-IN" sz="1700" dirty="0" err="1" smtClean="0">
                <a:latin typeface="Times New Roman" pitchFamily="18" charset="0"/>
                <a:cs typeface="Times New Roman" pitchFamily="18" charset="0"/>
              </a:rPr>
              <a:t>Integr</a:t>
            </a:r>
            <a:r>
              <a:rPr lang="en-IN" sz="1700" dirty="0" smtClean="0">
                <a:latin typeface="Times New Roman" pitchFamily="18" charset="0"/>
                <a:cs typeface="Times New Roman" pitchFamily="18" charset="0"/>
              </a:rPr>
              <a:t>. (VLSI) Syst., vol. 23, no. 2, pp. 402–406, Feb. 2015.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Xilinx, San Jose, CA, USA. Xilinx FPGAs, accessed on Apr. 20, 2016. [Online]. Available: http://www.xilinx.com.</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1252</TotalTime>
  <Words>1452</Words>
  <Application>Microsoft Office PowerPoint</Application>
  <PresentationFormat>On-screen Show (4:3)</PresentationFormat>
  <Paragraphs>71</Paragraphs>
  <Slides>14</Slides>
  <Notes>3</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Resource-Efficient SRAM-based Ternary Content Addressable Memory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2022-01-21T14:24:48Z</dcterms:modified>
</cp:coreProperties>
</file>