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Dual-Quality 4;2 Compressors for Utilizing in Dynamic Accuracy Configurable Multipliers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propose four 4:2 compressors, which have the flexibility of switching between the exact and approximate operating modes. In the approximate mode, these dual-quality compressors provide higher speeds and lower power consumptions at the cost of lower accuracy. Each of these compressors has its own level of accuracy in the approximate mode as well as different delays and power dissipations in the approximate and exact modes. Using these compressors in the structures of parallel multipliers provides configurable multipliers whose accuracies (as well as their powers and speeds) may change dynamically during the runtime. The efficiencies of these compressors in a 32-bit </a:t>
            </a:r>
            <a:r>
              <a:rPr lang="en-IN" sz="2000" dirty="0" err="1" smtClean="0">
                <a:latin typeface="Times New Roman" pitchFamily="18" charset="0"/>
                <a:cs typeface="Times New Roman" pitchFamily="18" charset="0"/>
              </a:rPr>
              <a:t>Dadda</a:t>
            </a:r>
            <a:r>
              <a:rPr lang="en-IN" sz="2000" dirty="0" smtClean="0">
                <a:latin typeface="Times New Roman" pitchFamily="18" charset="0"/>
                <a:cs typeface="Times New Roman" pitchFamily="18" charset="0"/>
              </a:rPr>
              <a:t> multiplier are evaluated in a 45-nm standard CMOS technology by comparing their parameters with those of the state-of-the-art approximate multipliers. The results of comparison indicate, on average, 46% and 68% lower delay and power consumption in the approximate mode. Also, the effectiveness of these compressors is assessed in some image processing applications.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4:2 and 5:2 compressors are commonly used in reducing the delay of the partial product in parallel multiplier summation stage. </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structure, the weights of all the inputs and the sum output are the same whereas the weights of the carry and </a:t>
            </a:r>
            <a:r>
              <a:rPr lang="en-IN" sz="2000" dirty="0" err="1" smtClean="0">
                <a:latin typeface="Times New Roman" pitchFamily="18" charset="0"/>
                <a:cs typeface="Times New Roman" pitchFamily="18" charset="0"/>
              </a:rPr>
              <a:t>Cout</a:t>
            </a:r>
            <a:r>
              <a:rPr lang="en-IN" sz="2000" dirty="0" smtClean="0">
                <a:latin typeface="Times New Roman" pitchFamily="18" charset="0"/>
                <a:cs typeface="Times New Roman" pitchFamily="18" charset="0"/>
              </a:rPr>
              <a:t> outputs are one binary bit position higher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parameters of existing system were also taken as reference values in order to compare with the proposed design.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effectiveness of the proposed compressors in their exact operating mode utilized in the </a:t>
            </a:r>
            <a:r>
              <a:rPr lang="en-IN" sz="2000" dirty="0" err="1" smtClean="0">
                <a:latin typeface="Times New Roman" pitchFamily="18" charset="0"/>
                <a:cs typeface="Times New Roman" pitchFamily="18" charset="0"/>
              </a:rPr>
              <a:t>Dadda</a:t>
            </a:r>
            <a:r>
              <a:rPr lang="en-IN" sz="2000" dirty="0" smtClean="0">
                <a:latin typeface="Times New Roman" pitchFamily="18" charset="0"/>
                <a:cs typeface="Times New Roman" pitchFamily="18" charset="0"/>
              </a:rPr>
              <a:t> multiplier will be compared with that of the proposed approximate multiplier by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same. mode.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3962400"/>
          </a:xfrm>
        </p:spPr>
        <p:txBody>
          <a:bodyPr>
            <a:noAutofit/>
          </a:bodyPr>
          <a:lstStyle/>
          <a:p>
            <a:pPr algn="just">
              <a:lnSpc>
                <a:spcPct val="150000"/>
              </a:lnSpc>
            </a:pPr>
            <a:r>
              <a:rPr lang="en-IN" sz="2000" dirty="0" smtClean="0">
                <a:latin typeface="Times New Roman" pitchFamily="18" charset="0"/>
                <a:cs typeface="Times New Roman" pitchFamily="18" charset="0"/>
              </a:rPr>
              <a:t>The parallel multipliers are utilized as a part of superior applications where their expansive power utilizations may make problem area areas on the kick the bucket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Delay is high </a:t>
            </a:r>
          </a:p>
          <a:p>
            <a:pPr algn="just">
              <a:lnSpc>
                <a:spcPct val="150000"/>
              </a:lnSpc>
            </a:pPr>
            <a:r>
              <a:rPr lang="en-IN" sz="2000" dirty="0" smtClean="0">
                <a:latin typeface="Times New Roman" pitchFamily="18" charset="0"/>
                <a:cs typeface="Times New Roman" pitchFamily="18" charset="0"/>
              </a:rPr>
              <a:t>Power </a:t>
            </a:r>
            <a:r>
              <a:rPr lang="en-IN" sz="2000" dirty="0" smtClean="0">
                <a:latin typeface="Times New Roman" pitchFamily="18" charset="0"/>
                <a:cs typeface="Times New Roman" pitchFamily="18" charset="0"/>
              </a:rPr>
              <a:t>consumption is </a:t>
            </a:r>
            <a:r>
              <a:rPr lang="en-IN" sz="2000" dirty="0" smtClean="0">
                <a:latin typeface="Times New Roman" pitchFamily="18" charset="0"/>
                <a:cs typeface="Times New Roman" pitchFamily="18" charset="0"/>
              </a:rPr>
              <a:t>high</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have a tendency to propose four 4:2 compressors, which have the flexibility of change between the Exact and Approximate operative modes.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we propose compressors, which have the ability of switching between the approximate and exact modes with very small delay and power </a:t>
            </a:r>
            <a:r>
              <a:rPr lang="en-IN" sz="2000" dirty="0" smtClean="0">
                <a:latin typeface="Times New Roman" pitchFamily="18" charset="0"/>
                <a:cs typeface="Times New Roman" pitchFamily="18" charset="0"/>
              </a:rPr>
              <a:t>overheads.</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operative mode, </a:t>
            </a:r>
            <a:r>
              <a:rPr lang="en-IN" sz="2000" dirty="0" smtClean="0">
                <a:latin typeface="Times New Roman" pitchFamily="18" charset="0"/>
                <a:cs typeface="Times New Roman" pitchFamily="18" charset="0"/>
              </a:rPr>
              <a:t>we propose </a:t>
            </a:r>
            <a:r>
              <a:rPr lang="en-IN" sz="2000" dirty="0" smtClean="0">
                <a:latin typeface="Times New Roman" pitchFamily="18" charset="0"/>
                <a:cs typeface="Times New Roman" pitchFamily="18" charset="0"/>
              </a:rPr>
              <a:t>disconnecting provide voltage of this gate by mistreatment the power </a:t>
            </a:r>
            <a:r>
              <a:rPr lang="en-IN" sz="2000" dirty="0" smtClean="0">
                <a:latin typeface="Times New Roman" pitchFamily="18" charset="0"/>
                <a:cs typeface="Times New Roman" pitchFamily="18" charset="0"/>
              </a:rPr>
              <a:t>gating.</a:t>
            </a:r>
          </a:p>
          <a:p>
            <a:pPr algn="just">
              <a:lnSpc>
                <a:spcPct val="150000"/>
              </a:lnSpc>
            </a:pPr>
            <a:r>
              <a:rPr lang="en-IN" sz="2000" dirty="0" smtClean="0">
                <a:latin typeface="Times New Roman" pitchFamily="18" charset="0"/>
                <a:cs typeface="Times New Roman" pitchFamily="18" charset="0"/>
              </a:rPr>
              <a:t>Some </a:t>
            </a:r>
            <a:r>
              <a:rPr lang="en-IN" sz="2000" dirty="0" smtClean="0">
                <a:latin typeface="Times New Roman" pitchFamily="18" charset="0"/>
                <a:cs typeface="Times New Roman" pitchFamily="18" charset="0"/>
              </a:rPr>
              <a:t>digital systems, like general purpose processors, are also utilized for each approximate and precise (Exact) computation </a:t>
            </a:r>
            <a:r>
              <a:rPr lang="en-IN" sz="2000" dirty="0" smtClean="0">
                <a:latin typeface="Times New Roman" pitchFamily="18" charset="0"/>
                <a:cs typeface="Times New Roman" pitchFamily="18" charset="0"/>
              </a:rPr>
              <a:t>modes.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parallel multipliers are used in high-performance applications where their large power consumptions may create hot-spot locations on the </a:t>
            </a:r>
            <a:r>
              <a:rPr lang="en-IN" sz="2000" dirty="0" smtClean="0">
                <a:latin typeface="Times New Roman" pitchFamily="18" charset="0"/>
                <a:cs typeface="Times New Roman" pitchFamily="18" charset="0"/>
              </a:rPr>
              <a:t>die.</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performances of the approximate multipliers are assessed in some image processing applications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Specifically, achieving the desired performance (speed) considering the limited power budget of portable systems is challenging task.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addition, having a given level of reliability may be another obstacle in reaching the system target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approach may be used for applications where there is not a unique answer and/or a set of answers near the accurate result can be considered </a:t>
            </a:r>
            <a:r>
              <a:rPr lang="en-IN" sz="2000" dirty="0" smtClean="0">
                <a:latin typeface="Times New Roman" pitchFamily="18" charset="0"/>
                <a:cs typeface="Times New Roman" pitchFamily="18" charset="0"/>
              </a:rPr>
              <a:t>acceptable.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Trading accuracy for power with an </a:t>
                      </a:r>
                      <a:r>
                        <a:rPr lang="en-US" sz="2000" dirty="0" err="1">
                          <a:latin typeface="Times New Roman"/>
                          <a:ea typeface="Calibri"/>
                          <a:cs typeface="Latha"/>
                        </a:rPr>
                        <a:t>underdesigned</a:t>
                      </a:r>
                      <a:r>
                        <a:rPr lang="en-US" sz="2000" dirty="0">
                          <a:latin typeface="Times New Roman"/>
                          <a:ea typeface="Calibri"/>
                          <a:cs typeface="Latha"/>
                        </a:rPr>
                        <a:t> multiplier architecture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Kulkarni, P. Gupta, and M. Ercegovac,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propose a novel multiplier architecture with tunable error characteristics, that leverages a modified inaccurate 2×2 building block.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Multiplier structures for low power applications in deep-CMOS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Baran, M. Aktan, and V. G. Oklobdzija,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multiplier structure is proposed by optimizing the architecture, gate sizes and the voltage supply.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695450"/>
                <a:gridCol w="3448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Voltage scalable high-speed robust hybrid arithmetic units using adaptive clocking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Ghosh, D. Mohapatra, G. Karakonstantis, and K. Roy,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explore various arithmetic units for possible use in high-speed, high-yield ALUs operated at scaled supply voltage with adaptive clock stretching.</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RAP-CLA: A reconfigurable approximate carry look-ahead adder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O. Akbari, M. Kamal, A. Afzali-Kusha, and M. Pedram,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adder has the ability of switching between the approximate and exact operating modes making it suitable for both error-resilient and exact applications.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0" y="1524000"/>
            <a:ext cx="7162800" cy="44958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609600"/>
            <a:ext cx="7498080" cy="6096000"/>
          </a:xfrm>
        </p:spPr>
        <p:txBody>
          <a:bodyPr>
            <a:noAutofit/>
          </a:bodyPr>
          <a:lstStyle/>
          <a:p>
            <a:pPr algn="just">
              <a:buNone/>
            </a:pPr>
            <a:r>
              <a:rPr lang="en-IN" sz="1900" dirty="0" smtClean="0">
                <a:latin typeface="Times New Roman" pitchFamily="18" charset="0"/>
                <a:cs typeface="Times New Roman" pitchFamily="18" charset="0"/>
              </a:rPr>
              <a:t>    In </a:t>
            </a:r>
            <a:r>
              <a:rPr lang="en-IN" sz="1900" dirty="0" smtClean="0">
                <a:latin typeface="Times New Roman" pitchFamily="18" charset="0"/>
                <a:cs typeface="Times New Roman" pitchFamily="18" charset="0"/>
              </a:rPr>
              <a:t>this paper, we presented four DQ4:2Cs, which had the flexibility of switching between the exact and approximate operating modes. In the approximate mode, these compressors provided higher speeds and lower power consumptions at the cost of lower accuracy. Each of these compressors had its own level of accuracy in the approximate mode as well as different delays and powers in the approximate and exact modes. These compressors were employed in the structure of a 32-bit </a:t>
            </a:r>
            <a:r>
              <a:rPr lang="en-IN" sz="1900" dirty="0" err="1" smtClean="0">
                <a:latin typeface="Times New Roman" pitchFamily="18" charset="0"/>
                <a:cs typeface="Times New Roman" pitchFamily="18" charset="0"/>
              </a:rPr>
              <a:t>Dadda</a:t>
            </a:r>
            <a:r>
              <a:rPr lang="en-IN" sz="1900" dirty="0" smtClean="0">
                <a:latin typeface="Times New Roman" pitchFamily="18" charset="0"/>
                <a:cs typeface="Times New Roman" pitchFamily="18" charset="0"/>
              </a:rPr>
              <a:t> multiplier to provide a configurable multiplier whose accuracy (as well as its power and speed) could be changed dynamically during the runtime. Our studies revealed that for the 32-bit multiplication, the proposed compressors yielded, on average, 46% and 68% lower delay and power consumption in the approximate mode compared with those of the recently suggested approximate compressors. Also, utilizing the proposed compressors in 32-bit </a:t>
            </a:r>
            <a:r>
              <a:rPr lang="en-IN" sz="1900" dirty="0" err="1" smtClean="0">
                <a:latin typeface="Times New Roman" pitchFamily="18" charset="0"/>
                <a:cs typeface="Times New Roman" pitchFamily="18" charset="0"/>
              </a:rPr>
              <a:t>Dadda</a:t>
            </a:r>
            <a:r>
              <a:rPr lang="en-IN" sz="1900" dirty="0" smtClean="0">
                <a:latin typeface="Times New Roman" pitchFamily="18" charset="0"/>
                <a:cs typeface="Times New Roman" pitchFamily="18" charset="0"/>
              </a:rPr>
              <a:t> multiplier provided, on average, about 33% lower NED compared with the state-of-the-art compressor-based approximate multipliers. When comparing with </a:t>
            </a:r>
            <a:r>
              <a:rPr lang="en-IN" sz="1900" dirty="0" err="1" smtClean="0">
                <a:latin typeface="Times New Roman" pitchFamily="18" charset="0"/>
                <a:cs typeface="Times New Roman" pitchFamily="18" charset="0"/>
              </a:rPr>
              <a:t>noncompressor</a:t>
            </a:r>
            <a:r>
              <a:rPr lang="en-IN" sz="1900" dirty="0" smtClean="0">
                <a:latin typeface="Times New Roman" pitchFamily="18" charset="0"/>
                <a:cs typeface="Times New Roman" pitchFamily="18" charset="0"/>
              </a:rPr>
              <a:t>-based approximate multipliers, the errors of the proposed multipliers were higher while the design parameters were considerably better. Finally, our studies showed that the multipliers realized based on the suggested compressors have, on average, about 93% smaller FOM value compared with the considered approximate multipliers.</a:t>
            </a: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60000"/>
              </a:lnSpc>
            </a:pPr>
            <a:r>
              <a:rPr lang="en-IN" sz="1600" dirty="0" smtClean="0">
                <a:latin typeface="Times New Roman" pitchFamily="18" charset="0"/>
                <a:cs typeface="Times New Roman" pitchFamily="18" charset="0"/>
              </a:rPr>
              <a:t>[1] P. </a:t>
            </a:r>
            <a:r>
              <a:rPr lang="en-IN" sz="1600" dirty="0" err="1" smtClean="0">
                <a:latin typeface="Times New Roman" pitchFamily="18" charset="0"/>
                <a:cs typeface="Times New Roman" pitchFamily="18" charset="0"/>
              </a:rPr>
              <a:t>Kulkarni</a:t>
            </a:r>
            <a:r>
              <a:rPr lang="en-IN" sz="1600" dirty="0" smtClean="0">
                <a:latin typeface="Times New Roman" pitchFamily="18" charset="0"/>
                <a:cs typeface="Times New Roman" pitchFamily="18" charset="0"/>
              </a:rPr>
              <a:t>, P. Gupta, and M. </a:t>
            </a:r>
            <a:r>
              <a:rPr lang="en-IN" sz="1600" dirty="0" err="1" smtClean="0">
                <a:latin typeface="Times New Roman" pitchFamily="18" charset="0"/>
                <a:cs typeface="Times New Roman" pitchFamily="18" charset="0"/>
              </a:rPr>
              <a:t>Ercegovac</a:t>
            </a:r>
            <a:r>
              <a:rPr lang="en-IN" sz="1600" dirty="0" smtClean="0">
                <a:latin typeface="Times New Roman" pitchFamily="18" charset="0"/>
                <a:cs typeface="Times New Roman" pitchFamily="18" charset="0"/>
              </a:rPr>
              <a:t>, “Trading accuracy for power with an </a:t>
            </a:r>
            <a:r>
              <a:rPr lang="en-IN" sz="1600" dirty="0" err="1" smtClean="0">
                <a:latin typeface="Times New Roman" pitchFamily="18" charset="0"/>
                <a:cs typeface="Times New Roman" pitchFamily="18" charset="0"/>
              </a:rPr>
              <a:t>underdesigned</a:t>
            </a:r>
            <a:r>
              <a:rPr lang="en-IN" sz="1600" dirty="0" smtClean="0">
                <a:latin typeface="Times New Roman" pitchFamily="18" charset="0"/>
                <a:cs typeface="Times New Roman" pitchFamily="18" charset="0"/>
              </a:rPr>
              <a:t> multiplier architecture,” in Proc. 24th Int. Conf. VLSI Design, Jan. 2011, pp. 346–351.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D. </a:t>
            </a:r>
            <a:r>
              <a:rPr lang="en-IN" sz="1600" dirty="0" err="1" smtClean="0">
                <a:latin typeface="Times New Roman" pitchFamily="18" charset="0"/>
                <a:cs typeface="Times New Roman" pitchFamily="18" charset="0"/>
              </a:rPr>
              <a:t>Baran</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Aktan</a:t>
            </a:r>
            <a:r>
              <a:rPr lang="en-IN" sz="1600" dirty="0" smtClean="0">
                <a:latin typeface="Times New Roman" pitchFamily="18" charset="0"/>
                <a:cs typeface="Times New Roman" pitchFamily="18" charset="0"/>
              </a:rPr>
              <a:t>, and V. G. </a:t>
            </a:r>
            <a:r>
              <a:rPr lang="en-IN" sz="1600" dirty="0" err="1" smtClean="0">
                <a:latin typeface="Times New Roman" pitchFamily="18" charset="0"/>
                <a:cs typeface="Times New Roman" pitchFamily="18" charset="0"/>
              </a:rPr>
              <a:t>Oklobdzija</a:t>
            </a:r>
            <a:r>
              <a:rPr lang="en-IN" sz="1600" dirty="0" smtClean="0">
                <a:latin typeface="Times New Roman" pitchFamily="18" charset="0"/>
                <a:cs typeface="Times New Roman" pitchFamily="18" charset="0"/>
              </a:rPr>
              <a:t>, “Multiplier structures for low power applications in deep-CMOS,” in Proc. IEEE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Circuits Syst. (ISCAS), May 2011, pp. 1061–1064.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S. </a:t>
            </a:r>
            <a:r>
              <a:rPr lang="en-IN" sz="1600" dirty="0" err="1" smtClean="0">
                <a:latin typeface="Times New Roman" pitchFamily="18" charset="0"/>
                <a:cs typeface="Times New Roman" pitchFamily="18" charset="0"/>
              </a:rPr>
              <a:t>Ghosh</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Mohapatra</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Karakonstantis</a:t>
            </a:r>
            <a:r>
              <a:rPr lang="en-IN" sz="1600" dirty="0" smtClean="0">
                <a:latin typeface="Times New Roman" pitchFamily="18" charset="0"/>
                <a:cs typeface="Times New Roman" pitchFamily="18" charset="0"/>
              </a:rPr>
              <a:t>, and K. Roy, “Voltage scalable high-speed robust hybrid arithmetic units using adaptive clocking,”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18, no. 9, pp. 1301–1309, Sep.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O. </a:t>
            </a:r>
            <a:r>
              <a:rPr lang="en-IN" sz="1600" dirty="0" err="1" smtClean="0">
                <a:latin typeface="Times New Roman" pitchFamily="18" charset="0"/>
                <a:cs typeface="Times New Roman" pitchFamily="18" charset="0"/>
              </a:rPr>
              <a:t>Akbari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Kamal</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Afzali-Kusha</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Pedram</a:t>
            </a:r>
            <a:r>
              <a:rPr lang="en-IN" sz="1600" dirty="0" smtClean="0">
                <a:latin typeface="Times New Roman" pitchFamily="18" charset="0"/>
                <a:cs typeface="Times New Roman" pitchFamily="18" charset="0"/>
              </a:rPr>
              <a:t>, “RAP-CLA: A reconfigurable approximate carry look-ahead adder,” IEEE Trans. Circuits Syst. II, Express Briefs,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10.1109/TCSII.2016.2633307.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 Sampson et al., “</a:t>
            </a:r>
            <a:r>
              <a:rPr lang="en-IN" sz="1600" dirty="0" err="1" smtClean="0">
                <a:latin typeface="Times New Roman" pitchFamily="18" charset="0"/>
                <a:cs typeface="Times New Roman" pitchFamily="18" charset="0"/>
              </a:rPr>
              <a:t>EnerJ</a:t>
            </a:r>
            <a:r>
              <a:rPr lang="en-IN" sz="1600" dirty="0" smtClean="0">
                <a:latin typeface="Times New Roman" pitchFamily="18" charset="0"/>
                <a:cs typeface="Times New Roman" pitchFamily="18" charset="0"/>
              </a:rPr>
              <a:t>: Approximate data types for safe and general low-power computation,” in Proc. 32nd ACM SIGPLAN Conf. Program. Lang. Design Implement. (PLDI), 2011, pp. 164–174.</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858000"/>
          </a:xfrm>
        </p:spPr>
        <p:txBody>
          <a:bodyPr>
            <a:noAutofit/>
          </a:bodyPr>
          <a:lstStyle/>
          <a:p>
            <a:pPr algn="just">
              <a:lnSpc>
                <a:spcPct val="170000"/>
              </a:lnSpc>
            </a:pPr>
            <a:r>
              <a:rPr lang="en-IN" sz="1600" dirty="0" smtClean="0">
                <a:latin typeface="Times New Roman" pitchFamily="18" charset="0"/>
                <a:cs typeface="Times New Roman" pitchFamily="18" charset="0"/>
              </a:rPr>
              <a:t>[6] A. </a:t>
            </a:r>
            <a:r>
              <a:rPr lang="en-IN" sz="1600" dirty="0" err="1" smtClean="0">
                <a:latin typeface="Times New Roman" pitchFamily="18" charset="0"/>
                <a:cs typeface="Times New Roman" pitchFamily="18" charset="0"/>
              </a:rPr>
              <a:t>Raha</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Jayakumar</a:t>
            </a:r>
            <a:r>
              <a:rPr lang="en-IN" sz="1600" dirty="0" smtClean="0">
                <a:latin typeface="Times New Roman" pitchFamily="18" charset="0"/>
                <a:cs typeface="Times New Roman" pitchFamily="18" charset="0"/>
              </a:rPr>
              <a:t>, and V. </a:t>
            </a:r>
            <a:r>
              <a:rPr lang="en-IN" sz="1600" dirty="0" err="1" smtClean="0">
                <a:latin typeface="Times New Roman" pitchFamily="18" charset="0"/>
                <a:cs typeface="Times New Roman" pitchFamily="18" charset="0"/>
              </a:rPr>
              <a:t>Raghunathan</a:t>
            </a:r>
            <a:r>
              <a:rPr lang="en-IN" sz="1600" dirty="0" smtClean="0">
                <a:latin typeface="Times New Roman" pitchFamily="18" charset="0"/>
                <a:cs typeface="Times New Roman" pitchFamily="18" charset="0"/>
              </a:rPr>
              <a:t>, “Input-based dynamic reconfiguration of approximate arithmetic units for video encoding,”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24, no. 3, pp. 846–857, May 2015</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[7] J. </a:t>
            </a:r>
            <a:r>
              <a:rPr lang="en-IN" sz="1600" dirty="0" err="1" smtClean="0">
                <a:latin typeface="Times New Roman" pitchFamily="18" charset="0"/>
                <a:cs typeface="Times New Roman" pitchFamily="18" charset="0"/>
              </a:rPr>
              <a:t>Joven</a:t>
            </a:r>
            <a:r>
              <a:rPr lang="en-IN" sz="1600" dirty="0" smtClean="0">
                <a:latin typeface="Times New Roman" pitchFamily="18" charset="0"/>
                <a:cs typeface="Times New Roman" pitchFamily="18" charset="0"/>
              </a:rPr>
              <a:t> et al., “</a:t>
            </a:r>
            <a:r>
              <a:rPr lang="en-IN" sz="1600" dirty="0" err="1" smtClean="0">
                <a:latin typeface="Times New Roman" pitchFamily="18" charset="0"/>
                <a:cs typeface="Times New Roman" pitchFamily="18" charset="0"/>
              </a:rPr>
              <a:t>QoS</a:t>
            </a:r>
            <a:r>
              <a:rPr lang="en-IN" sz="1600" dirty="0" smtClean="0">
                <a:latin typeface="Times New Roman" pitchFamily="18" charset="0"/>
                <a:cs typeface="Times New Roman" pitchFamily="18" charset="0"/>
              </a:rPr>
              <a:t>-driven reconfigurable parallel computing for </a:t>
            </a:r>
            <a:r>
              <a:rPr lang="en-IN" sz="1600" dirty="0" err="1" smtClean="0">
                <a:latin typeface="Times New Roman" pitchFamily="18" charset="0"/>
                <a:cs typeface="Times New Roman" pitchFamily="18" charset="0"/>
              </a:rPr>
              <a:t>NoC</a:t>
            </a:r>
            <a:r>
              <a:rPr lang="en-IN" sz="1600" dirty="0" smtClean="0">
                <a:latin typeface="Times New Roman" pitchFamily="18" charset="0"/>
                <a:cs typeface="Times New Roman" pitchFamily="18" charset="0"/>
              </a:rPr>
              <a:t>-based clustered </a:t>
            </a:r>
            <a:r>
              <a:rPr lang="en-IN" sz="1600" dirty="0" err="1" smtClean="0">
                <a:latin typeface="Times New Roman" pitchFamily="18" charset="0"/>
                <a:cs typeface="Times New Roman" pitchFamily="18" charset="0"/>
              </a:rPr>
              <a:t>MPSoCs</a:t>
            </a:r>
            <a:r>
              <a:rPr lang="en-IN" sz="1600" dirty="0" smtClean="0">
                <a:latin typeface="Times New Roman" pitchFamily="18" charset="0"/>
                <a:cs typeface="Times New Roman" pitchFamily="18" charset="0"/>
              </a:rPr>
              <a:t>,” IEEE Trans. Ind. </a:t>
            </a:r>
            <a:r>
              <a:rPr lang="en-IN" sz="1600" dirty="0" err="1" smtClean="0">
                <a:latin typeface="Times New Roman" pitchFamily="18" charset="0"/>
                <a:cs typeface="Times New Roman" pitchFamily="18" charset="0"/>
              </a:rPr>
              <a:t>Informat</a:t>
            </a:r>
            <a:r>
              <a:rPr lang="en-IN" sz="1600" dirty="0" smtClean="0">
                <a:latin typeface="Times New Roman" pitchFamily="18" charset="0"/>
                <a:cs typeface="Times New Roman" pitchFamily="18" charset="0"/>
              </a:rPr>
              <a:t>., vol. 9, no. 3, pp. 1613–1624, Aug.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R. Ye, T. Wang, F. Yuan, R. Kumar, and Q.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“On </a:t>
            </a:r>
            <a:r>
              <a:rPr lang="en-IN" sz="1600" dirty="0" err="1" smtClean="0">
                <a:latin typeface="Times New Roman" pitchFamily="18" charset="0"/>
                <a:cs typeface="Times New Roman" pitchFamily="18" charset="0"/>
              </a:rPr>
              <a:t>reconfigurationoriented</a:t>
            </a:r>
            <a:r>
              <a:rPr lang="en-IN" sz="1600" dirty="0" smtClean="0">
                <a:latin typeface="Times New Roman" pitchFamily="18" charset="0"/>
                <a:cs typeface="Times New Roman" pitchFamily="18" charset="0"/>
              </a:rPr>
              <a:t> approximate adder design and its application,” in Proc. IEEE/ACM Int. Conf.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Aided Design (ICCAD), Nov. 2013, pp. 48–54.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M. </a:t>
            </a:r>
            <a:r>
              <a:rPr lang="en-IN" sz="1600" dirty="0" err="1" smtClean="0">
                <a:latin typeface="Times New Roman" pitchFamily="18" charset="0"/>
                <a:cs typeface="Times New Roman" pitchFamily="18" charset="0"/>
              </a:rPr>
              <a:t>Shafique</a:t>
            </a:r>
            <a:r>
              <a:rPr lang="en-IN" sz="1600" dirty="0" smtClean="0">
                <a:latin typeface="Times New Roman" pitchFamily="18" charset="0"/>
                <a:cs typeface="Times New Roman" pitchFamily="18" charset="0"/>
              </a:rPr>
              <a:t>, W. Ahmad, R. Hafiz, and J. Henkel, “A low latency generic accuracy configurable adder,” in Proc. 52nd ACM/EDAC/IEEE Design </a:t>
            </a:r>
            <a:r>
              <a:rPr lang="en-IN" sz="1600" dirty="0" err="1" smtClean="0">
                <a:latin typeface="Times New Roman" pitchFamily="18" charset="0"/>
                <a:cs typeface="Times New Roman" pitchFamily="18" charset="0"/>
              </a:rPr>
              <a:t>Autom</a:t>
            </a:r>
            <a:r>
              <a:rPr lang="en-IN" sz="1600" dirty="0" smtClean="0">
                <a:latin typeface="Times New Roman" pitchFamily="18" charset="0"/>
                <a:cs typeface="Times New Roman" pitchFamily="18" charset="0"/>
              </a:rPr>
              <a:t>. Conf. (DAC), Jun. 2015, pp. 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S. </a:t>
            </a:r>
            <a:r>
              <a:rPr lang="en-IN" sz="1600" dirty="0" err="1" smtClean="0">
                <a:latin typeface="Times New Roman" pitchFamily="18" charset="0"/>
                <a:cs typeface="Times New Roman" pitchFamily="18" charset="0"/>
              </a:rPr>
              <a:t>Narayanamoorthy</a:t>
            </a:r>
            <a:r>
              <a:rPr lang="en-IN" sz="1600" dirty="0" smtClean="0">
                <a:latin typeface="Times New Roman" pitchFamily="18" charset="0"/>
                <a:cs typeface="Times New Roman" pitchFamily="18" charset="0"/>
              </a:rPr>
              <a:t>, H. A. </a:t>
            </a:r>
            <a:r>
              <a:rPr lang="en-IN" sz="1600" dirty="0" err="1" smtClean="0">
                <a:latin typeface="Times New Roman" pitchFamily="18" charset="0"/>
                <a:cs typeface="Times New Roman" pitchFamily="18" charset="0"/>
              </a:rPr>
              <a:t>Moghaddam</a:t>
            </a:r>
            <a:r>
              <a:rPr lang="en-IN" sz="1600" dirty="0" smtClean="0">
                <a:latin typeface="Times New Roman" pitchFamily="18" charset="0"/>
                <a:cs typeface="Times New Roman" pitchFamily="18" charset="0"/>
              </a:rPr>
              <a:t>, Z. Liu, T. Park, and N. S. Kim, “Energy-efficient approximate multiplication for digital signal processing and classification applications,”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23, no. 6, pp. 1180–1184, Jun. 2015.</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1286</TotalTime>
  <Words>1506</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Dual-Quality 4;2 Compressors for Utilizing in Dynamic Accuracy Configurable Multipliers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2022-01-21T11:59:38Z</dcterms:modified>
</cp:coreProperties>
</file>