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t>Low-Complexity VLSI Design of Large Integer Multipliers for Fully </a:t>
            </a:r>
            <a:r>
              <a:rPr lang="en-IN" b="1" dirty="0" err="1" smtClean="0"/>
              <a:t>Homomorphic</a:t>
            </a:r>
            <a:r>
              <a:rPr lang="en-IN" b="1" dirty="0" smtClean="0"/>
              <a:t> Encryption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buNone/>
            </a:pPr>
            <a:r>
              <a:rPr lang="en-IN" sz="2000" dirty="0" smtClean="0">
                <a:latin typeface="Times New Roman" pitchFamily="18" charset="0"/>
                <a:cs typeface="Times New Roman" pitchFamily="18" charset="0"/>
              </a:rPr>
              <a:t>    Large integer multiplication has been widely used in fully </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encryption (FHE). Implementing feasible large integer multiplication hardware is thus critical for accelerating the FHE evaluation process. In this paper, a novel and efficient operand reduction scheme is proposed to reduce the area requirement of radix-r butterfly units. We also extend the </a:t>
            </a:r>
            <a:r>
              <a:rPr lang="en-IN" sz="2000" dirty="0" err="1" smtClean="0">
                <a:latin typeface="Times New Roman" pitchFamily="18" charset="0"/>
                <a:cs typeface="Times New Roman" pitchFamily="18" charset="0"/>
              </a:rPr>
              <a:t>singleport</a:t>
            </a:r>
            <a:r>
              <a:rPr lang="en-IN" sz="2000" dirty="0" smtClean="0">
                <a:latin typeface="Times New Roman" pitchFamily="18" charset="0"/>
                <a:cs typeface="Times New Roman" pitchFamily="18" charset="0"/>
              </a:rPr>
              <a:t>, merged-bank memory structure to the design of number theoretic transform (NTT) and inverse NTT (INTT) for further area minimization. In addition, an efficient memory addressing scheme is developed to support both NTT/INTT and resolving carries computations. Experimental results reveal that significant area reductions can be achieved for the targeted 786 432- and 1 179 648-bit NTT-based multipliers designed using the proposed schemes in comparison with the related works. Moreover, the two multiplications can be accomplished in 0.196 and 2.21 ms, respectively, based on 90-nm CMOS technology. The low-complexity feature of the proposed large integer multiplier designs is thus obtained without sacrificing the time performance.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holy grails of modern cryptography is FHE, which allows arbitrary computation on encrypted data. </a:t>
            </a:r>
          </a:p>
          <a:p>
            <a:pPr algn="just">
              <a:lnSpc>
                <a:spcPct val="150000"/>
              </a:lnSpc>
            </a:pPr>
            <a:r>
              <a:rPr lang="en-IN" sz="2000" dirty="0" smtClean="0">
                <a:latin typeface="Times New Roman" pitchFamily="18" charset="0"/>
                <a:cs typeface="Times New Roman" pitchFamily="18" charset="0"/>
              </a:rPr>
              <a:t>A need to perform a binary operation on the plaintext, FHE enables that to be accomplished via manipulation of the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without the knowledge of the encryption key.</a:t>
            </a:r>
          </a:p>
          <a:p>
            <a:pPr algn="just">
              <a:lnSpc>
                <a:spcPct val="150000"/>
              </a:lnSpc>
            </a:pPr>
            <a:r>
              <a:rPr lang="en-IN" sz="2000" dirty="0" smtClean="0">
                <a:latin typeface="Times New Roman" pitchFamily="18" charset="0"/>
                <a:cs typeface="Times New Roman" pitchFamily="18" charset="0"/>
              </a:rPr>
              <a:t>The brief description above, we can see that the fundamental operations for FHE are large-number addition and multiplication. </a:t>
            </a:r>
          </a:p>
          <a:p>
            <a:pPr algn="just">
              <a:lnSpc>
                <a:spcPct val="150000"/>
              </a:lnSpc>
            </a:pPr>
            <a:r>
              <a:rPr lang="en-IN" sz="2000" dirty="0" smtClean="0">
                <a:latin typeface="Times New Roman" pitchFamily="18" charset="0"/>
                <a:cs typeface="Times New Roman" pitchFamily="18" charset="0"/>
              </a:rPr>
              <a:t>The simplest algorithm is the naive O(N2) algorithm (often called the grade school algorithm). </a:t>
            </a:r>
          </a:p>
          <a:p>
            <a:pPr algn="just">
              <a:lnSpc>
                <a:spcPct val="150000"/>
              </a:lnSpc>
            </a:pPr>
            <a:r>
              <a:rPr lang="en-IN" sz="2000" dirty="0" smtClean="0">
                <a:latin typeface="Times New Roman" pitchFamily="18" charset="0"/>
                <a:cs typeface="Times New Roman" pitchFamily="18" charset="0"/>
              </a:rPr>
              <a:t>This is an efficient grade-school approach, performing the equivalent of two O(N2) multiplications.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GPU trial provided significant acceleration, the major problem remains that the power consumption of a high end GPU today is about 200–400 W</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High precision arithmetic is a primary means of addressing the non-robustness problem in such geometric algorithms. </a:t>
            </a:r>
          </a:p>
          <a:p>
            <a:pPr algn="just">
              <a:lnSpc>
                <a:spcPct val="150000"/>
              </a:lnSpc>
            </a:pPr>
            <a:r>
              <a:rPr lang="en-IN" sz="2000" dirty="0" smtClean="0">
                <a:latin typeface="Times New Roman" pitchFamily="18" charset="0"/>
                <a:cs typeface="Times New Roman" pitchFamily="18" charset="0"/>
              </a:rPr>
              <a:t>One of the major issues in reversible circuit design is garbage minimization to minimise the power dissipation.</a:t>
            </a:r>
          </a:p>
          <a:p>
            <a:pPr algn="just">
              <a:lnSpc>
                <a:spcPct val="150000"/>
              </a:lnSpc>
            </a:pPr>
            <a:r>
              <a:rPr lang="en-IN" sz="2000" dirty="0" smtClean="0">
                <a:latin typeface="Times New Roman" pitchFamily="18" charset="0"/>
                <a:cs typeface="Times New Roman" pitchFamily="18" charset="0"/>
              </a:rPr>
              <a:t>However, existing FHE schemes are currently highly unpractical due to large parameter sizes and highly computationally intensive algorithms amongst other issues.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it is proposed to design an efficient reversible single precision floating point </a:t>
            </a:r>
            <a:r>
              <a:rPr lang="en-IN" sz="2000" dirty="0" err="1" smtClean="0">
                <a:latin typeface="Times New Roman" pitchFamily="18" charset="0"/>
                <a:cs typeface="Times New Roman" pitchFamily="18" charset="0"/>
              </a:rPr>
              <a:t>subtractor</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proposed floating point </a:t>
            </a:r>
            <a:r>
              <a:rPr lang="en-IN" sz="2000" dirty="0" err="1" smtClean="0">
                <a:latin typeface="Times New Roman" pitchFamily="18" charset="0"/>
                <a:cs typeface="Times New Roman" pitchFamily="18" charset="0"/>
              </a:rPr>
              <a:t>subtractor</a:t>
            </a:r>
            <a:r>
              <a:rPr lang="en-IN" sz="2000" dirty="0" smtClean="0">
                <a:latin typeface="Times New Roman" pitchFamily="18" charset="0"/>
                <a:cs typeface="Times New Roman" pitchFamily="18" charset="0"/>
              </a:rPr>
              <a:t> design requires an efficient reversible comparator unit, an 8-bit and a 24-bit reversible </a:t>
            </a:r>
            <a:r>
              <a:rPr lang="en-IN" sz="2000" dirty="0" err="1" smtClean="0">
                <a:latin typeface="Times New Roman" pitchFamily="18" charset="0"/>
                <a:cs typeface="Times New Roman" pitchFamily="18" charset="0"/>
              </a:rPr>
              <a:t>subtractor</a:t>
            </a:r>
            <a:r>
              <a:rPr lang="en-IN" sz="2000" dirty="0" smtClean="0">
                <a:latin typeface="Times New Roman" pitchFamily="18" charset="0"/>
                <a:cs typeface="Times New Roman" pitchFamily="18" charset="0"/>
              </a:rPr>
              <a:t> unit, a 24-bit reversible leading zero detector unit and a 24- bit reversible shift register for normalization.</a:t>
            </a:r>
          </a:p>
          <a:p>
            <a:pPr algn="just">
              <a:lnSpc>
                <a:spcPct val="150000"/>
              </a:lnSpc>
            </a:pPr>
            <a:r>
              <a:rPr lang="en-IN" sz="2000" dirty="0" smtClean="0">
                <a:latin typeface="Times New Roman" pitchFamily="18" charset="0"/>
                <a:cs typeface="Times New Roman" pitchFamily="18" charset="0"/>
              </a:rPr>
              <a:t>The paper also focuses on the design of a reversible 1-bit comparator using the two newly proposed reversible gates Reversible Gate1 (RG1) and Reversible Gate2 (RG2). </a:t>
            </a:r>
          </a:p>
          <a:p>
            <a:pPr algn="just">
              <a:lnSpc>
                <a:spcPct val="150000"/>
              </a:lnSpc>
            </a:pPr>
            <a:r>
              <a:rPr lang="en-IN" sz="2000" dirty="0" smtClean="0">
                <a:latin typeface="Times New Roman" pitchFamily="18" charset="0"/>
                <a:cs typeface="Times New Roman" pitchFamily="18" charset="0"/>
              </a:rPr>
              <a:t>The proposed design has been synthesized using 90-nm process technology with an estimated die area of 45.3 mm2.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High-radix BUs are commonly applied to reduce the number of operation stages, thereby increasing the resulting performance. </a:t>
            </a:r>
          </a:p>
          <a:p>
            <a:pPr algn="just">
              <a:lnSpc>
                <a:spcPct val="150000"/>
              </a:lnSpc>
            </a:pPr>
            <a:r>
              <a:rPr lang="en-IN" sz="2000" dirty="0" smtClean="0">
                <a:latin typeface="Times New Roman" pitchFamily="18" charset="0"/>
                <a:cs typeface="Times New Roman" pitchFamily="18" charset="0"/>
              </a:rPr>
              <a:t>To accelerate FHE operations, various efficient schemes have been presented into tackle large integer multiplication based on the </a:t>
            </a:r>
            <a:r>
              <a:rPr lang="en-IN" sz="2000" dirty="0" err="1" smtClean="0">
                <a:latin typeface="Times New Roman" pitchFamily="18" charset="0"/>
                <a:cs typeface="Times New Roman" pitchFamily="18" charset="0"/>
              </a:rPr>
              <a:t>Schönhage–Strassen</a:t>
            </a:r>
            <a:r>
              <a:rPr lang="en-IN" sz="2000" dirty="0" smtClean="0">
                <a:latin typeface="Times New Roman" pitchFamily="18" charset="0"/>
                <a:cs typeface="Times New Roman" pitchFamily="18" charset="0"/>
              </a:rPr>
              <a:t> algorithm (SSA).</a:t>
            </a:r>
          </a:p>
          <a:p>
            <a:pPr algn="just">
              <a:lnSpc>
                <a:spcPct val="150000"/>
              </a:lnSpc>
            </a:pPr>
            <a:r>
              <a:rPr lang="en-IN" sz="2000" dirty="0" smtClean="0">
                <a:latin typeface="Times New Roman" pitchFamily="18" charset="0"/>
                <a:cs typeface="Times New Roman" pitchFamily="18" charset="0"/>
              </a:rPr>
              <a:t>To the multiport memory structures, single-port memory is preferred due to its area efficiency, but it might suffer from the limited bandwidth.</a:t>
            </a:r>
          </a:p>
          <a:p>
            <a:pPr algn="just">
              <a:lnSpc>
                <a:spcPct val="150000"/>
              </a:lnSpc>
            </a:pPr>
            <a:r>
              <a:rPr lang="en-IN" sz="2000" dirty="0" smtClean="0">
                <a:latin typeface="Times New Roman" pitchFamily="18" charset="0"/>
                <a:cs typeface="Times New Roman" pitchFamily="18" charset="0"/>
              </a:rPr>
              <a:t>In, an area-efficient (AE) algorithm was developed by employing SPMB memory to further reduce the memory area in existing memory-based architectures.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Fully </a:t>
                      </a:r>
                      <a:r>
                        <a:rPr lang="en-US" sz="2000" dirty="0" err="1">
                          <a:latin typeface="Times New Roman"/>
                          <a:ea typeface="Calibri"/>
                          <a:cs typeface="Latha"/>
                        </a:rPr>
                        <a:t>homomorphic</a:t>
                      </a:r>
                      <a:r>
                        <a:rPr lang="en-US" sz="2000" dirty="0">
                          <a:latin typeface="Times New Roman"/>
                          <a:ea typeface="Calibri"/>
                          <a:cs typeface="Latha"/>
                        </a:rPr>
                        <a:t> encryption using ideal lattices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Gentry,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propose a fully homomorphic encryption scheme -- i.e., a scheme that allows one to evaluate circuits over encrypted data without being able to decrypt.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Fully homomorphic encryption over the integers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V. Dijk, C. Gentry, S. Halevl, and V. Vaikuntanathan,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use Gentry’s technique to construct a fully </a:t>
                      </a:r>
                      <a:r>
                        <a:rPr lang="en-US" sz="2000" dirty="0" err="1">
                          <a:latin typeface="Times New Roman"/>
                          <a:ea typeface="Calibri"/>
                          <a:cs typeface="Latha"/>
                        </a:rPr>
                        <a:t>homomorphic</a:t>
                      </a:r>
                      <a:r>
                        <a:rPr lang="en-US" sz="2000" dirty="0">
                          <a:latin typeface="Times New Roman"/>
                          <a:ea typeface="Calibri"/>
                          <a:cs typeface="Latha"/>
                        </a:rPr>
                        <a:t> scheme from a “</a:t>
                      </a:r>
                      <a:r>
                        <a:rPr lang="en-US" sz="2000" dirty="0" err="1">
                          <a:latin typeface="Times New Roman"/>
                          <a:ea typeface="Calibri"/>
                          <a:cs typeface="Latha"/>
                        </a:rPr>
                        <a:t>bootstrappable</a:t>
                      </a:r>
                      <a:r>
                        <a:rPr lang="en-US" sz="2000" dirty="0">
                          <a:latin typeface="Times New Roman"/>
                          <a:ea typeface="Calibri"/>
                          <a:cs typeface="Latha"/>
                        </a:rPr>
                        <a:t>” somewhat </a:t>
                      </a:r>
                      <a:r>
                        <a:rPr lang="en-US" sz="2000" dirty="0" err="1">
                          <a:latin typeface="Times New Roman"/>
                          <a:ea typeface="Calibri"/>
                          <a:cs typeface="Latha"/>
                        </a:rPr>
                        <a:t>homomorphic</a:t>
                      </a:r>
                      <a:r>
                        <a:rPr lang="en-US" sz="2000" dirty="0">
                          <a:latin typeface="Times New Roman"/>
                          <a:ea typeface="Calibri"/>
                          <a:cs typeface="Latha"/>
                        </a:rPr>
                        <a:t> scheme.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314450"/>
                <a:gridCol w="3829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Implementating</a:t>
                      </a:r>
                      <a:r>
                        <a:rPr lang="en-US" sz="2000" dirty="0">
                          <a:latin typeface="Times New Roman"/>
                          <a:ea typeface="Calibri"/>
                          <a:cs typeface="Latha"/>
                        </a:rPr>
                        <a:t> gentry’s fully-</a:t>
                      </a:r>
                      <a:r>
                        <a:rPr lang="en-US" sz="2000" dirty="0" err="1">
                          <a:latin typeface="Times New Roman"/>
                          <a:ea typeface="Calibri"/>
                          <a:cs typeface="Latha"/>
                        </a:rPr>
                        <a:t>homomorphic</a:t>
                      </a:r>
                      <a:r>
                        <a:rPr lang="en-US" sz="2000" dirty="0">
                          <a:latin typeface="Times New Roman"/>
                          <a:ea typeface="Calibri"/>
                          <a:cs typeface="Latha"/>
                        </a:rPr>
                        <a:t> encryption scheme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Gentry and S. Halevi,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Our main optimization is a key-generation method for the underlying somewhat homomorphic encryption, that does not require full polynomial inversion.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Public key compression and modulus switching for fully homomorphic encryption over the integers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J.-S. Coron, D. Naccache, and M. Tibouchi,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also describes a new modulus switching technique for the DGHV scheme that enables to use the new FHE framework without bootstrapping from </a:t>
                      </a:r>
                      <a:r>
                        <a:rPr lang="en-US" sz="2000" dirty="0" err="1">
                          <a:solidFill>
                            <a:srgbClr val="333333"/>
                          </a:solidFill>
                          <a:latin typeface="Times New Roman"/>
                          <a:ea typeface="Calibri"/>
                          <a:cs typeface="Latha"/>
                        </a:rPr>
                        <a:t>Brakerski</a:t>
                      </a:r>
                      <a:r>
                        <a:rPr lang="en-US" sz="2000" dirty="0">
                          <a:solidFill>
                            <a:srgbClr val="333333"/>
                          </a:solidFill>
                          <a:latin typeface="Times New Roman"/>
                          <a:ea typeface="Calibri"/>
                          <a:cs typeface="Latha"/>
                        </a:rPr>
                        <a:t>, Gentry and </a:t>
                      </a:r>
                      <a:r>
                        <a:rPr lang="en-US" sz="2000" dirty="0" err="1">
                          <a:solidFill>
                            <a:srgbClr val="333333"/>
                          </a:solidFill>
                          <a:latin typeface="Times New Roman"/>
                          <a:ea typeface="Calibri"/>
                          <a:cs typeface="Latha"/>
                        </a:rPr>
                        <a:t>Vaikuntanathan</a:t>
                      </a:r>
                      <a:r>
                        <a:rPr lang="en-US" sz="2000" dirty="0">
                          <a:solidFill>
                            <a:srgbClr val="333333"/>
                          </a:solidFill>
                          <a:latin typeface="Times New Roman"/>
                          <a:ea typeface="Calibri"/>
                          <a:cs typeface="Latha"/>
                        </a:rPr>
                        <a:t> with the DGHV scheme.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7169" name="Picture 1"/>
          <p:cNvPicPr>
            <a:picLocks noGrp="1" noChangeAspect="1" noChangeArrowheads="1"/>
          </p:cNvPicPr>
          <p:nvPr>
            <p:ph idx="1"/>
          </p:nvPr>
        </p:nvPicPr>
        <p:blipFill>
          <a:blip r:embed="rId2"/>
          <a:srcRect/>
          <a:stretch>
            <a:fillRect/>
          </a:stretch>
        </p:blipFill>
        <p:spPr bwMode="auto">
          <a:xfrm>
            <a:off x="1676400" y="1600200"/>
            <a:ext cx="6934199" cy="4191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In this paper, we explored feasible solutions for achieving low-complexity NTT-based multiplication of large integers for FHE, focusing on the hardware implementation. First, we have proposed a systematic way of reducing the number of operands required for carrying out the radix-r butterfly computation, a basic operation in FFT/NTT applications. Techniques for effectively handling the memory resources and solving the memory access conflicts have also been presented for further area reduction. Applying the proposed schemes to the targeted 786 432-bit and 1 179 648-bit NTT-based multiplier designs can provide a significant area improvement in comparison with related works without compromising the time performance. Our development has thus provided a more suitable solution than related works for applications such as FHE, which demands low-complexity and high-speed large integer multiplication.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Gentry, “Fully </a:t>
            </a:r>
            <a:r>
              <a:rPr lang="en-IN" sz="1600" dirty="0" err="1" smtClean="0">
                <a:latin typeface="Times New Roman" pitchFamily="18" charset="0"/>
                <a:cs typeface="Times New Roman" pitchFamily="18" charset="0"/>
              </a:rPr>
              <a:t>homomorphic</a:t>
            </a:r>
            <a:r>
              <a:rPr lang="en-IN" sz="1600" dirty="0" smtClean="0">
                <a:latin typeface="Times New Roman" pitchFamily="18" charset="0"/>
                <a:cs typeface="Times New Roman" pitchFamily="18" charset="0"/>
              </a:rPr>
              <a:t> encryption using ideal lattices,” in Proc. 41st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ACM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Theory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2009, pp. 169–178. </a:t>
            </a:r>
          </a:p>
          <a:p>
            <a:pPr algn="just">
              <a:lnSpc>
                <a:spcPct val="160000"/>
              </a:lnSpc>
            </a:pPr>
            <a:r>
              <a:rPr lang="en-IN" sz="1600" dirty="0" smtClean="0">
                <a:latin typeface="Times New Roman" pitchFamily="18" charset="0"/>
                <a:cs typeface="Times New Roman" pitchFamily="18" charset="0"/>
              </a:rPr>
              <a:t>[2] M. V. </a:t>
            </a:r>
            <a:r>
              <a:rPr lang="en-IN" sz="1600" dirty="0" err="1" smtClean="0">
                <a:latin typeface="Times New Roman" pitchFamily="18" charset="0"/>
                <a:cs typeface="Times New Roman" pitchFamily="18" charset="0"/>
              </a:rPr>
              <a:t>Dijk</a:t>
            </a:r>
            <a:r>
              <a:rPr lang="en-IN" sz="1600" dirty="0" smtClean="0">
                <a:latin typeface="Times New Roman" pitchFamily="18" charset="0"/>
                <a:cs typeface="Times New Roman" pitchFamily="18" charset="0"/>
              </a:rPr>
              <a:t>, C. Gentry, S. </a:t>
            </a:r>
            <a:r>
              <a:rPr lang="en-IN" sz="1600" dirty="0" err="1" smtClean="0">
                <a:latin typeface="Times New Roman" pitchFamily="18" charset="0"/>
                <a:cs typeface="Times New Roman" pitchFamily="18" charset="0"/>
              </a:rPr>
              <a:t>Halevl</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Vaikuntanathan</a:t>
            </a:r>
            <a:r>
              <a:rPr lang="en-IN" sz="1600" dirty="0" smtClean="0">
                <a:latin typeface="Times New Roman" pitchFamily="18" charset="0"/>
                <a:cs typeface="Times New Roman" pitchFamily="18" charset="0"/>
              </a:rPr>
              <a:t>, “Fully </a:t>
            </a:r>
            <a:r>
              <a:rPr lang="en-IN" sz="1600" dirty="0" err="1" smtClean="0">
                <a:latin typeface="Times New Roman" pitchFamily="18" charset="0"/>
                <a:cs typeface="Times New Roman" pitchFamily="18" charset="0"/>
              </a:rPr>
              <a:t>homomorphic</a:t>
            </a:r>
            <a:r>
              <a:rPr lang="en-IN" sz="1600" dirty="0" smtClean="0">
                <a:latin typeface="Times New Roman" pitchFamily="18" charset="0"/>
                <a:cs typeface="Times New Roman" pitchFamily="18" charset="0"/>
              </a:rPr>
              <a:t> encryption over the integers,” in Proc.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Int. Conf. Theory Appl. Cryptograph. </a:t>
            </a:r>
            <a:r>
              <a:rPr lang="en-IN" sz="1600" dirty="0" err="1" smtClean="0">
                <a:latin typeface="Times New Roman" pitchFamily="18" charset="0"/>
                <a:cs typeface="Times New Roman" pitchFamily="18" charset="0"/>
              </a:rPr>
              <a:t>Techn</a:t>
            </a:r>
            <a:r>
              <a:rPr lang="en-IN" sz="1600" dirty="0" smtClean="0">
                <a:latin typeface="Times New Roman" pitchFamily="18" charset="0"/>
                <a:cs typeface="Times New Roman" pitchFamily="18" charset="0"/>
              </a:rPr>
              <a:t>., 2010, pp. 24–43. </a:t>
            </a:r>
          </a:p>
          <a:p>
            <a:pPr algn="just">
              <a:lnSpc>
                <a:spcPct val="160000"/>
              </a:lnSpc>
            </a:pPr>
            <a:r>
              <a:rPr lang="en-IN" sz="1600" dirty="0" smtClean="0">
                <a:latin typeface="Times New Roman" pitchFamily="18" charset="0"/>
                <a:cs typeface="Times New Roman" pitchFamily="18" charset="0"/>
              </a:rPr>
              <a:t>[3] Z. </a:t>
            </a:r>
            <a:r>
              <a:rPr lang="en-IN" sz="1600" dirty="0" err="1" smtClean="0">
                <a:latin typeface="Times New Roman" pitchFamily="18" charset="0"/>
                <a:cs typeface="Times New Roman" pitchFamily="18" charset="0"/>
              </a:rPr>
              <a:t>Brakerski</a:t>
            </a:r>
            <a:r>
              <a:rPr lang="en-IN" sz="1600" dirty="0" smtClean="0">
                <a:latin typeface="Times New Roman" pitchFamily="18" charset="0"/>
                <a:cs typeface="Times New Roman" pitchFamily="18" charset="0"/>
              </a:rPr>
              <a:t>, C. Gentry, and V. </a:t>
            </a:r>
            <a:r>
              <a:rPr lang="en-IN" sz="1600" dirty="0" err="1" smtClean="0">
                <a:latin typeface="Times New Roman" pitchFamily="18" charset="0"/>
                <a:cs typeface="Times New Roman" pitchFamily="18" charset="0"/>
              </a:rPr>
              <a:t>Vaikuntanathan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Leveled</a:t>
            </a:r>
            <a:r>
              <a:rPr lang="en-IN" sz="1600" dirty="0" smtClean="0">
                <a:latin typeface="Times New Roman" pitchFamily="18" charset="0"/>
                <a:cs typeface="Times New Roman" pitchFamily="18" charset="0"/>
              </a:rPr>
              <a:t>) fully </a:t>
            </a:r>
            <a:r>
              <a:rPr lang="en-IN" sz="1600" dirty="0" err="1" smtClean="0">
                <a:latin typeface="Times New Roman" pitchFamily="18" charset="0"/>
                <a:cs typeface="Times New Roman" pitchFamily="18" charset="0"/>
              </a:rPr>
              <a:t>homomorphic</a:t>
            </a:r>
            <a:r>
              <a:rPr lang="en-IN" sz="1600" dirty="0" smtClean="0">
                <a:latin typeface="Times New Roman" pitchFamily="18" charset="0"/>
                <a:cs typeface="Times New Roman" pitchFamily="18" charset="0"/>
              </a:rPr>
              <a:t> encryption without bootstrapping,” ACM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Theory, vol. 6, no. 3, 2012, Art. no. 13. </a:t>
            </a:r>
          </a:p>
          <a:p>
            <a:pPr algn="just">
              <a:lnSpc>
                <a:spcPct val="160000"/>
              </a:lnSpc>
            </a:pPr>
            <a:r>
              <a:rPr lang="en-IN" sz="1600" dirty="0" smtClean="0">
                <a:latin typeface="Times New Roman" pitchFamily="18" charset="0"/>
                <a:cs typeface="Times New Roman" pitchFamily="18" charset="0"/>
              </a:rPr>
              <a:t>[4] C. Gentry and S. </a:t>
            </a:r>
            <a:r>
              <a:rPr lang="en-IN" sz="1600" dirty="0" err="1" smtClean="0">
                <a:latin typeface="Times New Roman" pitchFamily="18" charset="0"/>
                <a:cs typeface="Times New Roman" pitchFamily="18" charset="0"/>
              </a:rPr>
              <a:t>Halevi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Implementating</a:t>
            </a:r>
            <a:r>
              <a:rPr lang="en-IN" sz="1600" dirty="0" smtClean="0">
                <a:latin typeface="Times New Roman" pitchFamily="18" charset="0"/>
                <a:cs typeface="Times New Roman" pitchFamily="18" charset="0"/>
              </a:rPr>
              <a:t> gentry’s fully-</a:t>
            </a:r>
            <a:r>
              <a:rPr lang="en-IN" sz="1600" dirty="0" err="1" smtClean="0">
                <a:latin typeface="Times New Roman" pitchFamily="18" charset="0"/>
                <a:cs typeface="Times New Roman" pitchFamily="18" charset="0"/>
              </a:rPr>
              <a:t>homomorphic</a:t>
            </a:r>
            <a:r>
              <a:rPr lang="en-IN" sz="1600" dirty="0" smtClean="0">
                <a:latin typeface="Times New Roman" pitchFamily="18" charset="0"/>
                <a:cs typeface="Times New Roman" pitchFamily="18" charset="0"/>
              </a:rPr>
              <a:t> encryption scheme,” in Proc.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Int. Conf. Theory Appl. Cryptograph. </a:t>
            </a:r>
            <a:r>
              <a:rPr lang="en-IN" sz="1600" dirty="0" err="1" smtClean="0">
                <a:latin typeface="Times New Roman" pitchFamily="18" charset="0"/>
                <a:cs typeface="Times New Roman" pitchFamily="18" charset="0"/>
              </a:rPr>
              <a:t>Techn</a:t>
            </a:r>
            <a:r>
              <a:rPr lang="en-IN" sz="1600" dirty="0" smtClean="0">
                <a:latin typeface="Times New Roman" pitchFamily="18" charset="0"/>
                <a:cs typeface="Times New Roman" pitchFamily="18" charset="0"/>
              </a:rPr>
              <a:t>., 2011, pp. 129–148. </a:t>
            </a:r>
          </a:p>
          <a:p>
            <a:pPr algn="just">
              <a:lnSpc>
                <a:spcPct val="160000"/>
              </a:lnSpc>
            </a:pPr>
            <a:r>
              <a:rPr lang="en-IN" sz="1600" dirty="0" smtClean="0">
                <a:latin typeface="Times New Roman" pitchFamily="18" charset="0"/>
                <a:cs typeface="Times New Roman" pitchFamily="18" charset="0"/>
              </a:rPr>
              <a:t>[5] J.-S. </a:t>
            </a:r>
            <a:r>
              <a:rPr lang="en-IN" sz="1600" dirty="0" err="1" smtClean="0">
                <a:latin typeface="Times New Roman" pitchFamily="18" charset="0"/>
                <a:cs typeface="Times New Roman" pitchFamily="18" charset="0"/>
              </a:rPr>
              <a:t>Coron</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Naccache</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Tibouchi</a:t>
            </a:r>
            <a:r>
              <a:rPr lang="en-IN" sz="1600" dirty="0" smtClean="0">
                <a:latin typeface="Times New Roman" pitchFamily="18" charset="0"/>
                <a:cs typeface="Times New Roman" pitchFamily="18" charset="0"/>
              </a:rPr>
              <a:t>, “Public key compression and modulus switching for fully </a:t>
            </a:r>
            <a:r>
              <a:rPr lang="en-IN" sz="1600" dirty="0" err="1" smtClean="0">
                <a:latin typeface="Times New Roman" pitchFamily="18" charset="0"/>
                <a:cs typeface="Times New Roman" pitchFamily="18" charset="0"/>
              </a:rPr>
              <a:t>homomorphic</a:t>
            </a:r>
            <a:r>
              <a:rPr lang="en-IN" sz="1600" dirty="0" smtClean="0">
                <a:latin typeface="Times New Roman" pitchFamily="18" charset="0"/>
                <a:cs typeface="Times New Roman" pitchFamily="18" charset="0"/>
              </a:rPr>
              <a:t> encryption over the integers,” in Proc.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Int. Conf. Theory Appl. Cryptograph. </a:t>
            </a:r>
            <a:r>
              <a:rPr lang="en-IN" sz="1600" dirty="0" err="1" smtClean="0">
                <a:latin typeface="Times New Roman" pitchFamily="18" charset="0"/>
                <a:cs typeface="Times New Roman" pitchFamily="18" charset="0"/>
              </a:rPr>
              <a:t>Techn</a:t>
            </a:r>
            <a:r>
              <a:rPr lang="en-IN" sz="1600" dirty="0" smtClean="0">
                <a:latin typeface="Times New Roman" pitchFamily="18" charset="0"/>
                <a:cs typeface="Times New Roman" pitchFamily="18" charset="0"/>
              </a:rPr>
              <a:t>., 2012, pp. 446–464.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 </a:t>
            </a:r>
            <a:r>
              <a:rPr lang="en-IN" sz="1800" dirty="0" err="1" smtClean="0">
                <a:latin typeface="Times New Roman" pitchFamily="18" charset="0"/>
                <a:cs typeface="Times New Roman" pitchFamily="18" charset="0"/>
              </a:rPr>
              <a:t>Schönhage</a:t>
            </a:r>
            <a:r>
              <a:rPr lang="en-IN" sz="1800" dirty="0" smtClean="0">
                <a:latin typeface="Times New Roman" pitchFamily="18" charset="0"/>
                <a:cs typeface="Times New Roman" pitchFamily="18" charset="0"/>
              </a:rPr>
              <a:t> and V. </a:t>
            </a:r>
            <a:r>
              <a:rPr lang="en-IN" sz="1800" dirty="0" err="1" smtClean="0">
                <a:latin typeface="Times New Roman" pitchFamily="18" charset="0"/>
                <a:cs typeface="Times New Roman" pitchFamily="18" charset="0"/>
              </a:rPr>
              <a:t>Strassen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Schnelle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multiplikation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großer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Zahlen</a:t>
            </a:r>
            <a:r>
              <a:rPr lang="en-IN" sz="1800" dirty="0" smtClean="0">
                <a:latin typeface="Times New Roman" pitchFamily="18" charset="0"/>
                <a:cs typeface="Times New Roman" pitchFamily="18" charset="0"/>
              </a:rPr>
              <a:t>,” Computing, vol. 7, nos. 3–4, pp. 281–292, 1971. </a:t>
            </a:r>
          </a:p>
          <a:p>
            <a:pPr algn="just">
              <a:lnSpc>
                <a:spcPct val="170000"/>
              </a:lnSpc>
            </a:pPr>
            <a:r>
              <a:rPr lang="en-IN" sz="1800" dirty="0" smtClean="0">
                <a:latin typeface="Times New Roman" pitchFamily="18" charset="0"/>
                <a:cs typeface="Times New Roman" pitchFamily="18" charset="0"/>
              </a:rPr>
              <a:t>[7] A. </a:t>
            </a:r>
            <a:r>
              <a:rPr lang="en-IN" sz="1800" dirty="0" err="1" smtClean="0">
                <a:latin typeface="Times New Roman" pitchFamily="18" charset="0"/>
                <a:cs typeface="Times New Roman" pitchFamily="18" charset="0"/>
              </a:rPr>
              <a:t>Karatsuba</a:t>
            </a:r>
            <a:r>
              <a:rPr lang="en-IN" sz="1800" dirty="0" smtClean="0">
                <a:latin typeface="Times New Roman" pitchFamily="18" charset="0"/>
                <a:cs typeface="Times New Roman" pitchFamily="18" charset="0"/>
              </a:rPr>
              <a:t> and Y. </a:t>
            </a:r>
            <a:r>
              <a:rPr lang="en-IN" sz="1800" dirty="0" err="1" smtClean="0">
                <a:latin typeface="Times New Roman" pitchFamily="18" charset="0"/>
                <a:cs typeface="Times New Roman" pitchFamily="18" charset="0"/>
              </a:rPr>
              <a:t>Ofman</a:t>
            </a:r>
            <a:r>
              <a:rPr lang="en-IN" sz="1800" dirty="0" smtClean="0">
                <a:latin typeface="Times New Roman" pitchFamily="18" charset="0"/>
                <a:cs typeface="Times New Roman" pitchFamily="18" charset="0"/>
              </a:rPr>
              <a:t>, “Multiplication of </a:t>
            </a:r>
            <a:r>
              <a:rPr lang="en-IN" sz="1800" dirty="0" err="1" smtClean="0">
                <a:latin typeface="Times New Roman" pitchFamily="18" charset="0"/>
                <a:cs typeface="Times New Roman" pitchFamily="18" charset="0"/>
              </a:rPr>
              <a:t>multidigit</a:t>
            </a:r>
            <a:r>
              <a:rPr lang="en-IN" sz="1800" dirty="0" smtClean="0">
                <a:latin typeface="Times New Roman" pitchFamily="18" charset="0"/>
                <a:cs typeface="Times New Roman" pitchFamily="18" charset="0"/>
              </a:rPr>
              <a:t> numbers on automata,” Soviet Phys. </a:t>
            </a:r>
            <a:r>
              <a:rPr lang="en-IN" sz="1800" dirty="0" err="1" smtClean="0">
                <a:latin typeface="Times New Roman" pitchFamily="18" charset="0"/>
                <a:cs typeface="Times New Roman" pitchFamily="18" charset="0"/>
              </a:rPr>
              <a:t>Doklady</a:t>
            </a:r>
            <a:r>
              <a:rPr lang="en-IN" sz="1800" dirty="0" smtClean="0">
                <a:latin typeface="Times New Roman" pitchFamily="18" charset="0"/>
                <a:cs typeface="Times New Roman" pitchFamily="18" charset="0"/>
              </a:rPr>
              <a:t>, vol. 7, no. 7, pp. 595–596, Jan. 1963. </a:t>
            </a:r>
          </a:p>
          <a:p>
            <a:pPr algn="just">
              <a:lnSpc>
                <a:spcPct val="170000"/>
              </a:lnSpc>
            </a:pPr>
            <a:r>
              <a:rPr lang="en-IN" sz="1800" dirty="0" smtClean="0">
                <a:latin typeface="Times New Roman" pitchFamily="18" charset="0"/>
                <a:cs typeface="Times New Roman" pitchFamily="18" charset="0"/>
              </a:rPr>
              <a:t>[8] A. L. </a:t>
            </a:r>
            <a:r>
              <a:rPr lang="en-IN" sz="1800" dirty="0" err="1" smtClean="0">
                <a:latin typeface="Times New Roman" pitchFamily="18" charset="0"/>
                <a:cs typeface="Times New Roman" pitchFamily="18" charset="0"/>
              </a:rPr>
              <a:t>Toom</a:t>
            </a:r>
            <a:r>
              <a:rPr lang="en-IN" sz="1800" dirty="0" smtClean="0">
                <a:latin typeface="Times New Roman" pitchFamily="18" charset="0"/>
                <a:cs typeface="Times New Roman" pitchFamily="18" charset="0"/>
              </a:rPr>
              <a:t>, “The complexity of a scheme of functional elements realizing the multiplication of integers,” Soviet Math. </a:t>
            </a:r>
            <a:r>
              <a:rPr lang="en-IN" sz="1800" dirty="0" err="1" smtClean="0">
                <a:latin typeface="Times New Roman" pitchFamily="18" charset="0"/>
                <a:cs typeface="Times New Roman" pitchFamily="18" charset="0"/>
              </a:rPr>
              <a:t>Doklady</a:t>
            </a:r>
            <a:r>
              <a:rPr lang="en-IN" sz="1800" dirty="0" smtClean="0">
                <a:latin typeface="Times New Roman" pitchFamily="18" charset="0"/>
                <a:cs typeface="Times New Roman" pitchFamily="18" charset="0"/>
              </a:rPr>
              <a:t>, vol. 3, no. 4, pp. 714–716, 1963. </a:t>
            </a:r>
          </a:p>
          <a:p>
            <a:pPr algn="just">
              <a:lnSpc>
                <a:spcPct val="170000"/>
              </a:lnSpc>
            </a:pPr>
            <a:r>
              <a:rPr lang="en-IN" sz="1800" dirty="0" smtClean="0">
                <a:latin typeface="Times New Roman" pitchFamily="18" charset="0"/>
                <a:cs typeface="Times New Roman" pitchFamily="18" charset="0"/>
              </a:rPr>
              <a:t>[9] S. A. Cook, “On the minimum computation time of functions,” Ph.D. dissertation, Dept. Math., Harvard Univ., Cambridge, MA, USA, 1966. </a:t>
            </a:r>
          </a:p>
          <a:p>
            <a:pPr algn="just">
              <a:lnSpc>
                <a:spcPct val="170000"/>
              </a:lnSpc>
            </a:pPr>
            <a:r>
              <a:rPr lang="en-IN" sz="1800" dirty="0" smtClean="0">
                <a:latin typeface="Times New Roman" pitchFamily="18" charset="0"/>
                <a:cs typeface="Times New Roman" pitchFamily="18" charset="0"/>
              </a:rPr>
              <a:t>[10] J. M. Pollard, “The fast Fourier transform in a finite field” Math.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vol. 25, no. 114, pp. 365–374, 1971.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1346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Low-Complexity VLSI Design of Large Integer Multipliers for Fully Homomorphic Encryption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2022-01-19T11:41:11Z</dcterms:modified>
</cp:coreProperties>
</file>