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Improving Error Correction Codes for Multiple-Cell Upsets in Space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Currently</a:t>
            </a:r>
            <a:r>
              <a:rPr lang="en-IN" sz="2000" dirty="0" smtClean="0">
                <a:latin typeface="Times New Roman" pitchFamily="18" charset="0"/>
                <a:cs typeface="Times New Roman" pitchFamily="18" charset="0"/>
              </a:rPr>
              <a:t>, faults suffered by SRAM memory systems have increased due to the aggressive CMOS integration density. Thus, the probability of occurrence of single-cell upsets (SCUs) or multiple-cell upsets (MCUs) augments. One of the main causes of MCUs in space applications is cosmic radiation. A common solution is the use of error correction codes (ECCs). Nevertheless, when using ECCs in space applications, they must achieve a good balance between error coverage and redundancy, and their encoding/decoding circuits must be efficient in terms of area, power, and delay. Different codes have been proposed to tolerate MCUs.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instance, Matrix codes use Hamming codes and parity checks in a bi-dimensional layout to correct and detect some patterns of MCUs. Recently presented, column–line–code (CLC) has been designed to tolerate MCUs in space applications. CLC is a modified Matrix code, based on extended Hamming codes and parity checks. Nevertheless, a common property of these codes is the high redundancy introduced. In this paper, we present a series of new </a:t>
            </a:r>
            <a:r>
              <a:rPr lang="en-IN" sz="2000" dirty="0" err="1" smtClean="0">
                <a:latin typeface="Times New Roman" pitchFamily="18" charset="0"/>
                <a:cs typeface="Times New Roman" pitchFamily="18" charset="0"/>
              </a:rPr>
              <a:t>lowredundant</a:t>
            </a:r>
            <a:r>
              <a:rPr lang="en-IN" sz="2000" dirty="0" smtClean="0">
                <a:latin typeface="Times New Roman" pitchFamily="18" charset="0"/>
                <a:cs typeface="Times New Roman" pitchFamily="18" charset="0"/>
              </a:rPr>
              <a:t> ECCs able to correct MCUs with reduced area, power, and delay overheads. Also, these new codes maintain, or even improve, memory error coverage with respect to Matrix and CLC codes.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Currently, faults suffered by SRAM memory systems have increased due to the aggressive CMOS integration density.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probability of occurrence of single-cell upsets (SCUs) or multiple-cell upsets (MCUs) augments.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 the main causes of MCUs in space applications is cosmic radiation. A common solution is the </a:t>
            </a:r>
            <a:r>
              <a:rPr lang="en-IN" sz="2000" dirty="0" smtClean="0">
                <a:latin typeface="Times New Roman" pitchFamily="18" charset="0"/>
                <a:cs typeface="Times New Roman" pitchFamily="18" charset="0"/>
              </a:rPr>
              <a:t>use of </a:t>
            </a:r>
            <a:r>
              <a:rPr lang="en-IN" sz="2000" dirty="0" smtClean="0">
                <a:latin typeface="Times New Roman" pitchFamily="18" charset="0"/>
                <a:cs typeface="Times New Roman" pitchFamily="18" charset="0"/>
              </a:rPr>
              <a:t>error correction codes (ECCs).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using ECCs in space applications, they must achieve a good balance between error coverage and redundancy, and their encoding/decoding circuits must be efficient in terms of area, power, and delay.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MCU problem must be taken into account for the design of the corresponding fault tolerance methods, as space is an aggressive environment subjected to the impact of high-energy cosmic </a:t>
            </a:r>
            <a:r>
              <a:rPr lang="en-IN" sz="2000" dirty="0" smtClean="0">
                <a:latin typeface="Times New Roman" pitchFamily="18" charset="0"/>
                <a:cs typeface="Times New Roman" pitchFamily="18" charset="0"/>
              </a:rPr>
              <a:t>particles.</a:t>
            </a:r>
          </a:p>
          <a:p>
            <a:pPr algn="just">
              <a:lnSpc>
                <a:spcPct val="150000"/>
              </a:lnSpc>
            </a:pPr>
            <a:r>
              <a:rPr lang="en-IN" sz="2000" dirty="0" smtClean="0">
                <a:latin typeface="Times New Roman" pitchFamily="18" charset="0"/>
                <a:cs typeface="Times New Roman" pitchFamily="18" charset="0"/>
              </a:rPr>
              <a:t>The main problem when memory systems employ an ECC is the redundancy required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want focus on long burst errors, which are expected to have more and more impact on space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Their </a:t>
            </a:r>
            <a:r>
              <a:rPr lang="en-IN" sz="2000" dirty="0" smtClean="0">
                <a:latin typeface="Times New Roman" pitchFamily="18" charset="0"/>
                <a:cs typeface="Times New Roman" pitchFamily="18" charset="0"/>
              </a:rPr>
              <a:t>main drawback is that only one bit in error can be corrected. Nevertheless, for common data word </a:t>
            </a:r>
            <a:r>
              <a:rPr lang="en-IN" sz="2000" dirty="0" smtClean="0">
                <a:latin typeface="Times New Roman" pitchFamily="18" charset="0"/>
                <a:cs typeface="Times New Roman" pitchFamily="18" charset="0"/>
              </a:rPr>
              <a:t>lengths, </a:t>
            </a:r>
            <a:r>
              <a:rPr lang="en-IN" sz="2000" dirty="0" smtClean="0">
                <a:latin typeface="Times New Roman" pitchFamily="18" charset="0"/>
                <a:cs typeface="Times New Roman" pitchFamily="18" charset="0"/>
              </a:rPr>
              <a:t>Hamming codes can detect some </a:t>
            </a:r>
            <a:r>
              <a:rPr lang="en-IN" sz="2000" dirty="0" smtClean="0">
                <a:latin typeface="Times New Roman" pitchFamily="18" charset="0"/>
                <a:cs typeface="Times New Roman" pitchFamily="18" charset="0"/>
              </a:rPr>
              <a:t>double error </a:t>
            </a:r>
            <a:r>
              <a:rPr lang="en-IN" sz="2000" dirty="0" smtClean="0">
                <a:latin typeface="Times New Roman" pitchFamily="18" charset="0"/>
                <a:cs typeface="Times New Roman" pitchFamily="18" charset="0"/>
              </a:rPr>
              <a:t>patterns, in addition to the SEC.</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implementation and evaluation of the Data Segmentation Section Code (DSSC), a new algorithm for the detection and correction of multiple transient faults in volatile memories with low cost implementation.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DSSC </a:t>
            </a:r>
            <a:r>
              <a:rPr lang="en-IN" sz="2000" dirty="0" smtClean="0">
                <a:latin typeface="Times New Roman" pitchFamily="18" charset="0"/>
                <a:cs typeface="Times New Roman" pitchFamily="18" charset="0"/>
              </a:rPr>
              <a:t>is an ECC based on </a:t>
            </a:r>
            <a:r>
              <a:rPr lang="en-IN" sz="2000" dirty="0" smtClean="0">
                <a:latin typeface="Times New Roman" pitchFamily="18" charset="0"/>
                <a:cs typeface="Times New Roman" pitchFamily="18" charset="0"/>
              </a:rPr>
              <a:t>two dimensional </a:t>
            </a:r>
            <a:r>
              <a:rPr lang="en-IN" sz="2000" dirty="0" smtClean="0">
                <a:latin typeface="Times New Roman" pitchFamily="18" charset="0"/>
                <a:cs typeface="Times New Roman" pitchFamily="18" charset="0"/>
              </a:rPr>
              <a:t>(2D) codes, that aims to correct and detect MCUs in memories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Data Segmentation Section Code (DSSC) an error detection/correction code for memory devices subjected to multiple cell upsets (MCUs). is based on parity codes and interleaving techniques to deal with several patterns of MCUs.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Matrix code implemented in this paper presents better correction and detection performance than an extended Hamming code, as it is able to correct all single errors and to correct or to detect all 2-bit burst errors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codes are very efficient to tolerate burst errors of from 2- to 4-bit length. Beyond 4-bit burst errors, the performance of our codes decreases notably due to their low </a:t>
            </a:r>
            <a:r>
              <a:rPr lang="en-IN" sz="2000" dirty="0" smtClean="0">
                <a:latin typeface="Times New Roman" pitchFamily="18" charset="0"/>
                <a:cs typeface="Times New Roman" pitchFamily="18" charset="0"/>
              </a:rPr>
              <a:t>redundancy.</a:t>
            </a:r>
          </a:p>
          <a:p>
            <a:pPr algn="just">
              <a:lnSpc>
                <a:spcPct val="150000"/>
              </a:lnSpc>
            </a:pPr>
            <a:r>
              <a:rPr lang="en-IN" sz="2000" dirty="0" smtClean="0">
                <a:latin typeface="Times New Roman" pitchFamily="18" charset="0"/>
                <a:cs typeface="Times New Roman" pitchFamily="18" charset="0"/>
              </a:rPr>
              <a:t>We can observe also that CLC performance is the worst from single errors up to 4-bit burst errors length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way, by using the tool, we can generate the </a:t>
            </a:r>
            <a:r>
              <a:rPr lang="en-IN" sz="2000" dirty="0" smtClean="0">
                <a:latin typeface="Times New Roman" pitchFamily="18" charset="0"/>
                <a:cs typeface="Times New Roman" pitchFamily="18" charset="0"/>
              </a:rPr>
              <a:t>parity check </a:t>
            </a:r>
            <a:r>
              <a:rPr lang="en-IN" sz="2000" dirty="0" smtClean="0">
                <a:latin typeface="Times New Roman" pitchFamily="18" charset="0"/>
                <a:cs typeface="Times New Roman" pitchFamily="18" charset="0"/>
              </a:rPr>
              <a:t>matrix of an ECC in an automatic and efficient way, just defining its error detection and/or correction </a:t>
            </a:r>
            <a:r>
              <a:rPr lang="en-IN" sz="2000" dirty="0" smtClean="0">
                <a:latin typeface="Times New Roman" pitchFamily="18" charset="0"/>
                <a:cs typeface="Times New Roman" pitchFamily="18" charset="0"/>
              </a:rPr>
              <a:t>capabilities.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SEU due to electrons in silicon devices with </a:t>
                      </a:r>
                      <a:r>
                        <a:rPr lang="en-US" sz="2000" dirty="0" err="1">
                          <a:latin typeface="Times New Roman"/>
                          <a:ea typeface="Calibri"/>
                          <a:cs typeface="Latha"/>
                        </a:rPr>
                        <a:t>nanometric</a:t>
                      </a:r>
                      <a:r>
                        <a:rPr lang="en-US" sz="2000" dirty="0">
                          <a:latin typeface="Times New Roman"/>
                          <a:ea typeface="Calibri"/>
                          <a:cs typeface="Latha"/>
                        </a:rPr>
                        <a:t> sensitive volumes and small critical charge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Barak, M. Murat, and A. Akkerman,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With the advent of devices sensitive to single event upset (SEU) by direct ionization of protons, the possibility of SEU due to fast δ-electrons has been recently raised.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Impact of scaling on neutron-induced soft error in SRAMs from a 250 nm to a 22 nm design rule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Ibe, H. Taniguchi, Y. Yahagi, K. Shimbo, and T. Toba,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particular, “multi-cell upsets (MCUs),” which are defined as simultaneous errors in more than one memory cell induced by a single event, have been under close scrutiny.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828800"/>
                <a:gridCol w="228600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Multiple cell upset classification in commercial SRAMs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Tsiligiannis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identify four types of MCUs as they were recorded during several irradiations under an atmospheric-like neutron beam (ISIS facility).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Multiple-cell upsets induced by single high-energy electrons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J. Gadlage, A. H. Roach, A. R. Duncan, A. M. Williams, D. P. Bossev, and M. J. Kay,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Multiple-cell upsets (MCUs) in static random access memory-based field-programmable gate arrays from three different technology nodes are recorded from single-particle interactions with 20-52 </a:t>
                      </a:r>
                      <a:r>
                        <a:rPr lang="en-US" sz="2000" dirty="0" err="1">
                          <a:solidFill>
                            <a:srgbClr val="333333"/>
                          </a:solidFill>
                          <a:latin typeface="Times New Roman"/>
                          <a:ea typeface="Calibri"/>
                          <a:cs typeface="Latha"/>
                        </a:rPr>
                        <a:t>MeV</a:t>
                      </a:r>
                      <a:r>
                        <a:rPr lang="en-US" sz="2000" dirty="0">
                          <a:solidFill>
                            <a:srgbClr val="333333"/>
                          </a:solidFill>
                          <a:latin typeface="Times New Roman"/>
                          <a:ea typeface="Calibri"/>
                          <a:cs typeface="Latha"/>
                        </a:rPr>
                        <a:t> electrons.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752600"/>
            <a:ext cx="7238999" cy="4114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447800" y="1066800"/>
            <a:ext cx="7498080" cy="5562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series of new ECCs has been presented. These new ECCs improve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well-known Matrix code, the recently introduced CLC code and different SEC–DAED codes. A characteristic of our codes is the low redundancy they introduce. This fact provokes a reduction in the storage needed for the code bits. In addition, the detection and correction capabilities are maintained, or even increased. The insertion of an ECC in memory also provokes the introduction of area, power, and delay overheads. Relating to the area overhead, we have seen that FUEC–DAEC code introduces a much lower area overhead than the CLC and Matrix codes, while FUEC–TAEC code presents a similar area overhead than Matrix and CLC codes.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FUEC–TAEC and FUEC–QUAEC have demonstrated good features to correct 3-bit and 4-bit burst errors, respectively. Thus, our codes become an appropriate option for critical applications in embedded systems. Beyond 4-bit burst errors, the performance of our codes decreases notably due to their low redundancy. If these errors are expected to occur, more powerful ECCs must be employed.</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(2013). The International Technology Roadmap for Semiconductors. [Online]. Available: http://www.itrs2.net/2013-itrs.html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K. </a:t>
            </a:r>
            <a:r>
              <a:rPr lang="en-IN" sz="1600" dirty="0" err="1" smtClean="0">
                <a:latin typeface="Times New Roman" pitchFamily="18" charset="0"/>
                <a:cs typeface="Times New Roman" pitchFamily="18" charset="0"/>
              </a:rPr>
              <a:t>Kurinec</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Iniewski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Nanoscale</a:t>
            </a:r>
            <a:r>
              <a:rPr lang="en-IN" sz="1600" dirty="0" smtClean="0">
                <a:latin typeface="Times New Roman" pitchFamily="18" charset="0"/>
                <a:cs typeface="Times New Roman" pitchFamily="18" charset="0"/>
              </a:rPr>
              <a:t> Semiconductor Memories: Technology and Application. Boca Raton, FL, USA: CRC Press,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Barak, M. Murat, and A. </a:t>
            </a:r>
            <a:r>
              <a:rPr lang="en-IN" sz="1600" dirty="0" err="1" smtClean="0">
                <a:latin typeface="Times New Roman" pitchFamily="18" charset="0"/>
                <a:cs typeface="Times New Roman" pitchFamily="18" charset="0"/>
              </a:rPr>
              <a:t>Akkerman</a:t>
            </a:r>
            <a:r>
              <a:rPr lang="en-IN" sz="1600" dirty="0" smtClean="0">
                <a:latin typeface="Times New Roman" pitchFamily="18" charset="0"/>
                <a:cs typeface="Times New Roman" pitchFamily="18" charset="0"/>
              </a:rPr>
              <a:t>, “SEU due to electrons in silicon devices with </a:t>
            </a:r>
            <a:r>
              <a:rPr lang="en-IN" sz="1600" dirty="0" err="1" smtClean="0">
                <a:latin typeface="Times New Roman" pitchFamily="18" charset="0"/>
                <a:cs typeface="Times New Roman" pitchFamily="18" charset="0"/>
              </a:rPr>
              <a:t>nanometric</a:t>
            </a:r>
            <a:r>
              <a:rPr lang="en-IN" sz="1600" dirty="0" smtClean="0">
                <a:latin typeface="Times New Roman" pitchFamily="18" charset="0"/>
                <a:cs typeface="Times New Roman" pitchFamily="18" charset="0"/>
              </a:rPr>
              <a:t> sensitive volumes and small critical charge,”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Instrum</a:t>
            </a:r>
            <a:r>
              <a:rPr lang="en-IN" sz="1600" dirty="0" smtClean="0">
                <a:latin typeface="Times New Roman" pitchFamily="18" charset="0"/>
                <a:cs typeface="Times New Roman" pitchFamily="18" charset="0"/>
              </a:rPr>
              <a:t>. Methods Phys. Res. B, Beam Interact. Mater. At., vol. 287, pp. 113–119, Sep.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E. </a:t>
            </a:r>
            <a:r>
              <a:rPr lang="en-IN" sz="1600" dirty="0" err="1" smtClean="0">
                <a:latin typeface="Times New Roman" pitchFamily="18" charset="0"/>
                <a:cs typeface="Times New Roman" pitchFamily="18" charset="0"/>
              </a:rPr>
              <a:t>Ibe</a:t>
            </a:r>
            <a:r>
              <a:rPr lang="en-IN" sz="1600" dirty="0" smtClean="0">
                <a:latin typeface="Times New Roman" pitchFamily="18" charset="0"/>
                <a:cs typeface="Times New Roman" pitchFamily="18" charset="0"/>
              </a:rPr>
              <a:t>, H. Taniguchi, Y. Yahagi, K. </a:t>
            </a:r>
            <a:r>
              <a:rPr lang="en-IN" sz="1600" dirty="0" err="1" smtClean="0">
                <a:latin typeface="Times New Roman" pitchFamily="18" charset="0"/>
                <a:cs typeface="Times New Roman" pitchFamily="18" charset="0"/>
              </a:rPr>
              <a:t>Shimbo</a:t>
            </a:r>
            <a:r>
              <a:rPr lang="en-IN" sz="1600" dirty="0" smtClean="0">
                <a:latin typeface="Times New Roman" pitchFamily="18" charset="0"/>
                <a:cs typeface="Times New Roman" pitchFamily="18" charset="0"/>
              </a:rPr>
              <a:t>, and T. Toba, “Impact of scaling on neutron-induced soft error in SRAMs from a 250 nm to a 22 nm design rule,” IEEE Trans. Electron Devices, vol. 57, no. 7, pp. 1527–1538, Jul.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G. </a:t>
            </a:r>
            <a:r>
              <a:rPr lang="en-IN" sz="1600" dirty="0" err="1" smtClean="0">
                <a:latin typeface="Times New Roman" pitchFamily="18" charset="0"/>
                <a:cs typeface="Times New Roman" pitchFamily="18" charset="0"/>
              </a:rPr>
              <a:t>Tsiligiannis</a:t>
            </a:r>
            <a:r>
              <a:rPr lang="en-IN" sz="1600" dirty="0" smtClean="0">
                <a:latin typeface="Times New Roman" pitchFamily="18" charset="0"/>
                <a:cs typeface="Times New Roman" pitchFamily="18" charset="0"/>
              </a:rPr>
              <a:t> et al., “Multiple cell upset classification in commercial SRAMs,”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61, no. 4, pp. 1747–1754, Aug. 2014.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G. I. </a:t>
            </a:r>
            <a:r>
              <a:rPr lang="en-IN" sz="1600" dirty="0" err="1" smtClean="0">
                <a:latin typeface="Times New Roman" pitchFamily="18" charset="0"/>
                <a:cs typeface="Times New Roman" pitchFamily="18" charset="0"/>
              </a:rPr>
              <a:t>Zebrev</a:t>
            </a:r>
            <a:r>
              <a:rPr lang="en-IN" sz="1600" dirty="0" smtClean="0">
                <a:latin typeface="Times New Roman" pitchFamily="18" charset="0"/>
                <a:cs typeface="Times New Roman" pitchFamily="18" charset="0"/>
              </a:rPr>
              <a:t>, K. S. </a:t>
            </a:r>
            <a:r>
              <a:rPr lang="en-IN" sz="1600" dirty="0" err="1" smtClean="0">
                <a:latin typeface="Times New Roman" pitchFamily="18" charset="0"/>
                <a:cs typeface="Times New Roman" pitchFamily="18" charset="0"/>
              </a:rPr>
              <a:t>Zemtsov</a:t>
            </a:r>
            <a:r>
              <a:rPr lang="en-IN" sz="1600" dirty="0" smtClean="0">
                <a:latin typeface="Times New Roman" pitchFamily="18" charset="0"/>
                <a:cs typeface="Times New Roman" pitchFamily="18" charset="0"/>
              </a:rPr>
              <a:t>, R. G. </a:t>
            </a:r>
            <a:r>
              <a:rPr lang="en-IN" sz="1600" dirty="0" err="1" smtClean="0">
                <a:latin typeface="Times New Roman" pitchFamily="18" charset="0"/>
                <a:cs typeface="Times New Roman" pitchFamily="18" charset="0"/>
              </a:rPr>
              <a:t>Useinov</a:t>
            </a:r>
            <a:r>
              <a:rPr lang="en-IN" sz="1600" dirty="0" smtClean="0">
                <a:latin typeface="Times New Roman" pitchFamily="18" charset="0"/>
                <a:cs typeface="Times New Roman" pitchFamily="18" charset="0"/>
              </a:rPr>
              <a:t>, M. S. </a:t>
            </a:r>
            <a:r>
              <a:rPr lang="en-IN" sz="1600" dirty="0" err="1" smtClean="0">
                <a:latin typeface="Times New Roman" pitchFamily="18" charset="0"/>
                <a:cs typeface="Times New Roman" pitchFamily="18" charset="0"/>
              </a:rPr>
              <a:t>Gorbunov</a:t>
            </a:r>
            <a:r>
              <a:rPr lang="en-IN" sz="1600" dirty="0" smtClean="0">
                <a:latin typeface="Times New Roman" pitchFamily="18" charset="0"/>
                <a:cs typeface="Times New Roman" pitchFamily="18" charset="0"/>
              </a:rPr>
              <a:t>, V. V. </a:t>
            </a:r>
            <a:r>
              <a:rPr lang="en-IN" sz="1600" dirty="0" err="1" smtClean="0">
                <a:latin typeface="Times New Roman" pitchFamily="18" charset="0"/>
                <a:cs typeface="Times New Roman" pitchFamily="18" charset="0"/>
              </a:rPr>
              <a:t>Emeliyanov</a:t>
            </a:r>
            <a:r>
              <a:rPr lang="en-IN" sz="1600" dirty="0" smtClean="0">
                <a:latin typeface="Times New Roman" pitchFamily="18" charset="0"/>
                <a:cs typeface="Times New Roman" pitchFamily="18" charset="0"/>
              </a:rPr>
              <a:t>, and A. I. </a:t>
            </a:r>
            <a:r>
              <a:rPr lang="en-IN" sz="1600" dirty="0" err="1" smtClean="0">
                <a:latin typeface="Times New Roman" pitchFamily="18" charset="0"/>
                <a:cs typeface="Times New Roman" pitchFamily="18" charset="0"/>
              </a:rPr>
              <a:t>Ozerov</a:t>
            </a:r>
            <a:r>
              <a:rPr lang="en-IN" sz="1600" dirty="0" smtClean="0">
                <a:latin typeface="Times New Roman" pitchFamily="18" charset="0"/>
                <a:cs typeface="Times New Roman" pitchFamily="18" charset="0"/>
              </a:rPr>
              <a:t>, “Multiple cell upset cross-section uncertainty in </a:t>
            </a:r>
            <a:r>
              <a:rPr lang="en-IN" sz="1600" dirty="0" err="1" smtClean="0">
                <a:latin typeface="Times New Roman" pitchFamily="18" charset="0"/>
                <a:cs typeface="Times New Roman" pitchFamily="18" charset="0"/>
              </a:rPr>
              <a:t>nanoscale</a:t>
            </a:r>
            <a:r>
              <a:rPr lang="en-IN" sz="1600" dirty="0" smtClean="0">
                <a:latin typeface="Times New Roman" pitchFamily="18" charset="0"/>
                <a:cs typeface="Times New Roman" pitchFamily="18" charset="0"/>
              </a:rPr>
              <a:t> memories: </a:t>
            </a:r>
            <a:r>
              <a:rPr lang="en-IN" sz="1600" dirty="0" err="1" smtClean="0">
                <a:latin typeface="Times New Roman" pitchFamily="18" charset="0"/>
                <a:cs typeface="Times New Roman" pitchFamily="18" charset="0"/>
              </a:rPr>
              <a:t>Microdosimetric</a:t>
            </a:r>
            <a:r>
              <a:rPr lang="en-IN" sz="1600" dirty="0" smtClean="0">
                <a:latin typeface="Times New Roman" pitchFamily="18" charset="0"/>
                <a:cs typeface="Times New Roman" pitchFamily="18" charset="0"/>
              </a:rPr>
              <a:t> approach,” in Proc. 15th Eur. Conf. </a:t>
            </a:r>
            <a:r>
              <a:rPr lang="en-IN" sz="1600" dirty="0" err="1" smtClean="0">
                <a:latin typeface="Times New Roman" pitchFamily="18" charset="0"/>
                <a:cs typeface="Times New Roman" pitchFamily="18" charset="0"/>
              </a:rPr>
              <a:t>Radiat</a:t>
            </a:r>
            <a:r>
              <a:rPr lang="en-IN" sz="1600" dirty="0" smtClean="0">
                <a:latin typeface="Times New Roman" pitchFamily="18" charset="0"/>
                <a:cs typeface="Times New Roman" pitchFamily="18" charset="0"/>
              </a:rPr>
              <a:t>. Effects </a:t>
            </a:r>
            <a:r>
              <a:rPr lang="en-IN" sz="1600" dirty="0" err="1" smtClean="0">
                <a:latin typeface="Times New Roman" pitchFamily="18" charset="0"/>
                <a:cs typeface="Times New Roman" pitchFamily="18" charset="0"/>
              </a:rPr>
              <a:t>Compon</a:t>
            </a:r>
            <a:r>
              <a:rPr lang="en-IN" sz="1600" dirty="0" smtClean="0">
                <a:latin typeface="Times New Roman" pitchFamily="18" charset="0"/>
                <a:cs typeface="Times New Roman" pitchFamily="18" charset="0"/>
              </a:rPr>
              <a:t>. Syst. (RADECS), Sep. 2015, pp. 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N. </a:t>
            </a:r>
            <a:r>
              <a:rPr lang="en-IN" sz="1600" dirty="0" err="1" smtClean="0">
                <a:latin typeface="Times New Roman" pitchFamily="18" charset="0"/>
                <a:cs typeface="Times New Roman" pitchFamily="18" charset="0"/>
              </a:rPr>
              <a:t>Chechenin</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Sajid</a:t>
            </a:r>
            <a:r>
              <a:rPr lang="en-IN" sz="1600" dirty="0" smtClean="0">
                <a:latin typeface="Times New Roman" pitchFamily="18" charset="0"/>
                <a:cs typeface="Times New Roman" pitchFamily="18" charset="0"/>
              </a:rPr>
              <a:t>, “Multiple cell upsets rate estimation for 65 nm SRAM bit-cell in space radiation environment,” in Proc. 3rd Int. Conf. </a:t>
            </a:r>
            <a:r>
              <a:rPr lang="en-IN" sz="1600" dirty="0" err="1" smtClean="0">
                <a:latin typeface="Times New Roman" pitchFamily="18" charset="0"/>
                <a:cs typeface="Times New Roman" pitchFamily="18" charset="0"/>
              </a:rPr>
              <a:t>Exhib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Satell</a:t>
            </a:r>
            <a:r>
              <a:rPr lang="en-IN" sz="1600" dirty="0" smtClean="0">
                <a:latin typeface="Times New Roman" pitchFamily="18" charset="0"/>
                <a:cs typeface="Times New Roman" pitchFamily="18" charset="0"/>
              </a:rPr>
              <a:t>. Space Missions, May 2017, p. 77.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N. N. </a:t>
            </a:r>
            <a:r>
              <a:rPr lang="en-IN" sz="1600" dirty="0" err="1" smtClean="0">
                <a:latin typeface="Times New Roman" pitchFamily="18" charset="0"/>
                <a:cs typeface="Times New Roman" pitchFamily="18" charset="0"/>
              </a:rPr>
              <a:t>Mahatme</a:t>
            </a:r>
            <a:r>
              <a:rPr lang="en-IN" sz="1600" dirty="0" smtClean="0">
                <a:latin typeface="Times New Roman" pitchFamily="18" charset="0"/>
                <a:cs typeface="Times New Roman" pitchFamily="18" charset="0"/>
              </a:rPr>
              <a:t>, B. L. </a:t>
            </a:r>
            <a:r>
              <a:rPr lang="en-IN" sz="1600" dirty="0" err="1" smtClean="0">
                <a:latin typeface="Times New Roman" pitchFamily="18" charset="0"/>
                <a:cs typeface="Times New Roman" pitchFamily="18" charset="0"/>
              </a:rPr>
              <a:t>Bhuva</a:t>
            </a:r>
            <a:r>
              <a:rPr lang="en-IN" sz="1600" dirty="0" smtClean="0">
                <a:latin typeface="Times New Roman" pitchFamily="18" charset="0"/>
                <a:cs typeface="Times New Roman" pitchFamily="18" charset="0"/>
              </a:rPr>
              <a:t>, Y.-P. Fang, and A. S. Oates, “Impact of strained-Si PMOS transistors on SRAM soft error rates,”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59, no. 4, pp. 845–850, Aug.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Y. </a:t>
            </a:r>
            <a:r>
              <a:rPr lang="en-IN" sz="1600" dirty="0" err="1" smtClean="0">
                <a:latin typeface="Times New Roman" pitchFamily="18" charset="0"/>
                <a:cs typeface="Times New Roman" pitchFamily="18" charset="0"/>
              </a:rPr>
              <a:t>Bentoutou</a:t>
            </a:r>
            <a:r>
              <a:rPr lang="en-IN" sz="1600" dirty="0" smtClean="0">
                <a:latin typeface="Times New Roman" pitchFamily="18" charset="0"/>
                <a:cs typeface="Times New Roman" pitchFamily="18" charset="0"/>
              </a:rPr>
              <a:t>, “Program memories error detection and correction onboard earth observation satellites,” Int. J. Elect.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Eng., vol. 4, no. 6, pp. 933–936,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J. </a:t>
            </a:r>
            <a:r>
              <a:rPr lang="en-IN" sz="1600" dirty="0" err="1" smtClean="0">
                <a:latin typeface="Times New Roman" pitchFamily="18" charset="0"/>
                <a:cs typeface="Times New Roman" pitchFamily="18" charset="0"/>
              </a:rPr>
              <a:t>Gadlage</a:t>
            </a:r>
            <a:r>
              <a:rPr lang="en-IN" sz="1600" dirty="0" smtClean="0">
                <a:latin typeface="Times New Roman" pitchFamily="18" charset="0"/>
                <a:cs typeface="Times New Roman" pitchFamily="18" charset="0"/>
              </a:rPr>
              <a:t>, A. H. Roach, A. R. Duncan, A. M. Williams, D. P. </a:t>
            </a:r>
            <a:r>
              <a:rPr lang="en-IN" sz="1600" dirty="0" err="1" smtClean="0">
                <a:latin typeface="Times New Roman" pitchFamily="18" charset="0"/>
                <a:cs typeface="Times New Roman" pitchFamily="18" charset="0"/>
              </a:rPr>
              <a:t>Bossev</a:t>
            </a:r>
            <a:r>
              <a:rPr lang="en-IN" sz="1600" dirty="0" smtClean="0">
                <a:latin typeface="Times New Roman" pitchFamily="18" charset="0"/>
                <a:cs typeface="Times New Roman" pitchFamily="18" charset="0"/>
              </a:rPr>
              <a:t>, and M. J. Kay, “ Multiple-cell upsets induced by single high-energy electrons,”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65, no. 1, pp. 211–216, Jan. </a:t>
            </a:r>
            <a:r>
              <a:rPr lang="en-IN" sz="1600" dirty="0" smtClean="0">
                <a:latin typeface="Times New Roman" pitchFamily="18" charset="0"/>
                <a:cs typeface="Times New Roman" pitchFamily="18" charset="0"/>
              </a:rPr>
              <a:t>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1689</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Improving Error Correction Codes for Multiple-Cell Upsets in Space Applications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2022-01-19T12:54:34Z</dcterms:modified>
</cp:coreProperties>
</file>