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smtClean="0"/>
              <a:t>Combating Data Leakage Trojans in Commercial and ASIC Applications With Time-Division Multiplexing and Random Encoding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Globalization of microchip fabrication opens the possibility for an attacker to insert hardware Trojans into a chip during the manufacturing process. While most defensive methods focus on detection or prevention, a recent method, called Randomized Encoding of Combinational Logic for Resistance to Data Leakage (RECORD), uses data randomization to prevent hardware Trojans from leaking meaningful information even when the entire design is known to the attacker. Both RECORD and its sequential variant require significant area and power overhead. In this paper, a Time-Division Multiplexed version of the RECORD design process is proposed which reduces area overhead by 63% and power by 56%. This time-division multiplexing (TDM) concept is further refined to allow commercial off the shelf (COTS) products and IP cores to be safely operated from a separate chip. These new methods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latency (5.3× for TDM and 3.9× for COTS) and energy use to accomplish area and power savings and achieve greater security than the original RECORD process.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method has been proposed to reduce zeros passing problem in this existing cyclic redundancy check and introduce a shifting and </a:t>
            </a:r>
            <a:r>
              <a:rPr lang="en-IN" sz="2000" dirty="0" err="1" smtClean="0">
                <a:latin typeface="Times New Roman" pitchFamily="18" charset="0"/>
                <a:cs typeface="Times New Roman" pitchFamily="18" charset="0"/>
              </a:rPr>
              <a:t>XORed</a:t>
            </a:r>
            <a:r>
              <a:rPr lang="en-IN" sz="2000" dirty="0" smtClean="0">
                <a:latin typeface="Times New Roman" pitchFamily="18" charset="0"/>
                <a:cs typeface="Times New Roman" pitchFamily="18" charset="0"/>
              </a:rPr>
              <a:t> based technique with polynomial security codes.</a:t>
            </a:r>
          </a:p>
          <a:p>
            <a:pPr algn="just">
              <a:lnSpc>
                <a:spcPct val="150000"/>
              </a:lnSpc>
            </a:pPr>
            <a:r>
              <a:rPr lang="en-IN" sz="2000" dirty="0" smtClean="0">
                <a:latin typeface="Times New Roman" pitchFamily="18" charset="0"/>
                <a:cs typeface="Times New Roman" pitchFamily="18" charset="0"/>
              </a:rPr>
              <a:t>The design is generic, allowing it to be used quickly and easily on any existing combinational design. </a:t>
            </a:r>
          </a:p>
          <a:p>
            <a:pPr algn="just">
              <a:lnSpc>
                <a:spcPct val="150000"/>
              </a:lnSpc>
            </a:pPr>
            <a:r>
              <a:rPr lang="en-IN" sz="2000" dirty="0" smtClean="0">
                <a:latin typeface="Times New Roman" pitchFamily="18" charset="0"/>
                <a:cs typeface="Times New Roman" pitchFamily="18" charset="0"/>
              </a:rPr>
              <a:t>A technique, called RECORD (Randomized Encoding of </a:t>
            </a:r>
            <a:r>
              <a:rPr lang="en-IN" sz="2000" dirty="0" err="1" smtClean="0">
                <a:latin typeface="Times New Roman" pitchFamily="18" charset="0"/>
                <a:cs typeface="Times New Roman" pitchFamily="18" charset="0"/>
              </a:rPr>
              <a:t>COmbinational</a:t>
            </a:r>
            <a:r>
              <a:rPr lang="en-IN" sz="2000" dirty="0" smtClean="0">
                <a:latin typeface="Times New Roman" pitchFamily="18" charset="0"/>
                <a:cs typeface="Times New Roman" pitchFamily="18" charset="0"/>
              </a:rPr>
              <a:t> Logic for Resistance to Data leakage) is proposed which uses Quilt Packaging and data randomization to prevent attackers from interpreting data even when data leakage exists.</a:t>
            </a:r>
          </a:p>
          <a:p>
            <a:pPr algn="just">
              <a:lnSpc>
                <a:spcPct val="150000"/>
              </a:lnSpc>
            </a:pPr>
            <a:r>
              <a:rPr lang="en-IN" sz="2000" dirty="0" smtClean="0">
                <a:latin typeface="Times New Roman" pitchFamily="18" charset="0"/>
                <a:cs typeface="Times New Roman" pitchFamily="18" charset="0"/>
              </a:rPr>
              <a:t>The opportunity exists for malicious parties, or attackers, to re-engineer the original design and to insert malicious hardware known as hardware Trojans.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problem extends beyond custom application specified integrated circuit (ASIC) designs and the firms creating them.</a:t>
            </a:r>
          </a:p>
          <a:p>
            <a:pPr algn="just">
              <a:lnSpc>
                <a:spcPct val="150000"/>
              </a:lnSpc>
            </a:pPr>
            <a:r>
              <a:rPr lang="en-IN" sz="2000" dirty="0" smtClean="0">
                <a:latin typeface="Times New Roman" pitchFamily="18" charset="0"/>
                <a:cs typeface="Times New Roman" pitchFamily="18" charset="0"/>
              </a:rPr>
              <a:t>The potential security issue by randomly assembling the outsourced lower tier with differently wired upper tiers, in which the register block is located thus preventing the attacker from knowing the identity of F1–4 or the select signal.</a:t>
            </a:r>
          </a:p>
          <a:p>
            <a:pPr algn="just">
              <a:lnSpc>
                <a:spcPct val="150000"/>
              </a:lnSpc>
            </a:pPr>
            <a:r>
              <a:rPr lang="en-IN" sz="2000" dirty="0" smtClean="0">
                <a:latin typeface="Times New Roman" pitchFamily="18" charset="0"/>
                <a:cs typeface="Times New Roman" pitchFamily="18" charset="0"/>
              </a:rPr>
              <a:t>The TDM and COTS RECORD processes were both implemented in VHDL to confirm functionality and evaluate impacts to area, power, and performance.</a:t>
            </a:r>
          </a:p>
          <a:p>
            <a:pPr algn="just">
              <a:lnSpc>
                <a:spcPct val="150000"/>
              </a:lnSpc>
            </a:pPr>
            <a:r>
              <a:rPr lang="en-IN" sz="2000" dirty="0" smtClean="0">
                <a:latin typeface="Times New Roman" pitchFamily="18" charset="0"/>
                <a:cs typeface="Times New Roman" pitchFamily="18" charset="0"/>
              </a:rPr>
              <a:t>The pipelining go back algorithm is proposed to solve the padding zeros problem, which will introduce an O (log2 n) resource utilization.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cyclic redundancy implementation has been proven to be of higher resource utilization in multiple data widths of 8-Bit, 16-Bit, 32-Bit, 64- Bit and 128-Bit. </a:t>
            </a:r>
          </a:p>
          <a:p>
            <a:pPr algn="just">
              <a:lnSpc>
                <a:spcPct val="150000"/>
              </a:lnSpc>
            </a:pPr>
            <a:r>
              <a:rPr lang="en-IN" sz="2000" dirty="0" smtClean="0">
                <a:latin typeface="Times New Roman" pitchFamily="18" charset="0"/>
                <a:cs typeface="Times New Roman" pitchFamily="18" charset="0"/>
              </a:rPr>
              <a:t>In this paper, a Time-Division Multiplexed version of the RECORD design process is proposed which reduces area overhead by 63% and power by 56%. </a:t>
            </a:r>
          </a:p>
          <a:p>
            <a:pPr algn="just">
              <a:lnSpc>
                <a:spcPct val="150000"/>
              </a:lnSpc>
            </a:pPr>
            <a:r>
              <a:rPr lang="en-IN" sz="2000" dirty="0" smtClean="0">
                <a:latin typeface="Times New Roman" pitchFamily="18" charset="0"/>
                <a:cs typeface="Times New Roman" pitchFamily="18" charset="0"/>
              </a:rPr>
              <a:t>The slicing-by-4 and slicing-by8 algorithms are proposed for parallel processing and are suitable for CPUs but not optimal for FPGAs.</a:t>
            </a:r>
          </a:p>
          <a:p>
            <a:pPr algn="just">
              <a:lnSpc>
                <a:spcPct val="150000"/>
              </a:lnSpc>
            </a:pPr>
            <a:r>
              <a:rPr lang="en-IN" sz="2000" dirty="0" smtClean="0">
                <a:latin typeface="Times New Roman" pitchFamily="18" charset="0"/>
                <a:cs typeface="Times New Roman" pitchFamily="18" charset="0"/>
              </a:rPr>
              <a:t>The CRC decoder and encoder for error detection have been tested for different data inputs either for simulation purposes.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cost of TDM record, as stated previously, is in performance or latency.</a:t>
            </a:r>
          </a:p>
          <a:p>
            <a:pPr algn="just">
              <a:lnSpc>
                <a:spcPct val="150000"/>
              </a:lnSpc>
            </a:pPr>
            <a:r>
              <a:rPr lang="en-IN" sz="2000" dirty="0" smtClean="0">
                <a:latin typeface="Times New Roman" pitchFamily="18" charset="0"/>
                <a:cs typeface="Times New Roman" pitchFamily="18" charset="0"/>
              </a:rPr>
              <a:t>Split manufacturing provides no protection from reverse engineering once a completed chip is available making it vulnerable when multiple fabrication runs are used.</a:t>
            </a:r>
          </a:p>
          <a:p>
            <a:pPr algn="just">
              <a:lnSpc>
                <a:spcPct val="150000"/>
              </a:lnSpc>
            </a:pPr>
            <a:r>
              <a:rPr lang="en-IN" sz="2000" dirty="0" smtClean="0">
                <a:latin typeface="Times New Roman" pitchFamily="18" charset="0"/>
                <a:cs typeface="Times New Roman" pitchFamily="18" charset="0"/>
              </a:rPr>
              <a:t>The sequential RECORD design process is a modification of RECORD which allows it to be used successfully on sequential designs.</a:t>
            </a:r>
          </a:p>
          <a:p>
            <a:pPr algn="just">
              <a:lnSpc>
                <a:spcPct val="150000"/>
              </a:lnSpc>
            </a:pPr>
            <a:r>
              <a:rPr lang="en-IN" sz="2000" dirty="0" smtClean="0">
                <a:latin typeface="Times New Roman" pitchFamily="18" charset="0"/>
                <a:cs typeface="Times New Roman" pitchFamily="18" charset="0"/>
              </a:rPr>
              <a:t>The two random bits are used as select signals to </a:t>
            </a:r>
            <a:r>
              <a:rPr lang="en-IN" sz="2000" dirty="0" err="1" smtClean="0">
                <a:latin typeface="Times New Roman" pitchFamily="18" charset="0"/>
                <a:cs typeface="Times New Roman" pitchFamily="18" charset="0"/>
              </a:rPr>
              <a:t>demultiplex</a:t>
            </a:r>
            <a:r>
              <a:rPr lang="en-IN" sz="2000" dirty="0" smtClean="0">
                <a:latin typeface="Times New Roman" pitchFamily="18" charset="0"/>
                <a:cs typeface="Times New Roman" pitchFamily="18" charset="0"/>
              </a:rPr>
              <a:t> the four values of f and select the correct output.</a:t>
            </a:r>
          </a:p>
          <a:p>
            <a:pPr algn="just">
              <a:lnSpc>
                <a:spcPct val="150000"/>
              </a:lnSpc>
            </a:pPr>
            <a:r>
              <a:rPr lang="en-IN" sz="2000" dirty="0" smtClean="0">
                <a:latin typeface="Times New Roman" pitchFamily="18" charset="0"/>
                <a:cs typeface="Times New Roman" pitchFamily="18" charset="0"/>
              </a:rPr>
              <a:t>The upper tiers can be used for any lower tier design allowing bulk manufacturing of the upper tier for cost savings.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Hardware </a:t>
                      </a:r>
                      <a:r>
                        <a:rPr lang="en-US" sz="2000" dirty="0" err="1">
                          <a:latin typeface="Times New Roman" pitchFamily="18" charset="0"/>
                          <a:ea typeface="Calibri"/>
                          <a:cs typeface="Times New Roman" pitchFamily="18" charset="0"/>
                        </a:rPr>
                        <a:t>trojans</a:t>
                      </a:r>
                      <a:r>
                        <a:rPr lang="en-US" sz="2000" dirty="0">
                          <a:latin typeface="Times New Roman" pitchFamily="18" charset="0"/>
                          <a:ea typeface="Calibri"/>
                          <a:cs typeface="Times New Roman" pitchFamily="18" charset="0"/>
                        </a:rPr>
                        <a:t> in wireless cryptographic ICs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 Jin and Y. Makris,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underlying premise of this approach is that hardware Trojans will distort the side-channel parametric profile of an IC, even if they do not alter its functionality.</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Trojan side-channels: Lightweight hardware trojans through side-channel engineering</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L. Lin, M. Kasper, T. Güneysu, C. Paar, and W. Burleson,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particular, malicious hardware components can be covertly inserted at the foundry to implement hidden backdoors for </a:t>
                      </a:r>
                      <a:r>
                        <a:rPr lang="en-US" sz="2000" dirty="0" err="1">
                          <a:solidFill>
                            <a:srgbClr val="333333"/>
                          </a:solidFill>
                          <a:latin typeface="Times New Roman" pitchFamily="18" charset="0"/>
                          <a:ea typeface="Calibri"/>
                          <a:cs typeface="Times New Roman" pitchFamily="18" charset="0"/>
                        </a:rPr>
                        <a:t>unau</a:t>
                      </a:r>
                      <a:r>
                        <a:rPr lang="en-US" sz="2000" dirty="0">
                          <a:solidFill>
                            <a:srgbClr val="333333"/>
                          </a:solidFill>
                          <a:latin typeface="Times New Roman" pitchFamily="18" charset="0"/>
                          <a:ea typeface="Calibri"/>
                          <a:cs typeface="Times New Roman" pitchFamily="18" charset="0"/>
                        </a:rPr>
                        <a:t>- </a:t>
                      </a:r>
                      <a:r>
                        <a:rPr lang="en-US" sz="2000" dirty="0" err="1">
                          <a:solidFill>
                            <a:srgbClr val="333333"/>
                          </a:solidFill>
                          <a:latin typeface="Times New Roman" pitchFamily="18" charset="0"/>
                          <a:ea typeface="Calibri"/>
                          <a:cs typeface="Times New Roman" pitchFamily="18" charset="0"/>
                        </a:rPr>
                        <a:t>thorized</a:t>
                      </a:r>
                      <a:r>
                        <a:rPr lang="en-US" sz="2000" dirty="0">
                          <a:solidFill>
                            <a:srgbClr val="333333"/>
                          </a:solidFill>
                          <a:latin typeface="Times New Roman" pitchFamily="18" charset="0"/>
                          <a:ea typeface="Calibri"/>
                          <a:cs typeface="Times New Roman" pitchFamily="18" charset="0"/>
                        </a:rPr>
                        <a:t> exposure of secret information</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Testing for hardware </a:t>
                      </a:r>
                      <a:r>
                        <a:rPr lang="en-US" sz="2000" dirty="0" err="1">
                          <a:latin typeface="Times New Roman"/>
                          <a:ea typeface="Calibri"/>
                          <a:cs typeface="Latha"/>
                        </a:rPr>
                        <a:t>trojans</a:t>
                      </a:r>
                      <a:r>
                        <a:rPr lang="en-US" sz="2000" dirty="0">
                          <a:latin typeface="Times New Roman"/>
                          <a:ea typeface="Calibri"/>
                          <a:cs typeface="Latha"/>
                        </a:rPr>
                        <a:t>: A game-theoretic approach</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A. Kamhoua, M. Rodriguez, and K. A. Kwiat,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particular, it brings up multiple opportunities for the insertion of malicious logic, commonly referred to as a hardware Trojan, in the IC.</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primer on hardware security: Models, methods, and metrics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Rostami, F. Koushanfar, and R. Karri,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multinational, distributed, and multistep nature of integrated circuit (IC) production supply chain has introduced hardware-based vulnerabilities.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1600200" y="1447800"/>
            <a:ext cx="6781799" cy="4572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The sequential RECORD process represents a new concept in hardware Trojan </a:t>
            </a:r>
            <a:r>
              <a:rPr lang="en-IN" dirty="0" err="1" smtClean="0">
                <a:latin typeface="Times New Roman" pitchFamily="18" charset="0"/>
                <a:cs typeface="Times New Roman" pitchFamily="18" charset="0"/>
              </a:rPr>
              <a:t>defense</a:t>
            </a:r>
            <a:r>
              <a:rPr lang="en-IN" dirty="0" smtClean="0">
                <a:latin typeface="Times New Roman" pitchFamily="18" charset="0"/>
                <a:cs typeface="Times New Roman" pitchFamily="18" charset="0"/>
              </a:rPr>
              <a:t>. All currently existing methods either try to detect the Trojan after the chip is produced or prevent the Trojan from being inserted. Each method succeeds or fails to varying degrees, and none are anywhere near fully effective. The sequential RECORD process does not try to detect nor does it try to prevent hardware Trojans. Instead, the RECORD process provides protection even in the face of an active Trojan. These design schemes provide enhanced security over existing DFS methods due to the ability of RECORD to defend sensitive data even when the full design is known to the attacker at the time of manufacture. Furthermore, the design enhances security for designs that go through multiple fabrication runs since each assembled chip is physically different while still providing the same functionality to the outside world.</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 Jin and Y. </a:t>
            </a:r>
            <a:r>
              <a:rPr lang="en-IN" sz="1600" dirty="0" err="1" smtClean="0">
                <a:latin typeface="Times New Roman" pitchFamily="18" charset="0"/>
                <a:cs typeface="Times New Roman" pitchFamily="18" charset="0"/>
              </a:rPr>
              <a:t>Makris</a:t>
            </a:r>
            <a:r>
              <a:rPr lang="en-IN" sz="1600" dirty="0" smtClean="0">
                <a:latin typeface="Times New Roman" pitchFamily="18" charset="0"/>
                <a:cs typeface="Times New Roman" pitchFamily="18" charset="0"/>
              </a:rPr>
              <a:t>, “Hardware </a:t>
            </a:r>
            <a:r>
              <a:rPr lang="en-IN" sz="1600" dirty="0" err="1" smtClean="0">
                <a:latin typeface="Times New Roman" pitchFamily="18" charset="0"/>
                <a:cs typeface="Times New Roman" pitchFamily="18" charset="0"/>
              </a:rPr>
              <a:t>trojans</a:t>
            </a:r>
            <a:r>
              <a:rPr lang="en-IN" sz="1600" dirty="0" smtClean="0">
                <a:latin typeface="Times New Roman" pitchFamily="18" charset="0"/>
                <a:cs typeface="Times New Roman" pitchFamily="18" charset="0"/>
              </a:rPr>
              <a:t> in wireless cryptographic ICs,” IEEE Design Test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27, no. 1, pp. 26–35, Jan./Feb. 2010. </a:t>
            </a:r>
          </a:p>
          <a:p>
            <a:pPr algn="just">
              <a:lnSpc>
                <a:spcPct val="160000"/>
              </a:lnSpc>
            </a:pPr>
            <a:r>
              <a:rPr lang="en-IN" sz="1600" dirty="0" smtClean="0">
                <a:latin typeface="Times New Roman" pitchFamily="18" charset="0"/>
                <a:cs typeface="Times New Roman" pitchFamily="18" charset="0"/>
              </a:rPr>
              <a:t>[2] L. Lin, M. Kasper, T. </a:t>
            </a:r>
            <a:r>
              <a:rPr lang="en-IN" sz="1600" dirty="0" err="1" smtClean="0">
                <a:latin typeface="Times New Roman" pitchFamily="18" charset="0"/>
                <a:cs typeface="Times New Roman" pitchFamily="18" charset="0"/>
              </a:rPr>
              <a:t>Güneysu</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Paar</a:t>
            </a:r>
            <a:r>
              <a:rPr lang="en-IN" sz="1600" dirty="0" smtClean="0">
                <a:latin typeface="Times New Roman" pitchFamily="18" charset="0"/>
                <a:cs typeface="Times New Roman" pitchFamily="18" charset="0"/>
              </a:rPr>
              <a:t>, and W. Burleson, “Trojan side-channels: Lightweight hardware </a:t>
            </a:r>
            <a:r>
              <a:rPr lang="en-IN" sz="1600" dirty="0" err="1" smtClean="0">
                <a:latin typeface="Times New Roman" pitchFamily="18" charset="0"/>
                <a:cs typeface="Times New Roman" pitchFamily="18" charset="0"/>
              </a:rPr>
              <a:t>trojans</a:t>
            </a:r>
            <a:r>
              <a:rPr lang="en-IN" sz="1600" dirty="0" smtClean="0">
                <a:latin typeface="Times New Roman" pitchFamily="18" charset="0"/>
                <a:cs typeface="Times New Roman" pitchFamily="18" charset="0"/>
              </a:rPr>
              <a:t> through side-channel engineering,” in Cryptographic Hardware and Embedded Systems—CHES (Lecture Notes in Computer Science), vol. 5747. Berlin, Germany: Springer, 2009, pp. 382–395. </a:t>
            </a:r>
          </a:p>
          <a:p>
            <a:pPr algn="just">
              <a:lnSpc>
                <a:spcPct val="160000"/>
              </a:lnSpc>
            </a:pPr>
            <a:r>
              <a:rPr lang="en-IN" sz="1600" dirty="0" smtClean="0">
                <a:latin typeface="Times New Roman" pitchFamily="18" charset="0"/>
                <a:cs typeface="Times New Roman" pitchFamily="18" charset="0"/>
              </a:rPr>
              <a:t>[3] K. Yang, M. Hicks, Q. Dong, T. Austin, and D. Sylvester, “A2: Malicious hardware,” in Proc.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Secur</a:t>
            </a:r>
            <a:r>
              <a:rPr lang="en-IN" sz="1600" dirty="0" smtClean="0">
                <a:latin typeface="Times New Roman" pitchFamily="18" charset="0"/>
                <a:cs typeface="Times New Roman" pitchFamily="18" charset="0"/>
              </a:rPr>
              <a:t>. Privacy, San Jose, CA, USA, May 2016, pp. 18–37. </a:t>
            </a:r>
          </a:p>
          <a:p>
            <a:pPr algn="just">
              <a:lnSpc>
                <a:spcPct val="160000"/>
              </a:lnSpc>
            </a:pPr>
            <a:r>
              <a:rPr lang="en-IN" sz="1600" dirty="0" smtClean="0">
                <a:latin typeface="Times New Roman" pitchFamily="18" charset="0"/>
                <a:cs typeface="Times New Roman" pitchFamily="18" charset="0"/>
              </a:rPr>
              <a:t>[4] C. A. </a:t>
            </a:r>
            <a:r>
              <a:rPr lang="en-IN" sz="1600" dirty="0" err="1" smtClean="0">
                <a:latin typeface="Times New Roman" pitchFamily="18" charset="0"/>
                <a:cs typeface="Times New Roman" pitchFamily="18" charset="0"/>
              </a:rPr>
              <a:t>Kamhoua</a:t>
            </a:r>
            <a:r>
              <a:rPr lang="en-IN" sz="1600" dirty="0" smtClean="0">
                <a:latin typeface="Times New Roman" pitchFamily="18" charset="0"/>
                <a:cs typeface="Times New Roman" pitchFamily="18" charset="0"/>
              </a:rPr>
              <a:t>, M. Rodriguez, and K. A. </a:t>
            </a:r>
            <a:r>
              <a:rPr lang="en-IN" sz="1600" dirty="0" err="1" smtClean="0">
                <a:latin typeface="Times New Roman" pitchFamily="18" charset="0"/>
                <a:cs typeface="Times New Roman" pitchFamily="18" charset="0"/>
              </a:rPr>
              <a:t>Kwiat</a:t>
            </a:r>
            <a:r>
              <a:rPr lang="en-IN" sz="1600" dirty="0" smtClean="0">
                <a:latin typeface="Times New Roman" pitchFamily="18" charset="0"/>
                <a:cs typeface="Times New Roman" pitchFamily="18" charset="0"/>
              </a:rPr>
              <a:t>, “Testing for hardware </a:t>
            </a:r>
            <a:r>
              <a:rPr lang="en-IN" sz="1600" dirty="0" err="1" smtClean="0">
                <a:latin typeface="Times New Roman" pitchFamily="18" charset="0"/>
                <a:cs typeface="Times New Roman" pitchFamily="18" charset="0"/>
              </a:rPr>
              <a:t>trojans</a:t>
            </a:r>
            <a:r>
              <a:rPr lang="en-IN" sz="1600" dirty="0" smtClean="0">
                <a:latin typeface="Times New Roman" pitchFamily="18" charset="0"/>
                <a:cs typeface="Times New Roman" pitchFamily="18" charset="0"/>
              </a:rPr>
              <a:t>: A game-theoretic approach,” in Decision and Game Theory for Security,” (Lecture Notes in Computer Science), vol. 8840. Cham, Switzerland: Springer, 2014, pp. 360–369. </a:t>
            </a:r>
          </a:p>
          <a:p>
            <a:pPr algn="just">
              <a:lnSpc>
                <a:spcPct val="160000"/>
              </a:lnSpc>
            </a:pP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Rostami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Koushanfar</a:t>
            </a:r>
            <a:r>
              <a:rPr lang="en-IN" sz="1600" dirty="0" smtClean="0">
                <a:latin typeface="Times New Roman" pitchFamily="18" charset="0"/>
                <a:cs typeface="Times New Roman" pitchFamily="18" charset="0"/>
              </a:rPr>
              <a:t>, and R. Karri, “A primer on hardware security: Models, methods, and metrics,” Proc. IEEE, vol. 102, no. 8, pp. 1283–1295, Aug. 2014.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S. </a:t>
            </a:r>
            <a:r>
              <a:rPr lang="en-IN" sz="1600" dirty="0" err="1" smtClean="0">
                <a:latin typeface="Times New Roman" pitchFamily="18" charset="0"/>
                <a:cs typeface="Times New Roman" pitchFamily="18" charset="0"/>
              </a:rPr>
              <a:t>Chakraborty</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Bhunia</a:t>
            </a:r>
            <a:r>
              <a:rPr lang="en-IN" sz="1600" dirty="0" smtClean="0">
                <a:latin typeface="Times New Roman" pitchFamily="18" charset="0"/>
                <a:cs typeface="Times New Roman" pitchFamily="18" charset="0"/>
              </a:rPr>
              <a:t>, “Security against hardware </a:t>
            </a:r>
            <a:r>
              <a:rPr lang="en-IN" sz="1600" dirty="0" err="1" smtClean="0">
                <a:latin typeface="Times New Roman" pitchFamily="18" charset="0"/>
                <a:cs typeface="Times New Roman" pitchFamily="18" charset="0"/>
              </a:rPr>
              <a:t>trojan</a:t>
            </a:r>
            <a:r>
              <a:rPr lang="en-IN" sz="1600" dirty="0" smtClean="0">
                <a:latin typeface="Times New Roman" pitchFamily="18" charset="0"/>
                <a:cs typeface="Times New Roman" pitchFamily="18" charset="0"/>
              </a:rPr>
              <a:t> through a novel application of design obfuscation,” in Proc.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(ICCAD), New York, NY, USA, Nov. 2009, pp. 113–116. </a:t>
            </a:r>
          </a:p>
          <a:p>
            <a:pPr algn="just">
              <a:lnSpc>
                <a:spcPct val="170000"/>
              </a:lnSpc>
            </a:pP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Rajendran</a:t>
            </a:r>
            <a:r>
              <a:rPr lang="en-IN" sz="1600" dirty="0" smtClean="0">
                <a:latin typeface="Times New Roman" pitchFamily="18" charset="0"/>
                <a:cs typeface="Times New Roman" pitchFamily="18" charset="0"/>
              </a:rPr>
              <a:t>, M. Sam, O. </a:t>
            </a:r>
            <a:r>
              <a:rPr lang="en-IN" sz="1600" dirty="0" err="1" smtClean="0">
                <a:latin typeface="Times New Roman" pitchFamily="18" charset="0"/>
                <a:cs typeface="Times New Roman" pitchFamily="18" charset="0"/>
              </a:rPr>
              <a:t>Sinanoglu</a:t>
            </a:r>
            <a:r>
              <a:rPr lang="en-IN" sz="1600" dirty="0" smtClean="0">
                <a:latin typeface="Times New Roman" pitchFamily="18" charset="0"/>
                <a:cs typeface="Times New Roman" pitchFamily="18" charset="0"/>
              </a:rPr>
              <a:t>, and R. Karri, “Security analysis of integrated circuit camouflaging,” in Proc. ACM SIGSAC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Secur</a:t>
            </a:r>
            <a:r>
              <a:rPr lang="en-IN" sz="1600" dirty="0" smtClean="0">
                <a:latin typeface="Times New Roman" pitchFamily="18" charset="0"/>
                <a:cs typeface="Times New Roman" pitchFamily="18" charset="0"/>
              </a:rPr>
              <a:t>., 2013, pp. 709–720. </a:t>
            </a:r>
          </a:p>
          <a:p>
            <a:pPr algn="just">
              <a:lnSpc>
                <a:spcPct val="170000"/>
              </a:lnSpc>
            </a:pPr>
            <a:r>
              <a:rPr lang="en-IN" sz="1600" dirty="0" smtClean="0">
                <a:latin typeface="Times New Roman" pitchFamily="18" charset="0"/>
                <a:cs typeface="Times New Roman" pitchFamily="18" charset="0"/>
              </a:rPr>
              <a:t>[8] J. </a:t>
            </a:r>
            <a:r>
              <a:rPr lang="en-IN" sz="1600" dirty="0" err="1" smtClean="0">
                <a:latin typeface="Times New Roman" pitchFamily="18" charset="0"/>
                <a:cs typeface="Times New Roman" pitchFamily="18" charset="0"/>
              </a:rPr>
              <a:t>Rajendran</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Sinanoglu</a:t>
            </a:r>
            <a:r>
              <a:rPr lang="en-IN" sz="1600" dirty="0" smtClean="0">
                <a:latin typeface="Times New Roman" pitchFamily="18" charset="0"/>
                <a:cs typeface="Times New Roman" pitchFamily="18" charset="0"/>
              </a:rPr>
              <a:t>, and R. Karri, “Is split manufacturing secure?” in Proc. Conf.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Test Europe, DATE, vol. 13, 2013, pp. 1259–1264. </a:t>
            </a:r>
          </a:p>
          <a:p>
            <a:pPr algn="just">
              <a:lnSpc>
                <a:spcPct val="170000"/>
              </a:lnSpc>
            </a:pPr>
            <a:r>
              <a:rPr lang="en-IN" sz="1600" dirty="0" smtClean="0">
                <a:latin typeface="Times New Roman" pitchFamily="18" charset="0"/>
                <a:cs typeface="Times New Roman" pitchFamily="18" charset="0"/>
              </a:rPr>
              <a:t>[9] R. Dura, S. Hidalgo, R. </a:t>
            </a:r>
            <a:r>
              <a:rPr lang="en-IN" sz="1600" dirty="0" err="1" smtClean="0">
                <a:latin typeface="Times New Roman" pitchFamily="18" charset="0"/>
                <a:cs typeface="Times New Roman" pitchFamily="18" charset="0"/>
              </a:rPr>
              <a:t>Quijada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Raventos</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Francesc</a:t>
            </a:r>
            <a:r>
              <a:rPr lang="en-IN" sz="1600" dirty="0" smtClean="0">
                <a:latin typeface="Times New Roman" pitchFamily="18" charset="0"/>
                <a:cs typeface="Times New Roman" pitchFamily="18" charset="0"/>
              </a:rPr>
              <a:t>, “The use of digital image processing for IC reverse engineering,” in Proc. 11th Int. Multi-Conf. Syst., Signals Devices (SSD), Feb. 2014, pp. 1–4. </a:t>
            </a:r>
          </a:p>
          <a:p>
            <a:pPr algn="just">
              <a:lnSpc>
                <a:spcPct val="170000"/>
              </a:lnSpc>
            </a:pPr>
            <a:r>
              <a:rPr lang="en-IN" sz="1600" dirty="0" smtClean="0">
                <a:latin typeface="Times New Roman" pitchFamily="18" charset="0"/>
                <a:cs typeface="Times New Roman" pitchFamily="18" charset="0"/>
              </a:rPr>
              <a:t>[10] D. E. </a:t>
            </a:r>
            <a:r>
              <a:rPr lang="en-IN" sz="1600" dirty="0" err="1" smtClean="0">
                <a:latin typeface="Times New Roman" pitchFamily="18" charset="0"/>
                <a:cs typeface="Times New Roman" pitchFamily="18" charset="0"/>
              </a:rPr>
              <a:t>Dilger</a:t>
            </a:r>
            <a:r>
              <a:rPr lang="en-IN" sz="1600" dirty="0" smtClean="0">
                <a:latin typeface="Times New Roman" pitchFamily="18" charset="0"/>
                <a:cs typeface="Times New Roman" pitchFamily="18" charset="0"/>
              </a:rPr>
              <a:t>. (Jan. 14, 2016). Apple A9 Chip </a:t>
            </a:r>
            <a:r>
              <a:rPr lang="en-IN" sz="1600" dirty="0" err="1" smtClean="0">
                <a:latin typeface="Times New Roman" pitchFamily="18" charset="0"/>
                <a:cs typeface="Times New Roman" pitchFamily="18" charset="0"/>
              </a:rPr>
              <a:t>fab</a:t>
            </a:r>
            <a:r>
              <a:rPr lang="en-IN" sz="1600" dirty="0" smtClean="0">
                <a:latin typeface="Times New Roman" pitchFamily="18" charset="0"/>
                <a:cs typeface="Times New Roman" pitchFamily="18" charset="0"/>
              </a:rPr>
              <a:t> TSMC Reports Record Earnings, Casting Further Doubt on ‘Peak </a:t>
            </a:r>
            <a:r>
              <a:rPr lang="en-IN" sz="1600" dirty="0" err="1" smtClean="0">
                <a:latin typeface="Times New Roman" pitchFamily="18" charset="0"/>
                <a:cs typeface="Times New Roman" pitchFamily="18" charset="0"/>
              </a:rPr>
              <a:t>iPhone</a:t>
            </a:r>
            <a:r>
              <a:rPr lang="en-IN" sz="1600" dirty="0" smtClean="0">
                <a:latin typeface="Times New Roman" pitchFamily="18" charset="0"/>
                <a:cs typeface="Times New Roman" pitchFamily="18" charset="0"/>
              </a:rPr>
              <a:t>’. [Online]. Available: http://appleinsider.com/articles/16/01/14/apple-a9- chip-</a:t>
            </a:r>
            <a:r>
              <a:rPr lang="en-IN" sz="1600" dirty="0" err="1" smtClean="0">
                <a:latin typeface="Times New Roman" pitchFamily="18" charset="0"/>
                <a:cs typeface="Times New Roman" pitchFamily="18" charset="0"/>
              </a:rPr>
              <a:t>fab</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tsmc</a:t>
            </a:r>
            <a:r>
              <a:rPr lang="en-IN" sz="1600" dirty="0" smtClean="0">
                <a:latin typeface="Times New Roman" pitchFamily="18" charset="0"/>
                <a:cs typeface="Times New Roman" pitchFamily="18" charset="0"/>
              </a:rPr>
              <a:t>-reports-record-earnings-casts-doubt-on-peak-</a:t>
            </a:r>
            <a:r>
              <a:rPr lang="en-IN" sz="1600" dirty="0" err="1" smtClean="0">
                <a:latin typeface="Times New Roman" pitchFamily="18" charset="0"/>
                <a:cs typeface="Times New Roman" pitchFamily="18" charset="0"/>
              </a:rPr>
              <a:t>iphone</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1504</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Combating Data Leakage Trojans in Commercial and ASIC Applications With Time-Division Multiplexing and Random Encoding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2022-01-19T09:40:10Z</dcterms:modified>
</cp:coreProperties>
</file>