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1/19/2022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1/19/2022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1/19/2022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648200"/>
          </a:xfrm>
        </p:spPr>
        <p:txBody>
          <a:bodyPr>
            <a:normAutofit/>
          </a:bodyPr>
          <a:lstStyle/>
          <a:p>
            <a:pPr algn="ctr"/>
            <a:r>
              <a:rPr lang="en-IN" b="1" dirty="0" smtClean="0"/>
              <a:t>Approximate Sum-of-Products Designs Based on Distributed Arithmetic</a:t>
            </a:r>
            <a:endParaRPr lang="en-US" b="1" dirty="0">
              <a:solidFill>
                <a:schemeClr val="tx1"/>
              </a:solidFill>
              <a:effectLst/>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562600"/>
          </a:xfrm>
        </p:spPr>
        <p:txBody>
          <a:bodyPr>
            <a:noAutofit/>
          </a:bodyPr>
          <a:lstStyle/>
          <a:p>
            <a:pPr algn="just">
              <a:buNone/>
            </a:pPr>
            <a:r>
              <a:rPr lang="en-IN" sz="2000" dirty="0" smtClean="0">
                <a:latin typeface="Times New Roman" pitchFamily="18" charset="0"/>
                <a:cs typeface="Times New Roman" pitchFamily="18" charset="0"/>
              </a:rPr>
              <a:t>    Approximate circuits provide high performance and require low power. Sum-of-products (SOP) units are key elements in many digital signal processing applications. In this brief, three approximate SOP (ASOP) models which are based on the distributed arithmetic are proposed. They are designed for different levels of accuracy. First model of ASOP achieves an improvement up to 64% on area and 70% on power, when compared with conventional unit. Other two models provide an improvement of 32% and 48% on area and 54% and 58% on power, respectively, with a reduced error rate compared with the first model. Third model achieves the mean relative error and normalized error distance as low as 0.05% and 0.009%, respectively. Performance of approximate units is evaluated with a noisy image smoothing application, where the proposed models are capable of achieving higher peak </a:t>
            </a:r>
            <a:r>
              <a:rPr lang="en-IN" sz="2000" dirty="0" err="1" smtClean="0">
                <a:latin typeface="Times New Roman" pitchFamily="18" charset="0"/>
                <a:cs typeface="Times New Roman" pitchFamily="18" charset="0"/>
              </a:rPr>
              <a:t>signalto</a:t>
            </a:r>
            <a:r>
              <a:rPr lang="en-IN" sz="2000" dirty="0" smtClean="0">
                <a:latin typeface="Times New Roman" pitchFamily="18" charset="0"/>
                <a:cs typeface="Times New Roman" pitchFamily="18" charset="0"/>
              </a:rPr>
              <a:t>-noise ratio than the existing state-of-the-art techniques. It is shown that the proposed approximate models achieve higher processing accuracy than existing works but with significant improvements in power and performance.</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non-decomposed LUT the proposed design achieves significant savings in area and power over the best existing scheme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is ordinarily realized that every second any processors performed a large number of work works in semiconductor industry.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More and more technologies with lot of features and advantages are arising. Reversible logic is one such emerging concept. One of the main characteristics of reversible circuits is their less power </a:t>
            </a:r>
            <a:r>
              <a:rPr lang="en-IN" sz="2000" dirty="0" smtClean="0">
                <a:latin typeface="Times New Roman" pitchFamily="18" charset="0"/>
                <a:cs typeface="Times New Roman" pitchFamily="18" charset="0"/>
              </a:rPr>
              <a:t>consumption.</a:t>
            </a:r>
          </a:p>
          <a:p>
            <a:pPr algn="just">
              <a:lnSpc>
                <a:spcPct val="150000"/>
              </a:lnSpc>
            </a:pPr>
            <a:r>
              <a:rPr lang="en-IN" sz="2000" dirty="0" smtClean="0">
                <a:latin typeface="Times New Roman" pitchFamily="18" charset="0"/>
                <a:cs typeface="Times New Roman" pitchFamily="18" charset="0"/>
              </a:rPr>
              <a:t>The synthesis results showed that the proposed reconfigurable FIR filter can operate at high speed consuming minimum area and power.</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152400"/>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371600" y="9144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contamination of a signal of interest by other unwanted signal or noise is a problem often encountered in many applications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adder used at this stage is a floating point adder, issues like rounding and </a:t>
            </a:r>
            <a:r>
              <a:rPr lang="en-IN" sz="2000" dirty="0" err="1" smtClean="0">
                <a:latin typeface="Times New Roman" pitchFamily="18" charset="0"/>
                <a:cs typeface="Times New Roman" pitchFamily="18" charset="0"/>
              </a:rPr>
              <a:t>normilization</a:t>
            </a:r>
            <a:r>
              <a:rPr lang="en-IN" sz="2000" dirty="0" smtClean="0">
                <a:latin typeface="Times New Roman" pitchFamily="18" charset="0"/>
                <a:cs typeface="Times New Roman" pitchFamily="18" charset="0"/>
              </a:rPr>
              <a:t> will be considered in its implementation.</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speed and range are presently the very beginnings of the principal configuration issues in advanced period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While this cross sections well with symmetric limit taking care of strategies for entire specimen symmetric (odd-length) direct stage channels, there are blocks with half-example symmetric (</a:t>
            </a:r>
            <a:r>
              <a:rPr lang="en-IN" sz="2000" dirty="0" err="1" smtClean="0">
                <a:latin typeface="Times New Roman" pitchFamily="18" charset="0"/>
                <a:cs typeface="Times New Roman" pitchFamily="18" charset="0"/>
              </a:rPr>
              <a:t>evenlength</a:t>
            </a:r>
            <a:r>
              <a:rPr lang="en-IN" sz="2000" dirty="0" smtClean="0">
                <a:latin typeface="Times New Roman" pitchFamily="18" charset="0"/>
                <a:cs typeface="Times New Roman" pitchFamily="18" charset="0"/>
              </a:rPr>
              <a:t>) channels, a reality that impacted the JPEG 2000 standard.</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638800"/>
          </a:xfrm>
        </p:spPr>
        <p:txBody>
          <a:bodyPr>
            <a:noAutofit/>
          </a:bodyPr>
          <a:lstStyle/>
          <a:p>
            <a:pPr algn="just">
              <a:lnSpc>
                <a:spcPct val="150000"/>
              </a:lnSpc>
            </a:pPr>
            <a:r>
              <a:rPr lang="en-IN" sz="2000" dirty="0" smtClean="0">
                <a:latin typeface="Times New Roman" pitchFamily="18" charset="0"/>
                <a:cs typeface="Times New Roman" pitchFamily="18" charset="0"/>
              </a:rPr>
              <a:t>In this paper, we propose a method for outlining of FIR channel utilizing multiplier in light of compressor and convey select </a:t>
            </a:r>
            <a:r>
              <a:rPr lang="en-IN" sz="2000" dirty="0" smtClean="0">
                <a:latin typeface="Times New Roman" pitchFamily="18" charset="0"/>
                <a:cs typeface="Times New Roman" pitchFamily="18" charset="0"/>
              </a:rPr>
              <a:t>viper.</a:t>
            </a:r>
          </a:p>
          <a:p>
            <a:pPr algn="just">
              <a:lnSpc>
                <a:spcPct val="150000"/>
              </a:lnSpc>
            </a:pPr>
            <a:r>
              <a:rPr lang="en-IN" sz="2000" dirty="0" smtClean="0">
                <a:latin typeface="Times New Roman" pitchFamily="18" charset="0"/>
                <a:cs typeface="Times New Roman" pitchFamily="18" charset="0"/>
              </a:rPr>
              <a:t>Various </a:t>
            </a:r>
            <a:r>
              <a:rPr lang="en-IN" sz="2000" dirty="0" smtClean="0">
                <a:latin typeface="Times New Roman" pitchFamily="18" charset="0"/>
                <a:cs typeface="Times New Roman" pitchFamily="18" charset="0"/>
              </a:rPr>
              <a:t>proposed Distributed Arithmetic method for reduction of area, delay and power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architecture is composed of three modules namely DA filter module, auxiliary LUT and the controller module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 The algorithm proposed </a:t>
            </a:r>
            <a:r>
              <a:rPr lang="en-IN" sz="2000" dirty="0" smtClean="0">
                <a:latin typeface="Times New Roman" pitchFamily="18" charset="0"/>
                <a:cs typeface="Times New Roman" pitchFamily="18" charset="0"/>
              </a:rPr>
              <a:t>has </a:t>
            </a:r>
            <a:r>
              <a:rPr lang="en-IN" sz="2000" dirty="0" smtClean="0">
                <a:latin typeface="Times New Roman" pitchFamily="18" charset="0"/>
                <a:cs typeface="Times New Roman" pitchFamily="18" charset="0"/>
              </a:rPr>
              <a:t>lowest power requirement, whereas the algorithm proposed </a:t>
            </a: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has lowest area </a:t>
            </a:r>
            <a:r>
              <a:rPr lang="en-IN" sz="2000" dirty="0" smtClean="0">
                <a:latin typeface="Times New Roman" pitchFamily="18" charset="0"/>
                <a:cs typeface="Times New Roman" pitchFamily="18" charset="0"/>
              </a:rPr>
              <a:t>requirement.</a:t>
            </a:r>
          </a:p>
          <a:p>
            <a:pPr algn="just">
              <a:lnSpc>
                <a:spcPct val="150000"/>
              </a:lnSpc>
            </a:pPr>
            <a:r>
              <a:rPr lang="en-IN" sz="2000" dirty="0" smtClean="0">
                <a:latin typeface="Times New Roman" pitchFamily="18" charset="0"/>
                <a:cs typeface="Times New Roman" pitchFamily="18" charset="0"/>
              </a:rPr>
              <a:t>The proposed scheme has reduced the LUT size to half by storing the offset-binary-coding (OBC) combinations of filter weights and input samples</a:t>
            </a:r>
            <a:r>
              <a:rPr lang="en-IN" sz="2000" dirty="0" smtClean="0">
                <a:latin typeface="Times New Roman" pitchFamily="18" charset="0"/>
                <a:cs typeface="Times New Roman" pitchFamily="18" charset="0"/>
              </a:rPr>
              <a:t>.</a:t>
            </a: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Approximate computing provides an efficient solution for the design of power efficient digital </a:t>
            </a:r>
            <a:r>
              <a:rPr lang="en-IN" sz="2000" dirty="0" smtClean="0">
                <a:latin typeface="Times New Roman" pitchFamily="18" charset="0"/>
                <a:cs typeface="Times New Roman" pitchFamily="18" charset="0"/>
              </a:rPr>
              <a:t>systems.</a:t>
            </a:r>
          </a:p>
          <a:p>
            <a:pPr algn="just">
              <a:lnSpc>
                <a:spcPct val="150000"/>
              </a:lnSpc>
            </a:pPr>
            <a:r>
              <a:rPr lang="en-IN" sz="2000" dirty="0" smtClean="0">
                <a:latin typeface="Times New Roman" pitchFamily="18" charset="0"/>
                <a:cs typeface="Times New Roman" pitchFamily="18" charset="0"/>
              </a:rPr>
              <a:t>Distributed arithmetic is a very efficient means for calculation of the inner products between </a:t>
            </a:r>
            <a:r>
              <a:rPr lang="en-IN" sz="2000" dirty="0" smtClean="0">
                <a:latin typeface="Times New Roman" pitchFamily="18" charset="0"/>
                <a:cs typeface="Times New Roman" pitchFamily="18" charset="0"/>
              </a:rPr>
              <a:t>vectors.</a:t>
            </a:r>
          </a:p>
          <a:p>
            <a:pPr algn="just">
              <a:lnSpc>
                <a:spcPct val="150000"/>
              </a:lnSpc>
            </a:pPr>
            <a:r>
              <a:rPr lang="en-IN" sz="2000" dirty="0" smtClean="0">
                <a:latin typeface="Times New Roman" pitchFamily="18" charset="0"/>
                <a:cs typeface="Times New Roman" pitchFamily="18" charset="0"/>
              </a:rPr>
              <a:t>It requires no multiplication and it has an efficient mechanism to perform the SOP </a:t>
            </a:r>
            <a:r>
              <a:rPr lang="en-IN" sz="2000" dirty="0" smtClean="0">
                <a:latin typeface="Times New Roman" pitchFamily="18" charset="0"/>
                <a:cs typeface="Times New Roman" pitchFamily="18" charset="0"/>
              </a:rPr>
              <a:t>operation.</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main advantage of distributed arithmetic is its high computational efficiency</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Distributed arithmetic is a popular technique for implementing the SOP computations without the use of multipliers. SOP units based on the distributed arithmetic are frequently used in filters and other DSP applications.</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759450"/>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Approximate computing: An emerging paradigm for energy-efficient design</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 Han and M. Orshansky,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Approximate computing has recently emerged as a promising approach to energy-efficient design of digital systems.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Applications of distributed arithmetic to digital signal processing: A tutorial review</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 A. White,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DA is applied to a </a:t>
                      </a:r>
                      <a:r>
                        <a:rPr lang="en-US" sz="2000" dirty="0" err="1">
                          <a:solidFill>
                            <a:srgbClr val="333333"/>
                          </a:solidFill>
                          <a:latin typeface="Times New Roman"/>
                          <a:ea typeface="Calibri"/>
                          <a:cs typeface="Latha"/>
                        </a:rPr>
                        <a:t>biquadratic</a:t>
                      </a:r>
                      <a:r>
                        <a:rPr lang="en-US" sz="2000" dirty="0">
                          <a:solidFill>
                            <a:srgbClr val="333333"/>
                          </a:solidFill>
                          <a:latin typeface="Times New Roman"/>
                          <a:ea typeface="Calibri"/>
                          <a:cs typeface="Latha"/>
                        </a:rPr>
                        <a:t> digital filter, providing an example of vector dot-product and vector-matrix-product mechanization.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21665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Distributed arithmetic implementation of multivariable controllers for smart structural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L. Yuan, S. Sana, H. J. Pottinger, and V. S. Rao,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Smart structural systems require the electronic control systems which are integrated into the structures to be small, light weight and power-efficient. </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fully parallel VLSI implementation of distributed arithmetic</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W. Li, J. B. Burr, and A. M. Peterson,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architecture comprises a serial-in random-out multiport memory and a multi-input adder. </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905000" y="1466850"/>
            <a:ext cx="6705600" cy="4762500"/>
          </a:xfrm>
          <a:prstGeom prst="rect">
            <a:avLst/>
          </a:prstGeom>
          <a:noFill/>
          <a:ln w="9525">
            <a:noFill/>
            <a:miter lim="800000"/>
            <a:headEnd/>
            <a:tailEnd/>
          </a:ln>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152400"/>
            <a:ext cx="7498080" cy="533400"/>
          </a:xfrm>
        </p:spPr>
        <p:txBody>
          <a:bodyPr>
            <a:normAutofit fontScale="90000"/>
          </a:bodyPr>
          <a:lstStyle/>
          <a:p>
            <a:r>
              <a:rPr lang="en-US" b="1" dirty="0" smtClean="0"/>
              <a:t>CONCLUSION</a:t>
            </a:r>
            <a:endParaRPr lang="en-US" b="1" dirty="0"/>
          </a:p>
        </p:txBody>
      </p:sp>
      <p:sp>
        <p:nvSpPr>
          <p:cNvPr id="3" name="Content Placeholder 2"/>
          <p:cNvSpPr>
            <a:spLocks noGrp="1"/>
          </p:cNvSpPr>
          <p:nvPr>
            <p:ph idx="1"/>
          </p:nvPr>
        </p:nvSpPr>
        <p:spPr>
          <a:xfrm>
            <a:off x="1295400" y="762000"/>
            <a:ext cx="7498080" cy="5867400"/>
          </a:xfrm>
        </p:spPr>
        <p:txBody>
          <a:bodyPr>
            <a:noAutofit/>
          </a:bodyPr>
          <a:lstStyle/>
          <a:p>
            <a:pPr algn="just">
              <a:buNone/>
            </a:pPr>
            <a:r>
              <a:rPr lang="en-IN" sz="2000" dirty="0" smtClean="0">
                <a:latin typeface="Times New Roman" pitchFamily="18" charset="0"/>
                <a:cs typeface="Times New Roman" pitchFamily="18" charset="0"/>
              </a:rPr>
              <a:t>    Three </a:t>
            </a:r>
            <a:r>
              <a:rPr lang="en-IN" sz="2000" dirty="0" smtClean="0">
                <a:latin typeface="Times New Roman" pitchFamily="18" charset="0"/>
                <a:cs typeface="Times New Roman" pitchFamily="18" charset="0"/>
              </a:rPr>
              <a:t>models of efficient ASOP are proposed in this brief. Model 1 (ASOP1) employs truncation, model 2 (ASOP2) employs leading one predictor for approximation, and model 3 (ASOP3) provides approximation in the lower significant part. Area power </a:t>
            </a:r>
            <a:r>
              <a:rPr lang="en-IN" sz="2000" dirty="0" err="1" smtClean="0">
                <a:latin typeface="Times New Roman" pitchFamily="18" charset="0"/>
                <a:cs typeface="Times New Roman" pitchFamily="18" charset="0"/>
              </a:rPr>
              <a:t>tradeoff</a:t>
            </a:r>
            <a:r>
              <a:rPr lang="en-IN" sz="2000" dirty="0" smtClean="0">
                <a:latin typeface="Times New Roman" pitchFamily="18" charset="0"/>
                <a:cs typeface="Times New Roman" pitchFamily="18" charset="0"/>
              </a:rPr>
              <a:t> with error analysis is analyzed and it is found that our proposed models have better APP compared to exact and existing approximate designs and with lower error metrics compared to existing models. ASOP1, ASOP2, and ASOP3 models with highest accuracy achieve up to 61%, 23%, and 40% improved APP, respectively, compared to the exact SOP unit. The proposed SOP designs can be used </a:t>
            </a:r>
            <a:r>
              <a:rPr lang="en-IN" sz="2000" dirty="0" err="1" smtClean="0">
                <a:latin typeface="Times New Roman" pitchFamily="18" charset="0"/>
                <a:cs typeface="Times New Roman" pitchFamily="18" charset="0"/>
              </a:rPr>
              <a:t>inapplications</a:t>
            </a:r>
            <a:r>
              <a:rPr lang="en-IN" sz="2000" dirty="0" smtClean="0">
                <a:latin typeface="Times New Roman" pitchFamily="18" charset="0"/>
                <a:cs typeface="Times New Roman" pitchFamily="18" charset="0"/>
              </a:rPr>
              <a:t> where some loss of precision in the computation is possible with higher improvement in area and power. </a:t>
            </a: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APP and MRE for uniform random variables are sorted in ascending order and PSNR of image smoothing application are sorted in descending order for the proposed nine ASOP designs and five approximate models from the literature. ASOP1 (m = 8) has the best APP, whereas ASOP3 (m = 4) has the best MRE in terms of uniform random variables, and ASOP2 (m = 4) has the best PSNR in terms of image processing application.</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600" dirty="0" smtClean="0">
                <a:latin typeface="Times New Roman" pitchFamily="18" charset="0"/>
                <a:cs typeface="Times New Roman" pitchFamily="18" charset="0"/>
              </a:rPr>
              <a:t>[1] J. Han and M. </a:t>
            </a:r>
            <a:r>
              <a:rPr lang="en-IN" sz="1600" dirty="0" err="1" smtClean="0">
                <a:latin typeface="Times New Roman" pitchFamily="18" charset="0"/>
                <a:cs typeface="Times New Roman" pitchFamily="18" charset="0"/>
              </a:rPr>
              <a:t>Orshansky</a:t>
            </a:r>
            <a:r>
              <a:rPr lang="en-IN" sz="1600" dirty="0" smtClean="0">
                <a:latin typeface="Times New Roman" pitchFamily="18" charset="0"/>
                <a:cs typeface="Times New Roman" pitchFamily="18" charset="0"/>
              </a:rPr>
              <a:t>, “Approximate computing: An emerging paradigm for energy-efficient design,” in Proc. IEEE ETS, May 2013, pp. 1–6.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2] S. A. White, “Applications of distributed arithmetic to digital signal processing: A tutorial review,” IEEE ASSP Mag., vol. 6, no. 3, pp. 4–19, Jul. 1989.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3] L. Yuan, S. Sana, H. J. </a:t>
            </a:r>
            <a:r>
              <a:rPr lang="en-IN" sz="1600" dirty="0" err="1" smtClean="0">
                <a:latin typeface="Times New Roman" pitchFamily="18" charset="0"/>
                <a:cs typeface="Times New Roman" pitchFamily="18" charset="0"/>
              </a:rPr>
              <a:t>Pottinger</a:t>
            </a:r>
            <a:r>
              <a:rPr lang="en-IN" sz="1600" dirty="0" smtClean="0">
                <a:latin typeface="Times New Roman" pitchFamily="18" charset="0"/>
                <a:cs typeface="Times New Roman" pitchFamily="18" charset="0"/>
              </a:rPr>
              <a:t>, and V. S. </a:t>
            </a:r>
            <a:r>
              <a:rPr lang="en-IN" sz="1600" dirty="0" err="1" smtClean="0">
                <a:latin typeface="Times New Roman" pitchFamily="18" charset="0"/>
                <a:cs typeface="Times New Roman" pitchFamily="18" charset="0"/>
              </a:rPr>
              <a:t>Rao</a:t>
            </a:r>
            <a:r>
              <a:rPr lang="en-IN" sz="1600" dirty="0" smtClean="0">
                <a:latin typeface="Times New Roman" pitchFamily="18" charset="0"/>
                <a:cs typeface="Times New Roman" pitchFamily="18" charset="0"/>
              </a:rPr>
              <a:t>, “Distributed arithmetic implementation of multivariable controllers for smart structural systems,” Smart Mater. </a:t>
            </a:r>
            <a:r>
              <a:rPr lang="en-IN" sz="1600" dirty="0" err="1" smtClean="0">
                <a:latin typeface="Times New Roman" pitchFamily="18" charset="0"/>
                <a:cs typeface="Times New Roman" pitchFamily="18" charset="0"/>
              </a:rPr>
              <a:t>Struct</a:t>
            </a:r>
            <a:r>
              <a:rPr lang="en-IN" sz="1600" dirty="0" smtClean="0">
                <a:latin typeface="Times New Roman" pitchFamily="18" charset="0"/>
                <a:cs typeface="Times New Roman" pitchFamily="18" charset="0"/>
              </a:rPr>
              <a:t>., vol. 9, no. 4, p. 402, Jan. 2000.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4] W. Li, J. B. Burr, and A. M. Peterson, “A fully parallel VLSI implementation of distributed arithmetic,” in Proc. IEEE Int. </a:t>
            </a:r>
            <a:r>
              <a:rPr lang="en-IN" sz="1600" dirty="0" err="1" smtClean="0">
                <a:latin typeface="Times New Roman" pitchFamily="18" charset="0"/>
                <a:cs typeface="Times New Roman" pitchFamily="18" charset="0"/>
              </a:rPr>
              <a:t>Symp</a:t>
            </a:r>
            <a:r>
              <a:rPr lang="en-IN" sz="1600" dirty="0" smtClean="0">
                <a:latin typeface="Times New Roman" pitchFamily="18" charset="0"/>
                <a:cs typeface="Times New Roman" pitchFamily="18" charset="0"/>
              </a:rPr>
              <a:t>. Circuits Syst., vol. 2. Jun. 1988, pp. 1511–1515. </a:t>
            </a:r>
            <a:endParaRPr lang="en-IN" sz="1600" dirty="0" smtClean="0">
              <a:latin typeface="Times New Roman" pitchFamily="18" charset="0"/>
              <a:cs typeface="Times New Roman" pitchFamily="18" charset="0"/>
            </a:endParaRPr>
          </a:p>
          <a:p>
            <a:pPr algn="just">
              <a:lnSpc>
                <a:spcPct val="16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5] R. </a:t>
            </a:r>
            <a:r>
              <a:rPr lang="en-IN" sz="1600" dirty="0" err="1" smtClean="0">
                <a:latin typeface="Times New Roman" pitchFamily="18" charset="0"/>
                <a:cs typeface="Times New Roman" pitchFamily="18" charset="0"/>
              </a:rPr>
              <a:t>Amirtharajah</a:t>
            </a:r>
            <a:r>
              <a:rPr lang="en-IN" sz="1600" dirty="0" smtClean="0">
                <a:latin typeface="Times New Roman" pitchFamily="18" charset="0"/>
                <a:cs typeface="Times New Roman" pitchFamily="18" charset="0"/>
              </a:rPr>
              <a:t> and A. P. </a:t>
            </a:r>
            <a:r>
              <a:rPr lang="en-IN" sz="1600" dirty="0" err="1" smtClean="0">
                <a:latin typeface="Times New Roman" pitchFamily="18" charset="0"/>
                <a:cs typeface="Times New Roman" pitchFamily="18" charset="0"/>
              </a:rPr>
              <a:t>Chandrakasan</a:t>
            </a:r>
            <a:r>
              <a:rPr lang="en-IN" sz="1600" dirty="0" smtClean="0">
                <a:latin typeface="Times New Roman" pitchFamily="18" charset="0"/>
                <a:cs typeface="Times New Roman" pitchFamily="18" charset="0"/>
              </a:rPr>
              <a:t>, “A </a:t>
            </a:r>
            <a:r>
              <a:rPr lang="en-IN" sz="1600" dirty="0" err="1" smtClean="0">
                <a:latin typeface="Times New Roman" pitchFamily="18" charset="0"/>
                <a:cs typeface="Times New Roman" pitchFamily="18" charset="0"/>
              </a:rPr>
              <a:t>micropower</a:t>
            </a:r>
            <a:r>
              <a:rPr lang="en-IN" sz="1600" dirty="0" smtClean="0">
                <a:latin typeface="Times New Roman" pitchFamily="18" charset="0"/>
                <a:cs typeface="Times New Roman" pitchFamily="18" charset="0"/>
              </a:rPr>
              <a:t> programmable DSP using approximate signal processing based on distributed arithmetic,” IEEE J. Solid-State Circuits, vol. 39, no. 2, pp. 337–347, Feb. 2010.</a:t>
            </a:r>
            <a:endParaRPr lang="en-US" sz="16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50000"/>
              </a:lnSpc>
            </a:pPr>
            <a:r>
              <a:rPr lang="en-IN" sz="1600" dirty="0" smtClean="0">
                <a:latin typeface="Times New Roman" pitchFamily="18" charset="0"/>
                <a:cs typeface="Times New Roman" pitchFamily="18" charset="0"/>
              </a:rPr>
              <a:t>[6] A. </a:t>
            </a:r>
            <a:r>
              <a:rPr lang="en-IN" sz="1600" dirty="0" err="1" smtClean="0">
                <a:latin typeface="Times New Roman" pitchFamily="18" charset="0"/>
                <a:cs typeface="Times New Roman" pitchFamily="18" charset="0"/>
              </a:rPr>
              <a:t>Momeni</a:t>
            </a:r>
            <a:r>
              <a:rPr lang="en-IN" sz="1600" dirty="0" smtClean="0">
                <a:latin typeface="Times New Roman" pitchFamily="18" charset="0"/>
                <a:cs typeface="Times New Roman" pitchFamily="18" charset="0"/>
              </a:rPr>
              <a:t>, J. Han, P. </a:t>
            </a:r>
            <a:r>
              <a:rPr lang="en-IN" sz="1600" dirty="0" err="1" smtClean="0">
                <a:latin typeface="Times New Roman" pitchFamily="18" charset="0"/>
                <a:cs typeface="Times New Roman" pitchFamily="18" charset="0"/>
              </a:rPr>
              <a:t>Montuschi</a:t>
            </a:r>
            <a:r>
              <a:rPr lang="en-IN" sz="1600" dirty="0" smtClean="0">
                <a:latin typeface="Times New Roman" pitchFamily="18" charset="0"/>
                <a:cs typeface="Times New Roman" pitchFamily="18" charset="0"/>
              </a:rPr>
              <a:t>, and F. Lombardi, “Design and analysis of approximate compressors for multiplication,” IEEE Trans.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vol. 64, no. 4, pp. 984–994, Apr. 2015.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S. </a:t>
            </a:r>
            <a:r>
              <a:rPr lang="en-IN" sz="1600" dirty="0" err="1" smtClean="0">
                <a:latin typeface="Times New Roman" pitchFamily="18" charset="0"/>
                <a:cs typeface="Times New Roman" pitchFamily="18" charset="0"/>
              </a:rPr>
              <a:t>Venkatachalam</a:t>
            </a:r>
            <a:r>
              <a:rPr lang="en-IN" sz="1600" dirty="0" smtClean="0">
                <a:latin typeface="Times New Roman" pitchFamily="18" charset="0"/>
                <a:cs typeface="Times New Roman" pitchFamily="18" charset="0"/>
              </a:rPr>
              <a:t> and S.-B. </a:t>
            </a:r>
            <a:r>
              <a:rPr lang="en-IN" sz="1600" dirty="0" err="1" smtClean="0">
                <a:latin typeface="Times New Roman" pitchFamily="18" charset="0"/>
                <a:cs typeface="Times New Roman" pitchFamily="18" charset="0"/>
              </a:rPr>
              <a:t>Ko</a:t>
            </a:r>
            <a:r>
              <a:rPr lang="en-IN" sz="1600" dirty="0" smtClean="0">
                <a:latin typeface="Times New Roman" pitchFamily="18" charset="0"/>
                <a:cs typeface="Times New Roman" pitchFamily="18" charset="0"/>
              </a:rPr>
              <a:t>, “Design of power and area efficient approximate multipliers,”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25, no. 5, pp. 1782–1786, May 2017.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G. </a:t>
            </a:r>
            <a:r>
              <a:rPr lang="en-IN" sz="1600" dirty="0" err="1" smtClean="0">
                <a:latin typeface="Times New Roman" pitchFamily="18" charset="0"/>
                <a:cs typeface="Times New Roman" pitchFamily="18" charset="0"/>
              </a:rPr>
              <a:t>Zervakis</a:t>
            </a:r>
            <a:r>
              <a:rPr lang="en-IN" sz="1600" dirty="0" smtClean="0">
                <a:latin typeface="Times New Roman" pitchFamily="18" charset="0"/>
                <a:cs typeface="Times New Roman" pitchFamily="18" charset="0"/>
              </a:rPr>
              <a:t>, K. </a:t>
            </a:r>
            <a:r>
              <a:rPr lang="en-IN" sz="1600" dirty="0" err="1" smtClean="0">
                <a:latin typeface="Times New Roman" pitchFamily="18" charset="0"/>
                <a:cs typeface="Times New Roman" pitchFamily="18" charset="0"/>
              </a:rPr>
              <a:t>Tsoumanis</a:t>
            </a:r>
            <a:r>
              <a:rPr lang="en-IN" sz="1600" dirty="0" smtClean="0">
                <a:latin typeface="Times New Roman" pitchFamily="18" charset="0"/>
                <a:cs typeface="Times New Roman" pitchFamily="18" charset="0"/>
              </a:rPr>
              <a:t>, S. Xydis, D. </a:t>
            </a:r>
            <a:r>
              <a:rPr lang="en-IN" sz="1600" dirty="0" err="1" smtClean="0">
                <a:latin typeface="Times New Roman" pitchFamily="18" charset="0"/>
                <a:cs typeface="Times New Roman" pitchFamily="18" charset="0"/>
              </a:rPr>
              <a:t>Soudris</a:t>
            </a:r>
            <a:r>
              <a:rPr lang="en-IN" sz="1600" dirty="0" smtClean="0">
                <a:latin typeface="Times New Roman" pitchFamily="18" charset="0"/>
                <a:cs typeface="Times New Roman" pitchFamily="18" charset="0"/>
              </a:rPr>
              <a:t>, and K. </a:t>
            </a:r>
            <a:r>
              <a:rPr lang="en-IN" sz="1600" dirty="0" err="1" smtClean="0">
                <a:latin typeface="Times New Roman" pitchFamily="18" charset="0"/>
                <a:cs typeface="Times New Roman" pitchFamily="18" charset="0"/>
              </a:rPr>
              <a:t>Pekmestzi</a:t>
            </a:r>
            <a:r>
              <a:rPr lang="en-IN" sz="1600" dirty="0" smtClean="0">
                <a:latin typeface="Times New Roman" pitchFamily="18" charset="0"/>
                <a:cs typeface="Times New Roman" pitchFamily="18" charset="0"/>
              </a:rPr>
              <a:t>, “Design-efficient approximate multiplication circuits through partial product perforation,” IEEE Trans. Very Large Scale </a:t>
            </a:r>
            <a:r>
              <a:rPr lang="en-IN" sz="1600" dirty="0" err="1" smtClean="0">
                <a:latin typeface="Times New Roman" pitchFamily="18" charset="0"/>
                <a:cs typeface="Times New Roman" pitchFamily="18" charset="0"/>
              </a:rPr>
              <a:t>Integr</a:t>
            </a:r>
            <a:r>
              <a:rPr lang="en-IN" sz="1600" dirty="0" smtClean="0">
                <a:latin typeface="Times New Roman" pitchFamily="18" charset="0"/>
                <a:cs typeface="Times New Roman" pitchFamily="18" charset="0"/>
              </a:rPr>
              <a:t>. (VLSI) Syst., vol. 24, no. 10, pp. 3105–3117, Oct. 2016.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J. Liang, J. Han, and F. Lombardi, “New metrics for the reliability of approximate and probabilistic adders,” IEEE Trans. </a:t>
            </a:r>
            <a:r>
              <a:rPr lang="en-IN" sz="1600" dirty="0" err="1" smtClean="0">
                <a:latin typeface="Times New Roman" pitchFamily="18" charset="0"/>
                <a:cs typeface="Times New Roman" pitchFamily="18" charset="0"/>
              </a:rPr>
              <a:t>Comput</a:t>
            </a:r>
            <a:r>
              <a:rPr lang="en-IN" sz="1600" dirty="0" smtClean="0">
                <a:latin typeface="Times New Roman" pitchFamily="18" charset="0"/>
                <a:cs typeface="Times New Roman" pitchFamily="18" charset="0"/>
              </a:rPr>
              <a:t>., vol. 63, no. 9, pp. 1760–1771, Sep. 2013. </a:t>
            </a:r>
            <a:endParaRPr lang="en-IN" sz="1600" dirty="0" smtClean="0">
              <a:latin typeface="Times New Roman" pitchFamily="18" charset="0"/>
              <a:cs typeface="Times New Roman" pitchFamily="18" charset="0"/>
            </a:endParaRPr>
          </a:p>
          <a:p>
            <a:pPr algn="just">
              <a:lnSpc>
                <a:spcPct val="15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J. </a:t>
            </a:r>
            <a:r>
              <a:rPr lang="en-IN" sz="1600" dirty="0" err="1" smtClean="0">
                <a:latin typeface="Times New Roman" pitchFamily="18" charset="0"/>
                <a:cs typeface="Times New Roman" pitchFamily="18" charset="0"/>
              </a:rPr>
              <a:t>Babaud</a:t>
            </a:r>
            <a:r>
              <a:rPr lang="en-IN" sz="1600" dirty="0" smtClean="0">
                <a:latin typeface="Times New Roman" pitchFamily="18" charset="0"/>
                <a:cs typeface="Times New Roman" pitchFamily="18" charset="0"/>
              </a:rPr>
              <a:t>, A. P. </a:t>
            </a:r>
            <a:r>
              <a:rPr lang="en-IN" sz="1600" dirty="0" err="1" smtClean="0">
                <a:latin typeface="Times New Roman" pitchFamily="18" charset="0"/>
                <a:cs typeface="Times New Roman" pitchFamily="18" charset="0"/>
              </a:rPr>
              <a:t>Witkin</a:t>
            </a:r>
            <a:r>
              <a:rPr lang="en-IN" sz="1600" dirty="0" smtClean="0">
                <a:latin typeface="Times New Roman" pitchFamily="18" charset="0"/>
                <a:cs typeface="Times New Roman" pitchFamily="18" charset="0"/>
              </a:rPr>
              <a:t>, M. </a:t>
            </a:r>
            <a:r>
              <a:rPr lang="en-IN" sz="1600" dirty="0" err="1" smtClean="0">
                <a:latin typeface="Times New Roman" pitchFamily="18" charset="0"/>
                <a:cs typeface="Times New Roman" pitchFamily="18" charset="0"/>
              </a:rPr>
              <a:t>Baudin</a:t>
            </a:r>
            <a:r>
              <a:rPr lang="en-IN" sz="1600" dirty="0" smtClean="0">
                <a:latin typeface="Times New Roman" pitchFamily="18" charset="0"/>
                <a:cs typeface="Times New Roman" pitchFamily="18" charset="0"/>
              </a:rPr>
              <a:t>, and R. O. </a:t>
            </a:r>
            <a:r>
              <a:rPr lang="en-IN" sz="1600" dirty="0" err="1" smtClean="0">
                <a:latin typeface="Times New Roman" pitchFamily="18" charset="0"/>
                <a:cs typeface="Times New Roman" pitchFamily="18" charset="0"/>
              </a:rPr>
              <a:t>Duda</a:t>
            </a:r>
            <a:r>
              <a:rPr lang="en-IN" sz="1600" dirty="0" smtClean="0">
                <a:latin typeface="Times New Roman" pitchFamily="18" charset="0"/>
                <a:cs typeface="Times New Roman" pitchFamily="18" charset="0"/>
              </a:rPr>
              <a:t>, “Uniqueness of the Gaussian kernel for scale-space filtering,” IEEE Trans. Pattern Anal. Mach. </a:t>
            </a:r>
            <a:r>
              <a:rPr lang="en-IN" sz="1600" dirty="0" err="1" smtClean="0">
                <a:latin typeface="Times New Roman" pitchFamily="18" charset="0"/>
                <a:cs typeface="Times New Roman" pitchFamily="18" charset="0"/>
              </a:rPr>
              <a:t>Intell</a:t>
            </a:r>
            <a:r>
              <a:rPr lang="en-IN" sz="1600" dirty="0" smtClean="0">
                <a:latin typeface="Times New Roman" pitchFamily="18" charset="0"/>
                <a:cs typeface="Times New Roman" pitchFamily="18" charset="0"/>
              </a:rPr>
              <a:t>., vol. PAMI-8, no. 1, pp. 26–33, Jan. 1986.</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1305</TotalTime>
  <Words>1535</Words>
  <Application>Microsoft Office PowerPoint</Application>
  <PresentationFormat>On-screen Show (4:3)</PresentationFormat>
  <Paragraphs>70</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Approximate Sum-of-Products Designs Based on Distributed Arithmetic</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CONCLUSION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569</cp:revision>
  <dcterms:created xsi:type="dcterms:W3CDTF">2006-08-16T00:00:00Z</dcterms:created>
  <dcterms:modified xsi:type="dcterms:W3CDTF">2022-01-19T11:54:08Z</dcterms:modified>
</cp:coreProperties>
</file>