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1/19/2022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1/19/2022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1/19/2022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1/19/2022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1/19/2022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1/19/2022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1/19/2022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1/19/2022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1/19/2022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4876800"/>
          </a:xfrm>
        </p:spPr>
        <p:txBody>
          <a:bodyPr>
            <a:normAutofit/>
          </a:bodyPr>
          <a:lstStyle/>
          <a:p>
            <a:pPr algn="ctr"/>
            <a:r>
              <a:rPr lang="en-US" b="1" dirty="0" smtClean="0"/>
              <a:t>A 12-bit 40-MS/s SAR ADC With a Fast-Binary-Window DAC Switching Scheme</a:t>
            </a:r>
            <a:r>
              <a:rPr lang="en-IN" b="1" dirty="0" smtClean="0"/>
              <a:t/>
            </a:r>
            <a:br>
              <a:rPr lang="en-IN" b="1" dirty="0" smtClean="0"/>
            </a:b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paper presents a 12-bit 40-MS/s successive approximation register </a:t>
            </a:r>
            <a:r>
              <a:rPr lang="en-IN" sz="2000" dirty="0" err="1" smtClean="0">
                <a:latin typeface="Times New Roman" pitchFamily="18" charset="0"/>
                <a:cs typeface="Times New Roman" pitchFamily="18" charset="0"/>
              </a:rPr>
              <a:t>analog</a:t>
            </a:r>
            <a:r>
              <a:rPr lang="en-IN" sz="2000" dirty="0" smtClean="0">
                <a:latin typeface="Times New Roman" pitchFamily="18" charset="0"/>
                <a:cs typeface="Times New Roman" pitchFamily="18" charset="0"/>
              </a:rPr>
              <a:t>-to-digital converter (ADC) for ultrasound imaging systems. By incorporating a fast binary window digital-to-</a:t>
            </a:r>
            <a:r>
              <a:rPr lang="en-IN" sz="2000" dirty="0" err="1" smtClean="0">
                <a:latin typeface="Times New Roman" pitchFamily="18" charset="0"/>
                <a:cs typeface="Times New Roman" pitchFamily="18" charset="0"/>
              </a:rPr>
              <a:t>analog</a:t>
            </a:r>
            <a:r>
              <a:rPr lang="en-IN" sz="2000" dirty="0" smtClean="0">
                <a:latin typeface="Times New Roman" pitchFamily="18" charset="0"/>
                <a:cs typeface="Times New Roman" pitchFamily="18" charset="0"/>
              </a:rPr>
              <a:t> converter (DAC) switching technique, the problematic most significant bit transition glitch was removed to improve linearity without increasing the input capacitance or using a calibration scheme. A hybrid DAC was also developed to overcome the yield problem that occurs when a tiny unit capacitance is used in the DAC. Moreover, a reference buffer was used to accelerate the DAC settling to achieve </a:t>
            </a:r>
            <a:r>
              <a:rPr lang="en-IN" sz="2000" dirty="0" err="1" smtClean="0">
                <a:latin typeface="Times New Roman" pitchFamily="18" charset="0"/>
                <a:cs typeface="Times New Roman" pitchFamily="18" charset="0"/>
              </a:rPr>
              <a:t>highspeed</a:t>
            </a:r>
            <a:r>
              <a:rPr lang="en-IN" sz="2000" dirty="0" smtClean="0">
                <a:latin typeface="Times New Roman" pitchFamily="18" charset="0"/>
                <a:cs typeface="Times New Roman" pitchFamily="18" charset="0"/>
              </a:rPr>
              <a:t> conversion. The prototype ADC was fabricated using a 130-nm CMOS technology. The ADC core occupied an active area of 0.1 mm2 and consumed a total power of 1.32 </a:t>
            </a:r>
            <a:r>
              <a:rPr lang="en-IN" sz="2000" dirty="0" err="1" smtClean="0">
                <a:latin typeface="Times New Roman" pitchFamily="18" charset="0"/>
                <a:cs typeface="Times New Roman" pitchFamily="18" charset="0"/>
              </a:rPr>
              <a:t>mW</a:t>
            </a:r>
            <a:r>
              <a:rPr lang="en-IN" sz="2000" dirty="0" smtClean="0">
                <a:latin typeface="Times New Roman" pitchFamily="18" charset="0"/>
                <a:cs typeface="Times New Roman" pitchFamily="18" charset="0"/>
              </a:rPr>
              <a:t> when a 1.2-V supply was used at a conversion rate of 40 MS/s. The measured peak signal-to-noise-and-distortion ratio and </a:t>
            </a:r>
            <a:r>
              <a:rPr lang="en-IN" sz="2000" dirty="0" err="1" smtClean="0">
                <a:latin typeface="Times New Roman" pitchFamily="18" charset="0"/>
                <a:cs typeface="Times New Roman" pitchFamily="18" charset="0"/>
              </a:rPr>
              <a:t>spuriousfree</a:t>
            </a:r>
            <a:r>
              <a:rPr lang="en-IN" sz="2000" dirty="0" smtClean="0">
                <a:latin typeface="Times New Roman" pitchFamily="18" charset="0"/>
                <a:cs typeface="Times New Roman" pitchFamily="18" charset="0"/>
              </a:rPr>
              <a:t> dynamic range were 64 and 77.5 dB, respectively. The peak effective number of bits was 10.33, which is equivalent to a Walden figure-of-merit of 25.6 </a:t>
            </a:r>
            <a:r>
              <a:rPr lang="en-IN" sz="2000" dirty="0" err="1" smtClean="0">
                <a:latin typeface="Times New Roman" pitchFamily="18" charset="0"/>
                <a:cs typeface="Times New Roman" pitchFamily="18" charset="0"/>
              </a:rPr>
              <a:t>fJ</a:t>
            </a:r>
            <a:r>
              <a:rPr lang="en-IN" sz="2000" dirty="0" smtClean="0">
                <a:latin typeface="Times New Roman" pitchFamily="18" charset="0"/>
                <a:cs typeface="Times New Roman" pitchFamily="18" charset="0"/>
              </a:rPr>
              <a:t>/conversion step.</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our design, two design parameters exist, which are the RSC and the CREF. </a:t>
            </a: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dynamic performance of a </a:t>
            </a:r>
            <a:r>
              <a:rPr lang="en-IN" sz="2000" dirty="0" err="1" smtClean="0">
                <a:latin typeface="Times New Roman" pitchFamily="18" charset="0"/>
                <a:cs typeface="Times New Roman" pitchFamily="18" charset="0"/>
              </a:rPr>
              <a:t>behavioral</a:t>
            </a:r>
            <a:r>
              <a:rPr lang="en-IN" sz="2000" dirty="0" smtClean="0">
                <a:latin typeface="Times New Roman" pitchFamily="18" charset="0"/>
                <a:cs typeface="Times New Roman" pitchFamily="18" charset="0"/>
              </a:rPr>
              <a:t> simulation for a 12-bit SAR ADC according to CREF and the RSC</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Due to the process variation, mismatch and hysteresis can exist in the comparator because of the use of transistors M13 and M16.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Therefore</a:t>
            </a:r>
            <a:r>
              <a:rPr lang="en-IN" sz="2000" dirty="0" smtClean="0">
                <a:latin typeface="Times New Roman" pitchFamily="18" charset="0"/>
                <a:cs typeface="Times New Roman" pitchFamily="18" charset="0"/>
              </a:rPr>
              <a:t>, to minimize the hysteresis common </a:t>
            </a:r>
            <a:r>
              <a:rPr lang="en-IN" sz="2000" dirty="0" err="1" smtClean="0">
                <a:latin typeface="Times New Roman" pitchFamily="18" charset="0"/>
                <a:cs typeface="Times New Roman" pitchFamily="18" charset="0"/>
              </a:rPr>
              <a:t>centroid</a:t>
            </a:r>
            <a:r>
              <a:rPr lang="en-IN" sz="2000" dirty="0" smtClean="0">
                <a:latin typeface="Times New Roman" pitchFamily="18" charset="0"/>
                <a:cs typeface="Times New Roman" pitchFamily="18" charset="0"/>
              </a:rPr>
              <a:t> layout is used. To reduce the kickback noise and common mode dependent offset calibration the proposed comparator is designed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implemented bootstrap switch operates at the supply voltage. The gate body voltage (VGB) of transistor M11 will be twice the supply voltage.</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To alleviate the power consumption problem of the ADC driver, an input capacitance of only 1.48 pF was used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alleviate the switching energy problem of the DAC part, the proposed switching method which employs CMCR switching technique is implemented in CDAC part.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mutated dynamic latch comparator with </a:t>
            </a:r>
            <a:r>
              <a:rPr lang="en-IN" sz="2000" dirty="0" err="1" smtClean="0">
                <a:latin typeface="Times New Roman" pitchFamily="18" charset="0"/>
                <a:cs typeface="Times New Roman" pitchFamily="18" charset="0"/>
              </a:rPr>
              <a:t>cascode</a:t>
            </a:r>
            <a:r>
              <a:rPr lang="en-IN" sz="2000" dirty="0" smtClean="0">
                <a:latin typeface="Times New Roman" pitchFamily="18" charset="0"/>
                <a:cs typeface="Times New Roman" pitchFamily="18" charset="0"/>
              </a:rPr>
              <a:t> is implemented to make certain a high speed operation with low power consumption and to overcome the kick back </a:t>
            </a:r>
            <a:r>
              <a:rPr lang="en-IN" sz="2000" dirty="0" smtClean="0">
                <a:latin typeface="Times New Roman" pitchFamily="18" charset="0"/>
                <a:cs typeface="Times New Roman" pitchFamily="18" charset="0"/>
              </a:rPr>
              <a:t>issue.</a:t>
            </a:r>
          </a:p>
          <a:p>
            <a:pPr algn="just">
              <a:lnSpc>
                <a:spcPct val="150000"/>
              </a:lnSpc>
            </a:pPr>
            <a:r>
              <a:rPr lang="en-IN" sz="2000" dirty="0" smtClean="0">
                <a:latin typeface="Times New Roman" pitchFamily="18" charset="0"/>
                <a:cs typeface="Times New Roman" pitchFamily="18" charset="0"/>
              </a:rPr>
              <a:t>Several issues have been considered during the comparator designing such as; due to the comparator’s clock operation, kickback noise affects the CDAC top plate.</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096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143000" y="533400"/>
            <a:ext cx="7498080" cy="6096000"/>
          </a:xfrm>
        </p:spPr>
        <p:txBody>
          <a:bodyPr>
            <a:noAutofit/>
          </a:bodyPr>
          <a:lstStyle/>
          <a:p>
            <a:pPr algn="just">
              <a:lnSpc>
                <a:spcPct val="150000"/>
              </a:lnSpc>
            </a:pPr>
            <a:r>
              <a:rPr lang="en-IN" sz="2000" dirty="0" smtClean="0">
                <a:latin typeface="Times New Roman" pitchFamily="18" charset="0"/>
                <a:cs typeface="Times New Roman" pitchFamily="18" charset="0"/>
              </a:rPr>
              <a:t>In order to reduce the performance degradation resulting from a signal-dependent voltage drop in a capacitive reference driver (CRD) without increasing the capacitance (CREF) of a CRD, the proposed SCRD utilizes the CRD for LSB conversion cycles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the proposed SCRD, the slight difference between the two reference voltages can be recovered by the redundancy, but it is preferable to use most of the redundancy range for correcting the decision errors before the RSC, which reduces the requirement of an on-chip decoupling capacitor to suppress the large supply fluctuation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SCRD can remove the additional reference drop caused by the MSB parasitic capacitor for the RSC at the third cycle or higher.</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57912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To enhance the operation performance of the reference buffer, the buffer is implemented using a source follower with two resistor strings to yield the </a:t>
            </a:r>
            <a:r>
              <a:rPr lang="en-IN" sz="2000" dirty="0" smtClean="0">
                <a:latin typeface="Times New Roman" pitchFamily="18" charset="0"/>
                <a:cs typeface="Times New Roman" pitchFamily="18" charset="0"/>
              </a:rPr>
              <a:t>sub reference </a:t>
            </a:r>
            <a:r>
              <a:rPr lang="en-IN" sz="2000" dirty="0" smtClean="0">
                <a:latin typeface="Times New Roman" pitchFamily="18" charset="0"/>
                <a:cs typeface="Times New Roman" pitchFamily="18" charset="0"/>
              </a:rPr>
              <a:t>voltages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advantages of successive approximation register (SAR) </a:t>
            </a:r>
            <a:r>
              <a:rPr lang="en-IN" sz="2000" dirty="0" err="1" smtClean="0">
                <a:latin typeface="Times New Roman" pitchFamily="18" charset="0"/>
                <a:cs typeface="Times New Roman" pitchFamily="18" charset="0"/>
              </a:rPr>
              <a:t>analog</a:t>
            </a:r>
            <a:r>
              <a:rPr lang="en-IN" sz="2000" dirty="0" smtClean="0">
                <a:latin typeface="Times New Roman" pitchFamily="18" charset="0"/>
                <a:cs typeface="Times New Roman" pitchFamily="18" charset="0"/>
              </a:rPr>
              <a:t>-to-digital converters (ADCs) have been demonstrated to include high energy efficiency and small footprints through the use of thin CMOS </a:t>
            </a:r>
            <a:r>
              <a:rPr lang="en-IN" sz="2000" dirty="0" smtClean="0">
                <a:latin typeface="Times New Roman" pitchFamily="18" charset="0"/>
                <a:cs typeface="Times New Roman" pitchFamily="18" charset="0"/>
              </a:rPr>
              <a:t>technologies.</a:t>
            </a:r>
          </a:p>
          <a:p>
            <a:pPr algn="just">
              <a:lnSpc>
                <a:spcPct val="150000"/>
              </a:lnSpc>
            </a:pPr>
            <a:r>
              <a:rPr lang="en-IN" sz="2000" dirty="0" smtClean="0">
                <a:latin typeface="Times New Roman" pitchFamily="18" charset="0"/>
                <a:cs typeface="Times New Roman" pitchFamily="18" charset="0"/>
              </a:rPr>
              <a:t>In this paper, the proposed SAR ADC was designed to achieve superior energy efficiency for portable </a:t>
            </a:r>
            <a:r>
              <a:rPr lang="en-IN" sz="2000" dirty="0" smtClean="0">
                <a:latin typeface="Times New Roman" pitchFamily="18" charset="0"/>
                <a:cs typeface="Times New Roman" pitchFamily="18" charset="0"/>
              </a:rPr>
              <a:t>ultrasound </a:t>
            </a:r>
            <a:r>
              <a:rPr lang="en-IN" sz="2000" dirty="0" smtClean="0">
                <a:latin typeface="Times New Roman" pitchFamily="18" charset="0"/>
                <a:cs typeface="Times New Roman" pitchFamily="18" charset="0"/>
              </a:rPr>
              <a:t>imaging systems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comparison with previously proposed ADCs that utilize 90–180-nm CMOS </a:t>
            </a:r>
            <a:r>
              <a:rPr lang="en-IN" sz="2000" dirty="0" smtClean="0">
                <a:latin typeface="Times New Roman" pitchFamily="18" charset="0"/>
                <a:cs typeface="Times New Roman" pitchFamily="18" charset="0"/>
              </a:rPr>
              <a:t>technologies, the </a:t>
            </a:r>
            <a:r>
              <a:rPr lang="en-IN" sz="2000" dirty="0" smtClean="0">
                <a:latin typeface="Times New Roman" pitchFamily="18" charset="0"/>
                <a:cs typeface="Times New Roman" pitchFamily="18" charset="0"/>
              </a:rPr>
              <a:t>proposed ADC exhibits a superior energy efficiency.</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1644650"/>
                <a:gridCol w="36004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6-to-10-bit 0.5 V-to-0.9 V reconfigurable 2 MS/s power scalable SAR ADC in 0.18 </a:t>
                      </a:r>
                      <a:r>
                        <a:rPr lang="el-GR" sz="2000" dirty="0">
                          <a:latin typeface="Times New Roman"/>
                          <a:ea typeface="Calibri"/>
                          <a:cs typeface="Latha"/>
                        </a:rPr>
                        <a:t>μ</a:t>
                      </a:r>
                      <a:r>
                        <a:rPr lang="en-US" sz="2000" dirty="0">
                          <a:latin typeface="Times New Roman"/>
                          <a:ea typeface="Calibri"/>
                          <a:cs typeface="Latha"/>
                        </a:rPr>
                        <a:t>m CMOS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Z. Zhu, Z. Qiu, M. Liu, and R. Ding,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proposed low leakage latched dynamic cell in SAR logic and wide range configurable delay element extend the flexibility of speed and resolution tradeoff.</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12 b 50 MS/s 2.1 mW SAR ADC with redundancy and digital background calibration</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 H. Chang, H.-S. Lee, and D. Boning,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design employs redundancy to relax the DAC settling requirement and to provide sufficient room for errors such that the static nonlinearity caused by capacitor mismatches can be digitally removed.</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2166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71 dB-SNDR 50 MS/s 4.2 </a:t>
                      </a:r>
                      <a:r>
                        <a:rPr lang="en-US" sz="2000" dirty="0" err="1">
                          <a:latin typeface="Times New Roman"/>
                          <a:ea typeface="Calibri"/>
                          <a:cs typeface="Latha"/>
                        </a:rPr>
                        <a:t>mW</a:t>
                      </a:r>
                      <a:r>
                        <a:rPr lang="en-US" sz="2000" dirty="0">
                          <a:latin typeface="Times New Roman"/>
                          <a:ea typeface="Calibri"/>
                          <a:cs typeface="Latha"/>
                        </a:rPr>
                        <a:t> CMOS SAR ADC by SNR enhancement techniques utilizing noise</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 Morie et al.,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SAR-ADC power efficiency has improved due to its digitally oriented nature that utilizes the high switching speed of nanometer CMOS processes.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12 b 70 MS/s SAR ADC with digital startup calibration in 14 nm CMOS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 C. Lee, C.-Y. Lu, R. Narayanaswamy, and J. B. Rizk,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It utilizes a startup calibration for correcting capacitor mismatches in its CDAC.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524000" y="1524000"/>
            <a:ext cx="6934200" cy="4495800"/>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295400" y="838200"/>
            <a:ext cx="7498080" cy="5791200"/>
          </a:xfrm>
        </p:spPr>
        <p:txBody>
          <a:bodyPr>
            <a:noAutofit/>
          </a:bodyPr>
          <a:lstStyle/>
          <a:p>
            <a:pPr algn="just">
              <a:lnSpc>
                <a:spcPct val="170000"/>
              </a:lnSpc>
              <a:buNone/>
            </a:pPr>
            <a:r>
              <a:rPr lang="en-IN" sz="2000" dirty="0" smtClean="0">
                <a:latin typeface="Times New Roman" pitchFamily="18" charset="0"/>
                <a:cs typeface="Times New Roman" pitchFamily="18" charset="0"/>
              </a:rPr>
              <a:t>     A </a:t>
            </a:r>
            <a:r>
              <a:rPr lang="en-IN" sz="2000" dirty="0" smtClean="0">
                <a:latin typeface="Times New Roman" pitchFamily="18" charset="0"/>
                <a:cs typeface="Times New Roman" pitchFamily="18" charset="0"/>
              </a:rPr>
              <a:t>12-bit SAR ADC was fabricated using the 130-nm CMOS technology. The proposed FBW DAC switching scheme effectively </a:t>
            </a:r>
            <a:r>
              <a:rPr lang="en-IN" sz="2000" dirty="0" err="1" smtClean="0">
                <a:latin typeface="Times New Roman" pitchFamily="18" charset="0"/>
                <a:cs typeface="Times New Roman" pitchFamily="18" charset="0"/>
              </a:rPr>
              <a:t>linearizes</a:t>
            </a:r>
            <a:r>
              <a:rPr lang="en-IN" sz="2000" dirty="0" smtClean="0">
                <a:latin typeface="Times New Roman" pitchFamily="18" charset="0"/>
                <a:cs typeface="Times New Roman" pitchFamily="18" charset="0"/>
              </a:rPr>
              <a:t> the SAR ADC without increasing the capacitor size, thus realizing low-power and high-speed operation. To alleviate the power consumption problem of the ADC driver, an input capacitance of only 1.48 pF was used. The SAR ADC was operated at 40 MS/s and achieved a peak effective number of bits of 10.33 bits. For the power consumption of 1.32 </a:t>
            </a:r>
            <a:r>
              <a:rPr lang="en-IN" sz="2000" dirty="0" err="1" smtClean="0">
                <a:latin typeface="Times New Roman" pitchFamily="18" charset="0"/>
                <a:cs typeface="Times New Roman" pitchFamily="18" charset="0"/>
              </a:rPr>
              <a:t>mW</a:t>
            </a:r>
            <a:r>
              <a:rPr lang="en-IN" sz="2000" dirty="0" smtClean="0">
                <a:latin typeface="Times New Roman" pitchFamily="18" charset="0"/>
                <a:cs typeface="Times New Roman" pitchFamily="18" charset="0"/>
              </a:rPr>
              <a:t>, the peak and </a:t>
            </a:r>
            <a:r>
              <a:rPr lang="en-IN" sz="2000" dirty="0" err="1" smtClean="0">
                <a:latin typeface="Times New Roman" pitchFamily="18" charset="0"/>
                <a:cs typeface="Times New Roman" pitchFamily="18" charset="0"/>
              </a:rPr>
              <a:t>Nyquist</a:t>
            </a:r>
            <a:r>
              <a:rPr lang="en-IN" sz="2000" dirty="0" smtClean="0">
                <a:latin typeface="Times New Roman" pitchFamily="18" charset="0"/>
                <a:cs typeface="Times New Roman" pitchFamily="18" charset="0"/>
              </a:rPr>
              <a:t> Walden FOM were 25.6 and 30.4 </a:t>
            </a:r>
            <a:r>
              <a:rPr lang="en-IN" sz="2000" dirty="0" err="1" smtClean="0">
                <a:latin typeface="Times New Roman" pitchFamily="18" charset="0"/>
                <a:cs typeface="Times New Roman" pitchFamily="18" charset="0"/>
              </a:rPr>
              <a:t>fJ</a:t>
            </a:r>
            <a:r>
              <a:rPr lang="en-IN" sz="2000" dirty="0" smtClean="0">
                <a:latin typeface="Times New Roman" pitchFamily="18" charset="0"/>
                <a:cs typeface="Times New Roman" pitchFamily="18" charset="0"/>
              </a:rPr>
              <a:t>/conversion step, respectively. The proposed FBW-SAR ADC presents </a:t>
            </a:r>
            <a:r>
              <a:rPr lang="en-IN" sz="2000" dirty="0" err="1" smtClean="0">
                <a:latin typeface="Times New Roman" pitchFamily="18" charset="0"/>
                <a:cs typeface="Times New Roman" pitchFamily="18" charset="0"/>
              </a:rPr>
              <a:t>favorable</a:t>
            </a:r>
            <a:r>
              <a:rPr lang="en-IN" sz="2000" dirty="0" smtClean="0">
                <a:latin typeface="Times New Roman" pitchFamily="18" charset="0"/>
                <a:cs typeface="Times New Roman" pitchFamily="18" charset="0"/>
              </a:rPr>
              <a:t> energy efficiency for use in portable ultrasound imaging systems.</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4111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09600"/>
            <a:ext cx="7790688" cy="6096000"/>
          </a:xfrm>
        </p:spPr>
        <p:txBody>
          <a:bodyPr>
            <a:noAutofit/>
          </a:bodyPr>
          <a:lstStyle/>
          <a:p>
            <a:pPr algn="just">
              <a:lnSpc>
                <a:spcPct val="160000"/>
              </a:lnSpc>
            </a:pPr>
            <a:r>
              <a:rPr lang="en-IN" sz="1600" dirty="0" smtClean="0">
                <a:latin typeface="Times New Roman" pitchFamily="18" charset="0"/>
                <a:cs typeface="Times New Roman" pitchFamily="18" charset="0"/>
              </a:rPr>
              <a:t>[1] Z. Zhu, Z. </a:t>
            </a:r>
            <a:r>
              <a:rPr lang="en-IN" sz="1600" dirty="0" err="1" smtClean="0">
                <a:latin typeface="Times New Roman" pitchFamily="18" charset="0"/>
                <a:cs typeface="Times New Roman" pitchFamily="18" charset="0"/>
              </a:rPr>
              <a:t>Qiu</a:t>
            </a:r>
            <a:r>
              <a:rPr lang="en-IN" sz="1600" dirty="0" smtClean="0">
                <a:latin typeface="Times New Roman" pitchFamily="18" charset="0"/>
                <a:cs typeface="Times New Roman" pitchFamily="18" charset="0"/>
              </a:rPr>
              <a:t>, M. Liu, and R. Ding, “A 6-to-10-bit 0.5 V-to-0.9 V reconfigurable 2 MS/s power scalable SAR ADC in 0.18 </a:t>
            </a:r>
            <a:r>
              <a:rPr lang="el-GR" sz="1600" dirty="0" smtClean="0">
                <a:latin typeface="Times New Roman" pitchFamily="18" charset="0"/>
                <a:cs typeface="Times New Roman" pitchFamily="18" charset="0"/>
              </a:rPr>
              <a:t>μ</a:t>
            </a:r>
            <a:r>
              <a:rPr lang="en-IN" sz="1600" dirty="0" smtClean="0">
                <a:latin typeface="Times New Roman" pitchFamily="18" charset="0"/>
                <a:cs typeface="Times New Roman" pitchFamily="18" charset="0"/>
              </a:rPr>
              <a:t>m CMOS,” IEEE Trans. Circuits Syst. I, Reg. Papers, vol. 62, no. 3, pp. 689–696, Mar. 2015.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W. Liu, P. Huang, and Y. Chiu, “A 12 b 22.5/45 MS/s 3.0 </a:t>
            </a:r>
            <a:r>
              <a:rPr lang="en-IN" sz="1600" dirty="0" err="1" smtClean="0">
                <a:latin typeface="Times New Roman" pitchFamily="18" charset="0"/>
                <a:cs typeface="Times New Roman" pitchFamily="18" charset="0"/>
              </a:rPr>
              <a:t>mW</a:t>
            </a:r>
            <a:r>
              <a:rPr lang="en-IN" sz="1600" dirty="0" smtClean="0">
                <a:latin typeface="Times New Roman" pitchFamily="18" charset="0"/>
                <a:cs typeface="Times New Roman" pitchFamily="18" charset="0"/>
              </a:rPr>
              <a:t> 0.059 mm2 CMOS SAR ADC achieving over 90 dB SFDR,” in IEEE ISSCC Dig. Tech. Paper, Feb. 2010, pp. 380–381.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A. H. Chang, H.-S. Lee, and D. Boning, “A 12 b 50 MS/s 2.1 </a:t>
            </a:r>
            <a:r>
              <a:rPr lang="en-IN" sz="1600" dirty="0" err="1" smtClean="0">
                <a:latin typeface="Times New Roman" pitchFamily="18" charset="0"/>
                <a:cs typeface="Times New Roman" pitchFamily="18" charset="0"/>
              </a:rPr>
              <a:t>mW</a:t>
            </a:r>
            <a:r>
              <a:rPr lang="en-IN" sz="1600" dirty="0" smtClean="0">
                <a:latin typeface="Times New Roman" pitchFamily="18" charset="0"/>
                <a:cs typeface="Times New Roman" pitchFamily="18" charset="0"/>
              </a:rPr>
              <a:t> SAR ADC with redundancy and digital background calibration,” in IEEE ESSCIRC Dig. Tech. Paper, Sep. 2013, pp. 109–112.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T. </a:t>
            </a:r>
            <a:r>
              <a:rPr lang="en-IN" sz="1600" dirty="0" err="1" smtClean="0">
                <a:latin typeface="Times New Roman" pitchFamily="18" charset="0"/>
                <a:cs typeface="Times New Roman" pitchFamily="18" charset="0"/>
              </a:rPr>
              <a:t>Morie</a:t>
            </a:r>
            <a:r>
              <a:rPr lang="en-IN" sz="1600" dirty="0" smtClean="0">
                <a:latin typeface="Times New Roman" pitchFamily="18" charset="0"/>
                <a:cs typeface="Times New Roman" pitchFamily="18" charset="0"/>
              </a:rPr>
              <a:t> et al., “A 71 dB-SNDR 50 MS/s 4.2 </a:t>
            </a:r>
            <a:r>
              <a:rPr lang="en-IN" sz="1600" dirty="0" err="1" smtClean="0">
                <a:latin typeface="Times New Roman" pitchFamily="18" charset="0"/>
                <a:cs typeface="Times New Roman" pitchFamily="18" charset="0"/>
              </a:rPr>
              <a:t>mW</a:t>
            </a:r>
            <a:r>
              <a:rPr lang="en-IN" sz="1600" dirty="0" smtClean="0">
                <a:latin typeface="Times New Roman" pitchFamily="18" charset="0"/>
                <a:cs typeface="Times New Roman" pitchFamily="18" charset="0"/>
              </a:rPr>
              <a:t> CMOS SAR ADC by SNR enhancement techniques utilizing noise,” in IEEE ISSCC Dig. Tech. Paper, Feb. 2013, pp. 272–273.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C. C. Lee, C.-Y. Lu, R. </a:t>
            </a:r>
            <a:r>
              <a:rPr lang="en-IN" sz="1600" dirty="0" err="1" smtClean="0">
                <a:latin typeface="Times New Roman" pitchFamily="18" charset="0"/>
                <a:cs typeface="Times New Roman" pitchFamily="18" charset="0"/>
              </a:rPr>
              <a:t>Narayanaswamy</a:t>
            </a:r>
            <a:r>
              <a:rPr lang="en-IN" sz="1600" dirty="0" smtClean="0">
                <a:latin typeface="Times New Roman" pitchFamily="18" charset="0"/>
                <a:cs typeface="Times New Roman" pitchFamily="18" charset="0"/>
              </a:rPr>
              <a:t>, and J. B. </a:t>
            </a:r>
            <a:r>
              <a:rPr lang="en-IN" sz="1600" dirty="0" err="1" smtClean="0">
                <a:latin typeface="Times New Roman" pitchFamily="18" charset="0"/>
                <a:cs typeface="Times New Roman" pitchFamily="18" charset="0"/>
              </a:rPr>
              <a:t>Rizk</a:t>
            </a:r>
            <a:r>
              <a:rPr lang="en-IN" sz="1600" dirty="0" smtClean="0">
                <a:latin typeface="Times New Roman" pitchFamily="18" charset="0"/>
                <a:cs typeface="Times New Roman" pitchFamily="18" charset="0"/>
              </a:rPr>
              <a:t>, “A 12 b 70 MS/s SAR ADC with digital </a:t>
            </a:r>
            <a:r>
              <a:rPr lang="en-IN" sz="1600" dirty="0" err="1" smtClean="0">
                <a:latin typeface="Times New Roman" pitchFamily="18" charset="0"/>
                <a:cs typeface="Times New Roman" pitchFamily="18" charset="0"/>
              </a:rPr>
              <a:t>startup</a:t>
            </a:r>
            <a:r>
              <a:rPr lang="en-IN" sz="1600" dirty="0" smtClean="0">
                <a:latin typeface="Times New Roman" pitchFamily="18" charset="0"/>
                <a:cs typeface="Times New Roman" pitchFamily="18" charset="0"/>
              </a:rPr>
              <a:t> calibration in 14 nm CMOS,” in </a:t>
            </a:r>
            <a:r>
              <a:rPr lang="en-IN" sz="1600" dirty="0" err="1" smtClean="0">
                <a:latin typeface="Times New Roman" pitchFamily="18" charset="0"/>
                <a:cs typeface="Times New Roman" pitchFamily="18" charset="0"/>
              </a:rPr>
              <a:t>Symp</a:t>
            </a:r>
            <a:r>
              <a:rPr lang="en-IN" sz="1600" dirty="0" smtClean="0">
                <a:latin typeface="Times New Roman" pitchFamily="18" charset="0"/>
                <a:cs typeface="Times New Roman" pitchFamily="18" charset="0"/>
              </a:rPr>
              <a:t>. VLSI Circuits Dig. Tech. Papers, Jun. 2015, pp. 62–63.</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C.-C. Liu, “A 0.35 </a:t>
            </a:r>
            <a:r>
              <a:rPr lang="en-IN" sz="1600" dirty="0" err="1" smtClean="0">
                <a:latin typeface="Times New Roman" pitchFamily="18" charset="0"/>
                <a:cs typeface="Times New Roman" pitchFamily="18" charset="0"/>
              </a:rPr>
              <a:t>mW</a:t>
            </a:r>
            <a:r>
              <a:rPr lang="en-IN" sz="1600" dirty="0" smtClean="0">
                <a:latin typeface="Times New Roman" pitchFamily="18" charset="0"/>
                <a:cs typeface="Times New Roman" pitchFamily="18" charset="0"/>
              </a:rPr>
              <a:t> 12 b 100 MS/s SAR-assisted digital slope ADC in 28 nm CMOS,” in IEEE ISSCC Dig. Tech. Paper, Feb. 2016, pp. 462–463.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C.-C. Liu, S.-J. Chang, G.-Y. Huang, and Y.-Z. Lin, “A 10-bit 50- MS/s SAR ADC with a monotonic capacitor switching procedure,” IEEE J. Solid-State Circuits, vol. 45, no. 4, pp. 731–740, Apr. 2010.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Y.-H. Chung, M.-H. Wu, and H.-S. Li, “A 12-bit 8.47-fJ/conversion-step capacitor-swapping SAR ADC in 110-nm CMOS,” IEEE Trans. Circuits Syst. I, Reg. Papers, vol. 62, no. 1, pp. 10–18, Jan. 2015.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C.-C. Liu, S.-J. Chang, G.-Y. Huang, Y.-Z. Lin, and C.-M. Huang, “A 1 V 11 </a:t>
            </a:r>
            <a:r>
              <a:rPr lang="en-IN" sz="1600" dirty="0" err="1" smtClean="0">
                <a:latin typeface="Times New Roman" pitchFamily="18" charset="0"/>
                <a:cs typeface="Times New Roman" pitchFamily="18" charset="0"/>
              </a:rPr>
              <a:t>fJ</a:t>
            </a:r>
            <a:r>
              <a:rPr lang="en-IN" sz="1600" dirty="0" smtClean="0">
                <a:latin typeface="Times New Roman" pitchFamily="18" charset="0"/>
                <a:cs typeface="Times New Roman" pitchFamily="18" charset="0"/>
              </a:rPr>
              <a:t>/conversion-step 10 bit 10 MS/s asynchronous SAR ADC in 0.18 </a:t>
            </a:r>
            <a:r>
              <a:rPr lang="el-GR" sz="1600" dirty="0" smtClean="0">
                <a:latin typeface="Times New Roman" pitchFamily="18" charset="0"/>
                <a:cs typeface="Times New Roman" pitchFamily="18" charset="0"/>
              </a:rPr>
              <a:t>μ</a:t>
            </a:r>
            <a:r>
              <a:rPr lang="en-IN" sz="1600" dirty="0" smtClean="0">
                <a:latin typeface="Times New Roman" pitchFamily="18" charset="0"/>
                <a:cs typeface="Times New Roman" pitchFamily="18" charset="0"/>
              </a:rPr>
              <a:t>m CMOS,” in </a:t>
            </a:r>
            <a:r>
              <a:rPr lang="en-IN" sz="1600" dirty="0" err="1" smtClean="0">
                <a:latin typeface="Times New Roman" pitchFamily="18" charset="0"/>
                <a:cs typeface="Times New Roman" pitchFamily="18" charset="0"/>
              </a:rPr>
              <a:t>Symp</a:t>
            </a:r>
            <a:r>
              <a:rPr lang="en-IN" sz="1600" dirty="0" smtClean="0">
                <a:latin typeface="Times New Roman" pitchFamily="18" charset="0"/>
                <a:cs typeface="Times New Roman" pitchFamily="18" charset="0"/>
              </a:rPr>
              <a:t>. VLSI Circuits Dig. Tech. Papers, Jun. 2010, pp. 241–242.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Y.-H. Chung, C.-W. Yen, and M.-H. Wu, “A 24-</a:t>
            </a:r>
            <a:r>
              <a:rPr lang="el-GR" sz="1600" dirty="0" smtClean="0">
                <a:latin typeface="Times New Roman" pitchFamily="18" charset="0"/>
                <a:cs typeface="Times New Roman" pitchFamily="18" charset="0"/>
              </a:rPr>
              <a:t>μ</a:t>
            </a:r>
            <a:r>
              <a:rPr lang="en-IN" sz="1600" dirty="0" smtClean="0">
                <a:latin typeface="Times New Roman" pitchFamily="18" charset="0"/>
                <a:cs typeface="Times New Roman" pitchFamily="18" charset="0"/>
              </a:rPr>
              <a:t>W 12-b 1-MS/s SAR ADC with two-step decision DAC switching in 110-nm CMOS,” IEEE Trans. Very Large Scale </a:t>
            </a:r>
            <a:r>
              <a:rPr lang="en-IN" sz="1600" dirty="0" err="1" smtClean="0">
                <a:latin typeface="Times New Roman" pitchFamily="18" charset="0"/>
                <a:cs typeface="Times New Roman" pitchFamily="18" charset="0"/>
              </a:rPr>
              <a:t>Integr</a:t>
            </a:r>
            <a:r>
              <a:rPr lang="en-IN" sz="1600" dirty="0" smtClean="0">
                <a:latin typeface="Times New Roman" pitchFamily="18" charset="0"/>
                <a:cs typeface="Times New Roman" pitchFamily="18" charset="0"/>
              </a:rPr>
              <a:t>. (VLSI) Syst., vol. 24, no. 11, pp. 3334–3344, Nov. 2016.</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1263</TotalTime>
  <Words>1597</Words>
  <Application>Microsoft Office PowerPoint</Application>
  <PresentationFormat>On-screen Show (4:3)</PresentationFormat>
  <Paragraphs>67</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A 12-bit 40-MS/s SAR ADC With a Fast-Binary-Window DAC Switching Scheme </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CONCLUSION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567</cp:revision>
  <dcterms:created xsi:type="dcterms:W3CDTF">2006-08-16T00:00:00Z</dcterms:created>
  <dcterms:modified xsi:type="dcterms:W3CDTF">2022-01-19T14:43:42Z</dcterms:modified>
</cp:coreProperties>
</file>