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962" autoAdjust="0"/>
    <p:restoredTop sz="94660"/>
  </p:normalViewPr>
  <p:slideViewPr>
    <p:cSldViewPr>
      <p:cViewPr varScale="1">
        <p:scale>
          <a:sx n="68" d="100"/>
          <a:sy n="68" d="100"/>
        </p:scale>
        <p:origin x="-138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US" b="1" dirty="0" smtClean="0"/>
              <a:t>TOSAM: An Energy-Efficient Truncation- and Rounding-Based Scalable Approximate Multiplier</a:t>
            </a:r>
            <a:r>
              <a:rPr lang="en-IN" dirty="0" smtClean="0"/>
              <a:t/>
            </a:r>
            <a:br>
              <a:rPr lang="en-IN"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096962"/>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435608" y="1524000"/>
            <a:ext cx="7498080" cy="4724400"/>
          </a:xfrm>
        </p:spPr>
        <p:txBody>
          <a:bodyPr>
            <a:noAutofit/>
          </a:bodyPr>
          <a:lstStyle/>
          <a:p>
            <a:pPr algn="just">
              <a:buNone/>
            </a:pPr>
            <a:r>
              <a:rPr lang="en-IN" sz="2000" dirty="0" smtClean="0">
                <a:latin typeface="Times New Roman" pitchFamily="18" charset="0"/>
                <a:cs typeface="Times New Roman" pitchFamily="18" charset="0"/>
              </a:rPr>
              <a:t>    A scalable approximate multiplier, called truncation- and rounding-based scalable approximate multiplier (TOSAM) is presented, which reduces the number of partial products by truncating each of the input operands based on their leading one-bit position. In the proposed design, multiplication is performed by shift, add, and small fixed-width multiplication operations resulting in large improvements in the energy consumption and area occupation compared to those of the exact multiplier. To improve the total accuracy, input operands of the multiplication part are rounded to the nearest odd number. Because input operands are truncated based on their leading one-bit positions, the accuracy becomes weakly dependent on the width of the input operands and the multiplier becomes scalable. Higher improvements in design parameters (e.g., area and energy consumption) can be achieved as the input operand widths increase.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219200"/>
            <a:ext cx="7714488" cy="5029200"/>
          </a:xfrm>
        </p:spPr>
        <p:txBody>
          <a:bodyPr>
            <a:noAutofit/>
          </a:bodyPr>
          <a:lstStyle/>
          <a:p>
            <a:pPr algn="just">
              <a:buNone/>
            </a:pPr>
            <a:r>
              <a:rPr lang="en-IN" sz="2000" dirty="0" smtClean="0">
                <a:latin typeface="Times New Roman" pitchFamily="18" charset="0"/>
                <a:cs typeface="Times New Roman" pitchFamily="18" charset="0"/>
              </a:rPr>
              <a:t>    To evaluate the efficiency of the proposed approximate multiplier, its design parameters are compared with those of an exact multiplier and some other recently proposed approximate multipliers. Results reveal that the proposed approximate multiplier with a mean absolute relative error in the range of 11%–0.3% improves delay, area, and energy consumption up to 41%, 90%, and 98%, respectively, compared to those of the exact multiplier. It also outperforms other approximate multipliers in terms of speed, area, and energy consumption. The proposed approximate multiplier has an almost Gaussian error distribution with a near-zero mean value. We exploit it in the structure of a JPEG encoder, sharpening, and classification applications. The results indicate that the quality degradation of the output is negligible. In addition, we suggest an accuracy configurable TOSAM where the energy consumption of the multiplication operation can be adjusted based on the minimum required accuracy.</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delay of the proposed multipliers has reduced greatly, almost ten times less in the case of 32-bit width multiplier compared to the existing 32-bit multiplier mentioned. </a:t>
            </a:r>
          </a:p>
          <a:p>
            <a:pPr algn="just">
              <a:lnSpc>
                <a:spcPct val="150000"/>
              </a:lnSpc>
            </a:pPr>
            <a:r>
              <a:rPr lang="en-IN" sz="2000" dirty="0" smtClean="0">
                <a:latin typeface="Times New Roman" pitchFamily="18" charset="0"/>
                <a:cs typeface="Times New Roman" pitchFamily="18" charset="0"/>
              </a:rPr>
              <a:t>A comprehensive comparison of the existing approximate multipliers has been performed on 8-bit designs. </a:t>
            </a:r>
          </a:p>
          <a:p>
            <a:pPr algn="just">
              <a:lnSpc>
                <a:spcPct val="150000"/>
              </a:lnSpc>
            </a:pPr>
            <a:r>
              <a:rPr lang="en-IN" sz="2000" dirty="0" smtClean="0">
                <a:latin typeface="Times New Roman" pitchFamily="18" charset="0"/>
                <a:cs typeface="Times New Roman" pitchFamily="18" charset="0"/>
              </a:rPr>
              <a:t>The segment-based multipliers are very competitive in terms of both power and area, while the other designs have at least one major shortcoming in accuracy, delay or power.</a:t>
            </a:r>
          </a:p>
          <a:p>
            <a:pPr algn="just">
              <a:lnSpc>
                <a:spcPct val="150000"/>
              </a:lnSpc>
            </a:pPr>
            <a:r>
              <a:rPr lang="en-IN" sz="2000" dirty="0" smtClean="0">
                <a:latin typeface="Times New Roman" pitchFamily="18" charset="0"/>
                <a:cs typeface="Times New Roman" pitchFamily="18" charset="0"/>
              </a:rPr>
              <a:t>The dual segmentation approximate multiplier achieves better performance in terms of the delay, area and energy compared to the DSM-based multiplier while having almost the same accuracy level as the DSM-based multiplier.</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adders used for arithmetic binary operations have a major impact on the performance parameters in any processing unit. </a:t>
            </a:r>
          </a:p>
          <a:p>
            <a:pPr algn="just">
              <a:lnSpc>
                <a:spcPct val="150000"/>
              </a:lnSpc>
            </a:pPr>
            <a:r>
              <a:rPr lang="en-IN" sz="2000" dirty="0" smtClean="0">
                <a:latin typeface="Times New Roman" pitchFamily="18" charset="0"/>
                <a:cs typeface="Times New Roman" pitchFamily="18" charset="0"/>
              </a:rPr>
              <a:t>To evaluate the impact of changing the multiplier size, each multiplier is exploited to design 16-bit and 32-bit multipliers.</a:t>
            </a:r>
          </a:p>
          <a:p>
            <a:pPr algn="just">
              <a:lnSpc>
                <a:spcPct val="150000"/>
              </a:lnSpc>
            </a:pPr>
            <a:r>
              <a:rPr lang="en-IN" sz="2000" dirty="0" smtClean="0">
                <a:latin typeface="Times New Roman" pitchFamily="18" charset="0"/>
                <a:cs typeface="Times New Roman" pitchFamily="18" charset="0"/>
              </a:rPr>
              <a:t>Multiplication is a fundamental high-energy operation in image processing and deep learning applications.</a:t>
            </a:r>
          </a:p>
          <a:p>
            <a:pPr algn="just">
              <a:lnSpc>
                <a:spcPct val="150000"/>
              </a:lnSpc>
            </a:pPr>
            <a:r>
              <a:rPr lang="en-IN" sz="2000" dirty="0" smtClean="0">
                <a:latin typeface="Times New Roman" pitchFamily="18" charset="0"/>
                <a:cs typeface="Times New Roman" pitchFamily="18" charset="0"/>
              </a:rPr>
              <a:t>Prior works have explored different techniques to reduce the cost of multiplication using approximate multipliers. </a:t>
            </a:r>
          </a:p>
          <a:p>
            <a:pPr algn="just">
              <a:lnSpc>
                <a:spcPct val="150000"/>
              </a:lnSpc>
            </a:pPr>
            <a:r>
              <a:rPr lang="en-IN" sz="2000" dirty="0" smtClean="0">
                <a:latin typeface="Times New Roman" pitchFamily="18" charset="0"/>
                <a:cs typeface="Times New Roman" pitchFamily="18" charset="0"/>
              </a:rPr>
              <a:t>This multiplier design is </a:t>
            </a:r>
            <a:r>
              <a:rPr lang="en-IN" sz="2000" dirty="0" err="1" smtClean="0">
                <a:latin typeface="Times New Roman" pitchFamily="18" charset="0"/>
                <a:cs typeface="Times New Roman" pitchFamily="18" charset="0"/>
              </a:rPr>
              <a:t>appliable</a:t>
            </a:r>
            <a:r>
              <a:rPr lang="en-IN" sz="2000" dirty="0" smtClean="0">
                <a:latin typeface="Times New Roman" pitchFamily="18" charset="0"/>
                <a:cs typeface="Times New Roman" pitchFamily="18" charset="0"/>
              </a:rPr>
              <a:t> to both signed and unsigned multiplications and is constructed by modifying the conventional multiplication method at the algorithm level.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design, multiplication is performed by shift, add, and small fixed-width multiplication operations leading to large enhancements within the energy consumption and area occupation compared to those of the exact multiplier. </a:t>
            </a:r>
          </a:p>
          <a:p>
            <a:pPr algn="just">
              <a:lnSpc>
                <a:spcPct val="150000"/>
              </a:lnSpc>
            </a:pPr>
            <a:r>
              <a:rPr lang="en-IN" sz="2000" dirty="0" smtClean="0">
                <a:latin typeface="Times New Roman" pitchFamily="18" charset="0"/>
                <a:cs typeface="Times New Roman" pitchFamily="18" charset="0"/>
              </a:rPr>
              <a:t>Moreover, the proposed approximate multiplier has a nearly normal error distribution with near zero mean value. </a:t>
            </a:r>
          </a:p>
          <a:p>
            <a:pPr algn="just">
              <a:lnSpc>
                <a:spcPct val="150000"/>
              </a:lnSpc>
            </a:pPr>
            <a:r>
              <a:rPr lang="en-IN" sz="2000" dirty="0" smtClean="0">
                <a:latin typeface="Times New Roman" pitchFamily="18" charset="0"/>
                <a:cs typeface="Times New Roman" pitchFamily="18" charset="0"/>
              </a:rPr>
              <a:t>The proposed multiplier was scalable and outperformed other approximate multipliers in terms of speed, area, and energy. </a:t>
            </a:r>
          </a:p>
          <a:p>
            <a:pPr algn="just">
              <a:lnSpc>
                <a:spcPct val="150000"/>
              </a:lnSpc>
            </a:pPr>
            <a:r>
              <a:rPr lang="en-IN" sz="2000" dirty="0" smtClean="0">
                <a:latin typeface="Times New Roman" pitchFamily="18" charset="0"/>
                <a:cs typeface="Times New Roman" pitchFamily="18" charset="0"/>
              </a:rPr>
              <a:t>The proposed 32-bit multiplier, on average, improved the energy consumption 95% compared to the exact Wallace multiplier while occupied 85% less area.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These simplifications result in higher accuracy and performance compared to those of the state-of-the-art approximate multipliers.</a:t>
            </a:r>
          </a:p>
          <a:p>
            <a:pPr algn="just">
              <a:lnSpc>
                <a:spcPct val="150000"/>
              </a:lnSpc>
            </a:pPr>
            <a:r>
              <a:rPr lang="en-IN" sz="2000" dirty="0" smtClean="0">
                <a:latin typeface="Times New Roman" pitchFamily="18" charset="0"/>
                <a:cs typeface="Times New Roman" pitchFamily="18" charset="0"/>
              </a:rPr>
              <a:t>An algorithm was suggested to design efficient approximate multipliers composed of these compressors. </a:t>
            </a:r>
          </a:p>
          <a:p>
            <a:pPr algn="just">
              <a:lnSpc>
                <a:spcPct val="150000"/>
              </a:lnSpc>
            </a:pPr>
            <a:r>
              <a:rPr lang="en-IN" sz="2000" dirty="0" smtClean="0">
                <a:latin typeface="Times New Roman" pitchFamily="18" charset="0"/>
                <a:cs typeface="Times New Roman" pitchFamily="18" charset="0"/>
              </a:rPr>
              <a:t>In the Arithmetic Unit, some of the adders and logical AND gates should be power gated based on the operating mode to make the design more power efficient.</a:t>
            </a:r>
          </a:p>
          <a:p>
            <a:pPr algn="just">
              <a:lnSpc>
                <a:spcPct val="150000"/>
              </a:lnSpc>
            </a:pPr>
            <a:r>
              <a:rPr lang="en-IN" sz="2000" dirty="0" smtClean="0">
                <a:latin typeface="Times New Roman" pitchFamily="18" charset="0"/>
                <a:cs typeface="Times New Roman" pitchFamily="18" charset="0"/>
              </a:rPr>
              <a:t>To assess the efficacy of the proposed multipliers, we have exploited them in different image processing applications such as sharpening and the JPEG image compression. </a:t>
            </a:r>
          </a:p>
          <a:p>
            <a:pPr algn="just">
              <a:lnSpc>
                <a:spcPct val="150000"/>
              </a:lnSpc>
            </a:pPr>
            <a:r>
              <a:rPr lang="en-IN" sz="2000" dirty="0" smtClean="0">
                <a:latin typeface="Times New Roman" pitchFamily="18" charset="0"/>
                <a:cs typeface="Times New Roman" pitchFamily="18" charset="0"/>
              </a:rPr>
              <a:t>To estimate the efficacy of the proposed approximate multiplier in classification applications, we have trained a neural network offline with 50 hidden neurons for the MNIST data set.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Energy-efficient approximate multiplication for digital signal processing and classification applications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Narayanamoorthy, H. A. Moghaddam, Z. Liu, T. Park, and N. S. Kim,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need to support various digital signal processing (DSP) and classification applications on energy-constrained devices has steadily grown.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Exposing approximate computing optimizations at different levels: From behavioral to gate-level</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Xu and B. C. Schafer,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These inaccuracies can be exploited to build circuits with smaller area, lower power, and higher performance.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543050"/>
                <a:gridCol w="3600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Approximate computing: Energy efficient computing with good-enough results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Raghunathan and K. Roy,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inherent resilience is due to several factors including redundancy in the input data, the statistical nature of the computations themselves, and the acceptability (often, inevitability) of less-than-perfect results.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Energy-efficient digital signal processing hardware design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Jeon,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212B36"/>
                          </a:solidFill>
                          <a:latin typeface="Times New Roman"/>
                          <a:ea typeface="Calibri"/>
                          <a:cs typeface="Latha"/>
                        </a:rPr>
                        <a:t>Voltage scaling is one of the most promising power saving techniques due to quadratic switching power reduction effect, making it necessary feature for even high-end processors.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0" y="1371600"/>
            <a:ext cx="6727825" cy="46482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914400"/>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295400" y="1143000"/>
            <a:ext cx="7498080" cy="5334000"/>
          </a:xfrm>
        </p:spPr>
        <p:txBody>
          <a:bodyPr>
            <a:noAutofit/>
          </a:bodyPr>
          <a:lstStyle/>
          <a:p>
            <a:pPr algn="just">
              <a:buNone/>
            </a:pPr>
            <a:r>
              <a:rPr lang="en-IN" sz="2000" dirty="0" smtClean="0">
                <a:latin typeface="Times New Roman" pitchFamily="18" charset="0"/>
                <a:cs typeface="Times New Roman" pitchFamily="18" charset="0"/>
              </a:rPr>
              <a:t>    In this paper, we suggested a low-energy and area-efficient approximate multiplier in which the input operands were truncated with two different lengths, t and h, and then rounded to the nearest odd numbers to reduce the error resulted by the truncation operation. The proposed multiplier was scalable and outperformed other approximate multipliers in terms of speed, area, and energy. The proposed 32-bit multiplier, on average, improved the energy consumption 95% compared to the exact Wallace multiplier while occupied 85% less area. The latency and power consumption of the multiplication were improved in the range of 4%–41% and 89%–97%, respectively, compared to those of the exact multiplication. Comparing with the exact multiplier, the speed, area, and energy improvements of the proposed multiplier became better as the multiplier width increased. That was due to the simple and scalable calculation core of the proposed multiplier. Also, the high accuracy of the proposed multiplier made is a good choice to be exploited in image processing and classification applications.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96000"/>
          </a:xfrm>
        </p:spPr>
        <p:txBody>
          <a:bodyPr>
            <a:noAutofit/>
          </a:bodyPr>
          <a:lstStyle/>
          <a:p>
            <a:pPr algn="just">
              <a:lnSpc>
                <a:spcPct val="160000"/>
              </a:lnSpc>
            </a:pPr>
            <a:r>
              <a:rPr lang="en-IN" sz="1600" dirty="0" smtClean="0">
                <a:latin typeface="Times New Roman" pitchFamily="18" charset="0"/>
                <a:cs typeface="Times New Roman" pitchFamily="18" charset="0"/>
              </a:rPr>
              <a:t>[1] S. </a:t>
            </a:r>
            <a:r>
              <a:rPr lang="en-IN" sz="1600" dirty="0" err="1" smtClean="0">
                <a:latin typeface="Times New Roman" pitchFamily="18" charset="0"/>
                <a:cs typeface="Times New Roman" pitchFamily="18" charset="0"/>
              </a:rPr>
              <a:t>Narayanamoorthy</a:t>
            </a:r>
            <a:r>
              <a:rPr lang="en-IN" sz="1600" dirty="0" smtClean="0">
                <a:latin typeface="Times New Roman" pitchFamily="18" charset="0"/>
                <a:cs typeface="Times New Roman" pitchFamily="18" charset="0"/>
              </a:rPr>
              <a:t>, H. A. </a:t>
            </a:r>
            <a:r>
              <a:rPr lang="en-IN" sz="1600" dirty="0" err="1" smtClean="0">
                <a:latin typeface="Times New Roman" pitchFamily="18" charset="0"/>
                <a:cs typeface="Times New Roman" pitchFamily="18" charset="0"/>
              </a:rPr>
              <a:t>Moghaddam</a:t>
            </a:r>
            <a:r>
              <a:rPr lang="en-IN" sz="1600" dirty="0" smtClean="0">
                <a:latin typeface="Times New Roman" pitchFamily="18" charset="0"/>
                <a:cs typeface="Times New Roman" pitchFamily="18" charset="0"/>
              </a:rPr>
              <a:t>, Z. Liu, T. Park, and N. S. Kim, “Energy-efficient approximate multiplication for digital signal processing and classification applications,”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23, no. 6, pp. 1180–1184, Jun. 2015. </a:t>
            </a:r>
          </a:p>
          <a:p>
            <a:pPr algn="just">
              <a:lnSpc>
                <a:spcPct val="160000"/>
              </a:lnSpc>
            </a:pPr>
            <a:r>
              <a:rPr lang="en-IN" sz="1600" dirty="0" smtClean="0">
                <a:latin typeface="Times New Roman" pitchFamily="18" charset="0"/>
                <a:cs typeface="Times New Roman" pitchFamily="18" charset="0"/>
              </a:rPr>
              <a:t>[2] S.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and B. C. Schafer, “Exposing approximate computing optimizations at different levels: From </a:t>
            </a:r>
            <a:r>
              <a:rPr lang="en-IN" sz="1600" dirty="0" err="1" smtClean="0">
                <a:latin typeface="Times New Roman" pitchFamily="18" charset="0"/>
                <a:cs typeface="Times New Roman" pitchFamily="18" charset="0"/>
              </a:rPr>
              <a:t>behavioral</a:t>
            </a:r>
            <a:r>
              <a:rPr lang="en-IN" sz="1600" dirty="0" smtClean="0">
                <a:latin typeface="Times New Roman" pitchFamily="18" charset="0"/>
                <a:cs typeface="Times New Roman" pitchFamily="18" charset="0"/>
              </a:rPr>
              <a:t> to gate-level,”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25, no. 11, pp. 3077–3088, Nov. 2017.</a:t>
            </a:r>
          </a:p>
          <a:p>
            <a:pPr algn="just">
              <a:lnSpc>
                <a:spcPct val="160000"/>
              </a:lnSpc>
            </a:pPr>
            <a:r>
              <a:rPr lang="en-IN" sz="1600" dirty="0" smtClean="0">
                <a:latin typeface="Times New Roman" pitchFamily="18" charset="0"/>
                <a:cs typeface="Times New Roman" pitchFamily="18" charset="0"/>
              </a:rPr>
              <a:t>[3] A. </a:t>
            </a:r>
            <a:r>
              <a:rPr lang="en-IN" sz="1600" dirty="0" err="1" smtClean="0">
                <a:latin typeface="Times New Roman" pitchFamily="18" charset="0"/>
                <a:cs typeface="Times New Roman" pitchFamily="18" charset="0"/>
              </a:rPr>
              <a:t>Raghunathan</a:t>
            </a:r>
            <a:r>
              <a:rPr lang="en-IN" sz="1600" dirty="0" smtClean="0">
                <a:latin typeface="Times New Roman" pitchFamily="18" charset="0"/>
                <a:cs typeface="Times New Roman" pitchFamily="18" charset="0"/>
              </a:rPr>
              <a:t> and K. Roy, “Approximate computing: </a:t>
            </a:r>
            <a:r>
              <a:rPr lang="en-IN" sz="1600" dirty="0" err="1" smtClean="0">
                <a:latin typeface="Times New Roman" pitchFamily="18" charset="0"/>
                <a:cs typeface="Times New Roman" pitchFamily="18" charset="0"/>
              </a:rPr>
              <a:t>Energyefficient</a:t>
            </a:r>
            <a:r>
              <a:rPr lang="en-IN" sz="1600" dirty="0" smtClean="0">
                <a:latin typeface="Times New Roman" pitchFamily="18" charset="0"/>
                <a:cs typeface="Times New Roman" pitchFamily="18" charset="0"/>
              </a:rPr>
              <a:t> computing with good-enough results,” in Proc. IEEE 19th Int. On-Line Test.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(IOLTS), </a:t>
            </a:r>
            <a:r>
              <a:rPr lang="en-IN" sz="1600" dirty="0" err="1" smtClean="0">
                <a:latin typeface="Times New Roman" pitchFamily="18" charset="0"/>
                <a:cs typeface="Times New Roman" pitchFamily="18" charset="0"/>
              </a:rPr>
              <a:t>Chania</a:t>
            </a:r>
            <a:r>
              <a:rPr lang="en-IN" sz="1600" dirty="0" smtClean="0">
                <a:latin typeface="Times New Roman" pitchFamily="18" charset="0"/>
                <a:cs typeface="Times New Roman" pitchFamily="18" charset="0"/>
              </a:rPr>
              <a:t>, Greece, Jul. 2013, p. 258. </a:t>
            </a:r>
          </a:p>
          <a:p>
            <a:pPr algn="just">
              <a:lnSpc>
                <a:spcPct val="160000"/>
              </a:lnSpc>
            </a:pPr>
            <a:r>
              <a:rPr lang="en-IN" sz="1600" dirty="0" smtClean="0">
                <a:latin typeface="Times New Roman" pitchFamily="18" charset="0"/>
                <a:cs typeface="Times New Roman" pitchFamily="18" charset="0"/>
              </a:rPr>
              <a:t>[4] D. </a:t>
            </a:r>
            <a:r>
              <a:rPr lang="en-IN" sz="1600" dirty="0" err="1" smtClean="0">
                <a:latin typeface="Times New Roman" pitchFamily="18" charset="0"/>
                <a:cs typeface="Times New Roman" pitchFamily="18" charset="0"/>
              </a:rPr>
              <a:t>Jeon</a:t>
            </a:r>
            <a:r>
              <a:rPr lang="en-IN" sz="1600" dirty="0" smtClean="0">
                <a:latin typeface="Times New Roman" pitchFamily="18" charset="0"/>
                <a:cs typeface="Times New Roman" pitchFamily="18" charset="0"/>
              </a:rPr>
              <a:t>, “Energy-efficient digital signal processing hardware design,” Ph.D. dissertation, Dept. Elect. Eng., Michigan Univ., Ann </a:t>
            </a:r>
            <a:r>
              <a:rPr lang="en-IN" sz="1600" dirty="0" err="1" smtClean="0">
                <a:latin typeface="Times New Roman" pitchFamily="18" charset="0"/>
                <a:cs typeface="Times New Roman" pitchFamily="18" charset="0"/>
              </a:rPr>
              <a:t>Arbor</a:t>
            </a:r>
            <a:r>
              <a:rPr lang="en-IN" sz="1600" dirty="0" smtClean="0">
                <a:latin typeface="Times New Roman" pitchFamily="18" charset="0"/>
                <a:cs typeface="Times New Roman" pitchFamily="18" charset="0"/>
              </a:rPr>
              <a:t>, MI, USA, 2014. </a:t>
            </a:r>
          </a:p>
          <a:p>
            <a:pPr algn="just">
              <a:lnSpc>
                <a:spcPct val="160000"/>
              </a:lnSpc>
            </a:pPr>
            <a:r>
              <a:rPr lang="en-IN" sz="1600" dirty="0" smtClean="0">
                <a:latin typeface="Times New Roman" pitchFamily="18" charset="0"/>
                <a:cs typeface="Times New Roman" pitchFamily="18" charset="0"/>
              </a:rPr>
              <a:t>[5] S. </a:t>
            </a:r>
            <a:r>
              <a:rPr lang="en-IN" sz="1600" dirty="0" err="1" smtClean="0">
                <a:latin typeface="Times New Roman" pitchFamily="18" charset="0"/>
                <a:cs typeface="Times New Roman" pitchFamily="18" charset="0"/>
              </a:rPr>
              <a:t>Vahdat</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Kamal</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Afzali-Kusha</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Pedram</a:t>
            </a:r>
            <a:r>
              <a:rPr lang="en-IN" sz="1600" dirty="0" smtClean="0">
                <a:latin typeface="Times New Roman" pitchFamily="18" charset="0"/>
                <a:cs typeface="Times New Roman" pitchFamily="18" charset="0"/>
              </a:rPr>
              <a:t>, “LETAM: A low energy truncation-based approximate multiplier,”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Elect. Eng., vol. 63, pp. 1–17, Oct. 2017.</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S. </a:t>
            </a:r>
            <a:r>
              <a:rPr lang="en-IN" sz="1600" dirty="0" err="1" smtClean="0">
                <a:latin typeface="Times New Roman" pitchFamily="18" charset="0"/>
                <a:cs typeface="Times New Roman" pitchFamily="18" charset="0"/>
              </a:rPr>
              <a:t>Hashemi</a:t>
            </a:r>
            <a:r>
              <a:rPr lang="en-IN" sz="1600" dirty="0" smtClean="0">
                <a:latin typeface="Times New Roman" pitchFamily="18" charset="0"/>
                <a:cs typeface="Times New Roman" pitchFamily="18" charset="0"/>
              </a:rPr>
              <a:t>, R. I. </a:t>
            </a:r>
            <a:r>
              <a:rPr lang="en-IN" sz="1600" dirty="0" err="1" smtClean="0">
                <a:latin typeface="Times New Roman" pitchFamily="18" charset="0"/>
                <a:cs typeface="Times New Roman" pitchFamily="18" charset="0"/>
              </a:rPr>
              <a:t>Bahar</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Reda</a:t>
            </a:r>
            <a:r>
              <a:rPr lang="en-IN" sz="1600" dirty="0" smtClean="0">
                <a:latin typeface="Times New Roman" pitchFamily="18" charset="0"/>
                <a:cs typeface="Times New Roman" pitchFamily="18" charset="0"/>
              </a:rPr>
              <a:t>, “DRUM: A dynamic range unbiased multiplier for approximate applications,” in Proc. IEEE/ACM Int. Conf.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.-Aided Design (ICCAD), Austin, TX, USA, Nov. 2015, pp. 418–425. </a:t>
            </a:r>
          </a:p>
          <a:p>
            <a:pPr algn="just">
              <a:lnSpc>
                <a:spcPct val="170000"/>
              </a:lnSpc>
            </a:pPr>
            <a:r>
              <a:rPr lang="en-IN" sz="1600" dirty="0" smtClean="0">
                <a:latin typeface="Times New Roman" pitchFamily="18" charset="0"/>
                <a:cs typeface="Times New Roman" pitchFamily="18" charset="0"/>
              </a:rPr>
              <a:t>[7] R. </a:t>
            </a:r>
            <a:r>
              <a:rPr lang="en-IN" sz="1600" dirty="0" err="1" smtClean="0">
                <a:latin typeface="Times New Roman" pitchFamily="18" charset="0"/>
                <a:cs typeface="Times New Roman" pitchFamily="18" charset="0"/>
              </a:rPr>
              <a:t>Zendegani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Kamal</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Bahadori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Afzali-Kusha</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Pedram</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RoBa</a:t>
            </a:r>
            <a:r>
              <a:rPr lang="en-IN" sz="1600" dirty="0" smtClean="0">
                <a:latin typeface="Times New Roman" pitchFamily="18" charset="0"/>
                <a:cs typeface="Times New Roman" pitchFamily="18" charset="0"/>
              </a:rPr>
              <a:t> multiplier: A rounding-based approximate multiplier for high-speed yet energy-efficient digital signal processing,”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25, no. 2, pp. 393–401, Feb. 2017. </a:t>
            </a:r>
          </a:p>
          <a:p>
            <a:pPr algn="just">
              <a:lnSpc>
                <a:spcPct val="170000"/>
              </a:lnSpc>
            </a:pPr>
            <a:r>
              <a:rPr lang="en-IN" sz="1600" dirty="0" smtClean="0">
                <a:latin typeface="Times New Roman" pitchFamily="18" charset="0"/>
                <a:cs typeface="Times New Roman" pitchFamily="18" charset="0"/>
              </a:rPr>
              <a:t>[8] V. Leon, G. </a:t>
            </a:r>
            <a:r>
              <a:rPr lang="en-IN" sz="1600" dirty="0" err="1" smtClean="0">
                <a:latin typeface="Times New Roman" pitchFamily="18" charset="0"/>
                <a:cs typeface="Times New Roman" pitchFamily="18" charset="0"/>
              </a:rPr>
              <a:t>Zervakis</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Soudris</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Pekmestzi</a:t>
            </a:r>
            <a:r>
              <a:rPr lang="en-IN" sz="1600" dirty="0" smtClean="0">
                <a:latin typeface="Times New Roman" pitchFamily="18" charset="0"/>
                <a:cs typeface="Times New Roman" pitchFamily="18" charset="0"/>
              </a:rPr>
              <a:t>, “Approximate hybrid high radix encoding for energy-efficient inexact multipliers,”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26, no. 3, pp. 421–430, Mar. 2018. </a:t>
            </a:r>
          </a:p>
          <a:p>
            <a:pPr algn="just">
              <a:lnSpc>
                <a:spcPct val="170000"/>
              </a:lnSpc>
            </a:pPr>
            <a:r>
              <a:rPr lang="en-IN" sz="1600" dirty="0" smtClean="0">
                <a:latin typeface="Times New Roman" pitchFamily="18" charset="0"/>
                <a:cs typeface="Times New Roman" pitchFamily="18" charset="0"/>
              </a:rPr>
              <a:t>[9] O. </a:t>
            </a:r>
            <a:r>
              <a:rPr lang="en-IN" sz="1600" dirty="0" err="1" smtClean="0">
                <a:latin typeface="Times New Roman" pitchFamily="18" charset="0"/>
                <a:cs typeface="Times New Roman" pitchFamily="18" charset="0"/>
              </a:rPr>
              <a:t>Akbari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Kamal</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Afzali-Kusha</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Pedram</a:t>
            </a:r>
            <a:r>
              <a:rPr lang="en-IN" sz="1600" dirty="0" smtClean="0">
                <a:latin typeface="Times New Roman" pitchFamily="18" charset="0"/>
                <a:cs typeface="Times New Roman" pitchFamily="18" charset="0"/>
              </a:rPr>
              <a:t>, “Dual-quality 4:2 compressors for utilizing in dynamic accuracy configurable multipliers,”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25, no. 4, pp. 1352–1361, Apr. 2017. </a:t>
            </a:r>
          </a:p>
          <a:p>
            <a:pPr algn="just">
              <a:lnSpc>
                <a:spcPct val="170000"/>
              </a:lnSpc>
            </a:pPr>
            <a:r>
              <a:rPr lang="en-IN" sz="1600" dirty="0" smtClean="0">
                <a:latin typeface="Times New Roman" pitchFamily="18" charset="0"/>
                <a:cs typeface="Times New Roman" pitchFamily="18" charset="0"/>
              </a:rPr>
              <a:t>[10] M. Ha and S. Lee, “Multipliers with approximate 4–2 compressors and error recovery modules,” IEEE Embedded Syst. </a:t>
            </a:r>
            <a:r>
              <a:rPr lang="en-IN" sz="1600" dirty="0" err="1" smtClean="0">
                <a:latin typeface="Times New Roman" pitchFamily="18" charset="0"/>
                <a:cs typeface="Times New Roman" pitchFamily="18" charset="0"/>
              </a:rPr>
              <a:t>Lett</a:t>
            </a:r>
            <a:r>
              <a:rPr lang="en-IN" sz="1600" dirty="0" smtClean="0">
                <a:latin typeface="Times New Roman" pitchFamily="18" charset="0"/>
                <a:cs typeface="Times New Roman" pitchFamily="18" charset="0"/>
              </a:rPr>
              <a:t>., vol. 10, no. 1, pp. 6–9, Mar. 2018.</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1299</TotalTime>
  <Words>1721</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TOSAM: An Energy-Efficient Truncation- and Rounding-Based Scalable Approximate Multiplier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2022-01-18T12:53:37Z</dcterms:modified>
</cp:coreProperties>
</file>