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648200"/>
          </a:xfrm>
        </p:spPr>
        <p:txBody>
          <a:bodyPr>
            <a:normAutofit/>
          </a:bodyPr>
          <a:lstStyle/>
          <a:p>
            <a:pPr algn="ctr"/>
            <a:r>
              <a:rPr lang="en-US" sz="4000" b="1" dirty="0" smtClean="0"/>
              <a:t>Energy-Quality Scalable Adders Based on Non-zeroing Bit Truncation</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Approximate </a:t>
            </a:r>
            <a:r>
              <a:rPr lang="en-IN" sz="2000" dirty="0" smtClean="0">
                <a:latin typeface="Times New Roman" pitchFamily="18" charset="0"/>
                <a:cs typeface="Times New Roman" pitchFamily="18" charset="0"/>
              </a:rPr>
              <a:t>addition is a technique to trade off energy consumption and output quality in error-tolerant applications. In prior art, bit truncation has been explored as a lever to dynamically trade off energy and quality. In this brief, an innovative bit truncation strategy is proposed to achieve more graceful quality degradation compared to </a:t>
            </a:r>
            <a:r>
              <a:rPr lang="en-IN" sz="2000" dirty="0" err="1" smtClean="0">
                <a:latin typeface="Times New Roman" pitchFamily="18" charset="0"/>
                <a:cs typeface="Times New Roman" pitchFamily="18" charset="0"/>
              </a:rPr>
              <a:t>stateof</a:t>
            </a:r>
            <a:r>
              <a:rPr lang="en-IN" sz="2000" dirty="0" smtClean="0">
                <a:latin typeface="Times New Roman" pitchFamily="18" charset="0"/>
                <a:cs typeface="Times New Roman" pitchFamily="18" charset="0"/>
              </a:rPr>
              <a:t>-the-art truncation schemes. This translates into energy reduction at a given quality target. When applied to a ripple-carry adder, the proposed bit truncation approach improves quality by up to 8.5 dB in terms of peak signal-to-noise ratio, compared to traditional bit truncation. As a case study, the proposed approach was applied to a discrete cosine transform engine. In comparison with prior art, the proposed approach reduces energy by 20%, at insignificant delay and silicon area overhead.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design with respect to RCA-8 bit from the existing model would improvise the proposed design with an area percentage about 9.3 for RCA8 bit ensuring the larger delay due to extensive forward feed awaiting for carry generation at each stage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Increasingly huge data sets and the need for instant response require the adder to be large and fast.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traditional ripple-carry adder (RCA) is therefore no longer suitable for large adders because of its </a:t>
            </a:r>
            <a:r>
              <a:rPr lang="en-IN" sz="2000" dirty="0" err="1" smtClean="0">
                <a:latin typeface="Times New Roman" pitchFamily="18" charset="0"/>
                <a:cs typeface="Times New Roman" pitchFamily="18" charset="0"/>
              </a:rPr>
              <a:t>lowspeed</a:t>
            </a:r>
            <a:r>
              <a:rPr lang="en-IN" sz="2000" dirty="0" smtClean="0">
                <a:latin typeface="Times New Roman" pitchFamily="18" charset="0"/>
                <a:cs typeface="Times New Roman" pitchFamily="18" charset="0"/>
              </a:rPr>
              <a:t>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different types of fast adders, such as the </a:t>
            </a:r>
            <a:r>
              <a:rPr lang="en-IN" sz="2000" dirty="0" err="1" smtClean="0">
                <a:latin typeface="Times New Roman" pitchFamily="18" charset="0"/>
                <a:cs typeface="Times New Roman" pitchFamily="18" charset="0"/>
              </a:rPr>
              <a:t>carryskip</a:t>
            </a:r>
            <a:r>
              <a:rPr lang="en-IN" sz="2000" dirty="0" smtClean="0">
                <a:latin typeface="Times New Roman" pitchFamily="18" charset="0"/>
                <a:cs typeface="Times New Roman" pitchFamily="18" charset="0"/>
              </a:rPr>
              <a:t> adder (CSK), carry-select adder (CSL), and carry-look-ahead adder (CLA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have been developed.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bit has been implemented by using the given bit values under the RCA implementation. Root Cause Analysis is a useful process for understanding and solving a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an analytical tool, RCA is an essential way to perform a comprehensive, system-wide review of significant problems as well as the events and factors has been implemented by using the given values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deal with error-tolerant problems, some truncated adders/multipliers have been reported, but are not able to perform well in its speed, power, area, or accuracy.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error-tolerant design can be a potential solution to this problem.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innovative bit truncation strategy is proposed to achieve more graceful quality degradation compared to state of- the-art truncation schemes.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applied to a ripple-carry adder, the proposed bit truncation approach improves quality by up to 8.5 dB in terms of peak signal-to-noise ratio, compared to traditional bit truncation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more than 32 bit has been proposed and they will deliver the output with minimum error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may used the approximate adders process and the application of this purpose is mainly deliver the data with accuracy in Least Significant Bit (LSB).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Among the existing techniques with static accuracy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the most energy efficient as its energy-quality curve lies to the left of the other </a:t>
            </a:r>
            <a:r>
              <a:rPr lang="en-IN" sz="2000" dirty="0" smtClean="0">
                <a:latin typeface="Times New Roman" pitchFamily="18" charset="0"/>
                <a:cs typeface="Times New Roman" pitchFamily="18" charset="0"/>
              </a:rPr>
              <a:t>curves.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ETA can attain great improvement in both the power consumption and speed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carry propagation can be eliminated or curtailed, a great improvement in speed performance and power consumption can be achieved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technique is able to retain the dynamic energy-quality configurability of traditional reconfigurable approximate adders, while achieving more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energy-quality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which trades certain amount of accuracy for significant power saving and performance improvement, is proposed.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Approximate computing: An emerging paradigm for energy-efficient design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J. Han and M. Orshansky,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Approximate computing has recently emerged as a promising approach to energy-efficient design of digital systems</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Energy-quality scalable adaptive VLSI circuits and systems beyond approximate computing</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 Alioto,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 this paper, the concept of energy-quality (EQ) scalable systems is introduced and explored, as novel design dimension to scale down energy in integrated systems for the Internet of Things (</a:t>
                      </a:r>
                      <a:r>
                        <a:rPr lang="en-US" sz="2000" dirty="0" err="1">
                          <a:solidFill>
                            <a:srgbClr val="333333"/>
                          </a:solidFill>
                          <a:latin typeface="Times New Roman" pitchFamily="18" charset="0"/>
                          <a:ea typeface="Calibri"/>
                          <a:cs typeface="Times New Roman" pitchFamily="18" charset="0"/>
                        </a:rPr>
                        <a:t>IoT</a:t>
                      </a:r>
                      <a:r>
                        <a:rPr lang="en-US" sz="2000" dirty="0">
                          <a:solidFill>
                            <a:srgbClr val="333333"/>
                          </a:solidFill>
                          <a:latin typeface="Times New Roman" pitchFamily="18" charset="0"/>
                          <a:ea typeface="Calibri"/>
                          <a:cs typeface="Times New Roman" pitchFamily="18" charset="0"/>
                        </a:rPr>
                        <a:t>)</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Approximate logic synthesis for error tolerant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Shin and S. K. Gupta,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propose a new logic synthesis approach for the new problem of identifying how to exploit a given error rate threshold to maximally reduce the area of the synthesized circuit.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of low-power high-speed truncation-error-tolerant adder and its application in digital signal processing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Zhu, W. L. Goh, W. Zhang, K. S. Yeo, and Z. H. Kong,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ETA is able to ease the strict restriction on accuracy, and at the same time achieve tremendous improvements in both the power consumption and speed performance.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685924"/>
            <a:ext cx="6705600" cy="463867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943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brief proposed a novel </a:t>
            </a:r>
            <a:r>
              <a:rPr lang="en-IN" sz="2000" dirty="0" err="1" smtClean="0">
                <a:latin typeface="Times New Roman" pitchFamily="18" charset="0"/>
                <a:cs typeface="Times New Roman" pitchFamily="18" charset="0"/>
              </a:rPr>
              <a:t>nonzeroing</a:t>
            </a:r>
            <a:r>
              <a:rPr lang="en-IN" sz="2000" dirty="0" smtClean="0">
                <a:latin typeface="Times New Roman" pitchFamily="18" charset="0"/>
                <a:cs typeface="Times New Roman" pitchFamily="18" charset="0"/>
              </a:rPr>
              <a:t> bit truncation scheme for the design of energy-quality scalable adders. In contrast to conventional zeroing bit truncation schemes, the proposed approach sets the inputs associated with the truncated digits equal to proper nonzero constant values that minimize the error on the output. The proposed technique is able to retain the dynamic energy-quality configurability of traditional reconfigurable approximate adders, while achieving more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energy-quality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The proposed scheme increases the output quality by up to 8.5 dB in terms of PSNR, and 67% in terms of MED, at no energy penalty, compared to traditional zeroing bit truncation schemes. When voltage scaling is applied, a 64% energy reduction has been observed compared to the approximate adder in [18], which specifically aims to extract energy savings from voltage scaling. More substantial benefits have been shown compared to existing approximate designs that do not allow dynamic energy-quality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Finally, the benefits of the proposed scheme have been quantified in a DCT engine, and confirmed to be essentially the same as an individual </a:t>
            </a:r>
            <a:r>
              <a:rPr lang="en-IN" sz="2000" dirty="0" smtClean="0">
                <a:latin typeface="Times New Roman" pitchFamily="18" charset="0"/>
                <a:cs typeface="Times New Roman" pitchFamily="18" charset="0"/>
              </a:rPr>
              <a:t>adder.</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Han and M. </a:t>
            </a:r>
            <a:r>
              <a:rPr lang="en-IN" sz="1600" dirty="0" err="1" smtClean="0">
                <a:latin typeface="Times New Roman" pitchFamily="18" charset="0"/>
                <a:cs typeface="Times New Roman" pitchFamily="18" charset="0"/>
              </a:rPr>
              <a:t>Orshansky</a:t>
            </a:r>
            <a:r>
              <a:rPr lang="en-IN" sz="1600" dirty="0" smtClean="0">
                <a:latin typeface="Times New Roman" pitchFamily="18" charset="0"/>
                <a:cs typeface="Times New Roman" pitchFamily="18" charset="0"/>
              </a:rPr>
              <a:t>, “Approximate computing: An emerging paradigm for energy-efficient design,” in Proc. ETS, May 2013,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Alioto, Ed., Enabling the Internet of Things: From Integrated Circuits to Integrated Systems. Cham, Switzerland: Springer,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Alioto, “Energy-quality scalable adaptive VLSI circuits and systems beyond approximate computing,” in Proc. IEEE DATE, Lausanne, Switzerland, Mar. 2017, pp. 127–132.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Alioto, V. De, and A. </a:t>
            </a:r>
            <a:r>
              <a:rPr lang="en-IN" sz="1600" dirty="0" err="1" smtClean="0">
                <a:latin typeface="Times New Roman" pitchFamily="18" charset="0"/>
                <a:cs typeface="Times New Roman" pitchFamily="18" charset="0"/>
              </a:rPr>
              <a:t>Marongiu</a:t>
            </a:r>
            <a:r>
              <a:rPr lang="en-IN" sz="1600" dirty="0" smtClean="0">
                <a:latin typeface="Times New Roman" pitchFamily="18" charset="0"/>
                <a:cs typeface="Times New Roman" pitchFamily="18" charset="0"/>
              </a:rPr>
              <a:t>, “Guest editorial energy-quality scalable circuits and systems for sensing and computing: From approximate to communication-inspired and learning-based,” IEEE J. Trans. </a:t>
            </a:r>
            <a:r>
              <a:rPr lang="en-IN" sz="1600" dirty="0" err="1" smtClean="0">
                <a:latin typeface="Times New Roman" pitchFamily="18" charset="0"/>
                <a:cs typeface="Times New Roman" pitchFamily="18" charset="0"/>
              </a:rPr>
              <a:t>Emerg</a:t>
            </a:r>
            <a:r>
              <a:rPr lang="en-IN" sz="1600" dirty="0" smtClean="0">
                <a:latin typeface="Times New Roman" pitchFamily="18" charset="0"/>
                <a:cs typeface="Times New Roman" pitchFamily="18" charset="0"/>
              </a:rPr>
              <a:t>. Sel. Topics Circuits Syst., vol. 8, no. 3, pp. 361–368, Sep.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D. Shin and S. K. Gupta, “Approximate logic synthesis for error tolerant applications,” in Proc. IEEE DATE, Mar. 2010, pp. 957–960.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324600"/>
          </a:xfrm>
        </p:spPr>
        <p:txBody>
          <a:bodyPr>
            <a:noAutofit/>
          </a:bodyPr>
          <a:lstStyle/>
          <a:p>
            <a:pPr algn="just">
              <a:lnSpc>
                <a:spcPct val="170000"/>
              </a:lnSpc>
            </a:pPr>
            <a:r>
              <a:rPr lang="en-IN" sz="1500" dirty="0" smtClean="0">
                <a:latin typeface="Times New Roman" pitchFamily="18" charset="0"/>
                <a:cs typeface="Times New Roman" pitchFamily="18" charset="0"/>
              </a:rPr>
              <a:t>[6] F. </a:t>
            </a:r>
            <a:r>
              <a:rPr lang="en-IN" sz="1500" dirty="0" err="1" smtClean="0">
                <a:latin typeface="Times New Roman" pitchFamily="18" charset="0"/>
                <a:cs typeface="Times New Roman" pitchFamily="18" charset="0"/>
              </a:rPr>
              <a:t>Frustaci</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Khayatzadeh</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Blaauw</a:t>
            </a:r>
            <a:r>
              <a:rPr lang="en-IN" sz="1500" dirty="0" smtClean="0">
                <a:latin typeface="Times New Roman" pitchFamily="18" charset="0"/>
                <a:cs typeface="Times New Roman" pitchFamily="18" charset="0"/>
              </a:rPr>
              <a:t>, D. Sylvester, and M. Alioto, “SRAM for error-tolerant applications with dynamic energy-quality management in 28 nm CMOS,” IEEE J. Solid-State Circuits, vol. 50, no. 5, pp. 1310–1323, May 2015.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N. Zhu, W. L. </a:t>
            </a:r>
            <a:r>
              <a:rPr lang="en-IN" sz="1500" dirty="0" err="1" smtClean="0">
                <a:latin typeface="Times New Roman" pitchFamily="18" charset="0"/>
                <a:cs typeface="Times New Roman" pitchFamily="18" charset="0"/>
              </a:rPr>
              <a:t>Goh</a:t>
            </a:r>
            <a:r>
              <a:rPr lang="en-IN" sz="1500" dirty="0" smtClean="0">
                <a:latin typeface="Times New Roman" pitchFamily="18" charset="0"/>
                <a:cs typeface="Times New Roman" pitchFamily="18" charset="0"/>
              </a:rPr>
              <a:t>, W. Zhang, K. S. </a:t>
            </a:r>
            <a:r>
              <a:rPr lang="en-IN" sz="1500" dirty="0" err="1" smtClean="0">
                <a:latin typeface="Times New Roman" pitchFamily="18" charset="0"/>
                <a:cs typeface="Times New Roman" pitchFamily="18" charset="0"/>
              </a:rPr>
              <a:t>Yeo</a:t>
            </a:r>
            <a:r>
              <a:rPr lang="en-IN" sz="1500" dirty="0" smtClean="0">
                <a:latin typeface="Times New Roman" pitchFamily="18" charset="0"/>
                <a:cs typeface="Times New Roman" pitchFamily="18" charset="0"/>
              </a:rPr>
              <a:t>, and Z. H. Kong, “Design of low-power high-speed truncation-error-tolerant adder and its application in digital signal </a:t>
            </a:r>
            <a:r>
              <a:rPr lang="en-IN" sz="1500" dirty="0" smtClean="0">
                <a:latin typeface="Times New Roman" pitchFamily="18" charset="0"/>
                <a:cs typeface="Times New Roman" pitchFamily="18" charset="0"/>
              </a:rPr>
              <a:t>processing</a:t>
            </a:r>
            <a:r>
              <a:rPr lang="en-IN" sz="1500" dirty="0" smtClean="0">
                <a:latin typeface="Times New Roman" pitchFamily="18" charset="0"/>
                <a:cs typeface="Times New Roman" pitchFamily="18" charset="0"/>
              </a:rPr>
              <a:t>,” IEEE Trans. Very Large Scale </a:t>
            </a:r>
            <a:r>
              <a:rPr lang="en-IN" sz="1500" dirty="0" err="1" smtClean="0">
                <a:latin typeface="Times New Roman" pitchFamily="18" charset="0"/>
                <a:cs typeface="Times New Roman" pitchFamily="18" charset="0"/>
              </a:rPr>
              <a:t>Integr</a:t>
            </a:r>
            <a:r>
              <a:rPr lang="en-IN" sz="1500" dirty="0" smtClean="0">
                <a:latin typeface="Times New Roman" pitchFamily="18" charset="0"/>
                <a:cs typeface="Times New Roman" pitchFamily="18" charset="0"/>
              </a:rPr>
              <a:t>. (VLSI) Syst., vol. 18, no. 8, pp. 1225–1229, Aug. 2010.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V. Gupta, D. </a:t>
            </a:r>
            <a:r>
              <a:rPr lang="en-IN" sz="1500" dirty="0" err="1" smtClean="0">
                <a:latin typeface="Times New Roman" pitchFamily="18" charset="0"/>
                <a:cs typeface="Times New Roman" pitchFamily="18" charset="0"/>
              </a:rPr>
              <a:t>Mohapatra</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Raghunathan</a:t>
            </a:r>
            <a:r>
              <a:rPr lang="en-IN" sz="1500" dirty="0" smtClean="0">
                <a:latin typeface="Times New Roman" pitchFamily="18" charset="0"/>
                <a:cs typeface="Times New Roman" pitchFamily="18" charset="0"/>
              </a:rPr>
              <a:t>, and K. Roy, “Low-power digital signal processing using approximate adders,” IEEE Trans.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Aided Design </a:t>
            </a:r>
            <a:r>
              <a:rPr lang="en-IN" sz="1500" dirty="0" err="1" smtClean="0">
                <a:latin typeface="Times New Roman" pitchFamily="18" charset="0"/>
                <a:cs typeface="Times New Roman" pitchFamily="18" charset="0"/>
              </a:rPr>
              <a:t>Integr</a:t>
            </a:r>
            <a:r>
              <a:rPr lang="en-IN" sz="1500" dirty="0" smtClean="0">
                <a:latin typeface="Times New Roman" pitchFamily="18" charset="0"/>
                <a:cs typeface="Times New Roman" pitchFamily="18" charset="0"/>
              </a:rPr>
              <a:t>. Circuits Syst., vol. 32, no. 1, pp. 124–137, Jan. 2013.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H. R. </a:t>
            </a:r>
            <a:r>
              <a:rPr lang="en-IN" sz="1500" dirty="0" err="1" smtClean="0">
                <a:latin typeface="Times New Roman" pitchFamily="18" charset="0"/>
                <a:cs typeface="Times New Roman" pitchFamily="18" charset="0"/>
              </a:rPr>
              <a:t>Mahdiani</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Ahmadi</a:t>
            </a:r>
            <a:r>
              <a:rPr lang="en-IN" sz="1500" dirty="0" smtClean="0">
                <a:latin typeface="Times New Roman" pitchFamily="18" charset="0"/>
                <a:cs typeface="Times New Roman" pitchFamily="18" charset="0"/>
              </a:rPr>
              <a:t>, S. M. </a:t>
            </a:r>
            <a:r>
              <a:rPr lang="en-IN" sz="1500" dirty="0" err="1" smtClean="0">
                <a:latin typeface="Times New Roman" pitchFamily="18" charset="0"/>
                <a:cs typeface="Times New Roman" pitchFamily="18" charset="0"/>
              </a:rPr>
              <a:t>Fakhraie</a:t>
            </a:r>
            <a:r>
              <a:rPr lang="en-IN" sz="1500" dirty="0" smtClean="0">
                <a:latin typeface="Times New Roman" pitchFamily="18" charset="0"/>
                <a:cs typeface="Times New Roman" pitchFamily="18" charset="0"/>
              </a:rPr>
              <a:t>, and C. Lucas, “Bio-inspired imprecise computational blocks for efficient VLSI implementation of soft-computing applications,” IEEE Trans. Circuits Syst. I, Reg. Papers, vol. 57, no. 4, pp. 850–862, Apr. 2010.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H. A. F. </a:t>
            </a:r>
            <a:r>
              <a:rPr lang="en-IN" sz="1500" dirty="0" err="1" smtClean="0">
                <a:latin typeface="Times New Roman" pitchFamily="18" charset="0"/>
                <a:cs typeface="Times New Roman" pitchFamily="18" charset="0"/>
              </a:rPr>
              <a:t>Almurib</a:t>
            </a:r>
            <a:r>
              <a:rPr lang="en-IN" sz="1500" dirty="0" smtClean="0">
                <a:latin typeface="Times New Roman" pitchFamily="18" charset="0"/>
                <a:cs typeface="Times New Roman" pitchFamily="18" charset="0"/>
              </a:rPr>
              <a:t>, T. N. Kumar, and F. Lombardi, “Inexact designs for approximate low power addition by cell replacement,” in Proc. IEEE DATE, Mar. 2016, pp. 660–665.</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1516</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Energy-Quality Scalable Adders Based on Non-zeroing Bit Truncation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2022-01-18T13:48:38Z</dcterms:modified>
</cp:coreProperties>
</file>