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US" b="1" dirty="0" smtClean="0"/>
              <a:t/>
            </a:r>
            <a:br>
              <a:rPr lang="en-US" b="1" dirty="0" smtClean="0"/>
            </a:br>
            <a:r>
              <a:rPr lang="en-US" b="1" dirty="0" smtClean="0"/>
              <a:t>Chaos-Based </a:t>
            </a:r>
            <a:r>
              <a:rPr lang="en-US" b="1" dirty="0" smtClean="0"/>
              <a:t>Bitwise Dynamical Pseudorandom Number Generator on FPGA</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new pseudorandom number generator (PRNG) based on the logistic map has been proposed. To prevent the system to fall into short period orbits as well as increasing the randomness of the generated sequences, the proposed algorithm dynamically changes the parameters of the chaotic system. This PRNG has been implemented in a </a:t>
            </a:r>
            <a:r>
              <a:rPr lang="en-IN" sz="2000" dirty="0" err="1" smtClean="0">
                <a:latin typeface="Times New Roman" pitchFamily="18" charset="0"/>
                <a:cs typeface="Times New Roman" pitchFamily="18" charset="0"/>
              </a:rPr>
              <a:t>Virtex</a:t>
            </a:r>
            <a:r>
              <a:rPr lang="en-IN" sz="2000" dirty="0" smtClean="0">
                <a:latin typeface="Times New Roman" pitchFamily="18" charset="0"/>
                <a:cs typeface="Times New Roman" pitchFamily="18" charset="0"/>
              </a:rPr>
              <a:t> 7 field-programmable gate array (FPGA) with a 32-bit fixed point precision, using a total of 510 lookup tables (LUTs) and 120 registers. The sequences generated by the proposed algorithm have been subjected to the National Institute of Standards and Technology (NIST) randomness tests, passing all of them. By comparing the randomness with the sequences generated by a raw 32-bit logistic map, it is shown that, by using only an additional 16% of LUTs, the proposed PRNG obtains a much better performance in terms of randomness, increasing the NIST passing rate from 0.252 to 0.989. Finally, the proposed bitwise dynamical PRNG is compared with other chaos-based realizations previously proposed, showing great improvement in terms of resources and randomness.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of these systems, however, present some correlations or short periods, which make them unsuitable for many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context, chaos-based PRNGs have arisen as a good alternative, thanks to their properties of </a:t>
            </a:r>
            <a:r>
              <a:rPr lang="en-IN" sz="2000" dirty="0" err="1" smtClean="0">
                <a:latin typeface="Times New Roman" pitchFamily="18" charset="0"/>
                <a:cs typeface="Times New Roman" pitchFamily="18" charset="0"/>
              </a:rPr>
              <a:t>pergodicity</a:t>
            </a:r>
            <a:r>
              <a:rPr lang="en-IN" sz="2000" dirty="0" smtClean="0">
                <a:latin typeface="Times New Roman" pitchFamily="18" charset="0"/>
                <a:cs typeface="Times New Roman" pitchFamily="18" charset="0"/>
              </a:rPr>
              <a:t>, and random like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 random generator based on the logistic map that, in order to improve its statistical properties, dynamically changes its chaotic parameter.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sequences have passed all of these tests, proving that they are undistinguishable from a truly random sequence.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been applied to a simpler chaotic map than the skew tent map the logistic map, obtaining a cost-effective high-performance PRNG.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A possible strategy to reduce this problem consists on using bigger word lengths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this issue has been solved using an alternative approach that improves the random properties of a chaotic PRNG by using a small number of extra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generators are usually slow, requiring considerably more storage space and lose their chaotic properties during computations. These major problems restrict their use as </a:t>
            </a:r>
            <a:r>
              <a:rPr lang="en-IN" sz="2000" dirty="0" smtClean="0">
                <a:latin typeface="Times New Roman" pitchFamily="18" charset="0"/>
                <a:cs typeface="Times New Roman" pitchFamily="18" charset="0"/>
              </a:rPr>
              <a:t>generators.</a:t>
            </a:r>
          </a:p>
          <a:p>
            <a:pPr algn="just">
              <a:lnSpc>
                <a:spcPct val="150000"/>
              </a:lnSpc>
            </a:pPr>
            <a:r>
              <a:rPr lang="en-IN" sz="2000" dirty="0" smtClean="0">
                <a:latin typeface="Times New Roman" pitchFamily="18" charset="0"/>
                <a:cs typeface="Times New Roman" pitchFamily="18" charset="0"/>
              </a:rPr>
              <a:t>However, despite a large number of papers published in the field of chaos-based pseudorandom generators, the impact of this research is rather marginal.</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random generator based on the logistic map that, in order to improve its statistical properties, dynamically changes its chaotic parameter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contribution of this work will presents better randomness results than other PRNG with required very small amount of resources to implementation on </a:t>
            </a:r>
            <a:r>
              <a:rPr lang="en-IN" sz="2000" dirty="0" smtClean="0">
                <a:latin typeface="Times New Roman" pitchFamily="18" charset="0"/>
                <a:cs typeface="Times New Roman" pitchFamily="18" charset="0"/>
              </a:rPr>
              <a:t>FPGA.</a:t>
            </a:r>
          </a:p>
          <a:p>
            <a:pPr algn="just">
              <a:lnSpc>
                <a:spcPct val="150000"/>
              </a:lnSpc>
            </a:pPr>
            <a:r>
              <a:rPr lang="en-IN" sz="2000" dirty="0" smtClean="0">
                <a:latin typeface="Times New Roman" pitchFamily="18" charset="0"/>
                <a:cs typeface="Times New Roman" pitchFamily="18" charset="0"/>
              </a:rPr>
              <a:t>This new technique </a:t>
            </a:r>
            <a:r>
              <a:rPr lang="en-IN" sz="2000" dirty="0" smtClean="0">
                <a:latin typeface="Times New Roman" pitchFamily="18" charset="0"/>
                <a:cs typeface="Times New Roman" pitchFamily="18" charset="0"/>
              </a:rPr>
              <a:t>of Galois and Fibonacci will increases better randomness in this Enhanced PRNG and it will take very less resources of area, delay and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PRNG achieves better randomness than other commonly used PRNGs such as a 32-order LFSR or a </a:t>
            </a:r>
            <a:r>
              <a:rPr lang="en-IN" sz="2000" dirty="0" err="1" smtClean="0">
                <a:latin typeface="Times New Roman" pitchFamily="18" charset="0"/>
                <a:cs typeface="Times New Roman" pitchFamily="18" charset="0"/>
              </a:rPr>
              <a:t>glibc</a:t>
            </a:r>
            <a:r>
              <a:rPr lang="en-IN" sz="2000" dirty="0" smtClean="0">
                <a:latin typeface="Times New Roman" pitchFamily="18" charset="0"/>
                <a:cs typeface="Times New Roman" pitchFamily="18" charset="0"/>
              </a:rPr>
              <a:t> LCG.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been applied to a simpler chaotic map than the skew tent </a:t>
            </a:r>
            <a:r>
              <a:rPr lang="en-IN" sz="2000" dirty="0" smtClean="0">
                <a:latin typeface="Times New Roman" pitchFamily="18" charset="0"/>
                <a:cs typeface="Times New Roman" pitchFamily="18" charset="0"/>
              </a:rPr>
              <a:t>map, </a:t>
            </a:r>
            <a:r>
              <a:rPr lang="en-IN" sz="2000" dirty="0" smtClean="0">
                <a:latin typeface="Times New Roman" pitchFamily="18" charset="0"/>
                <a:cs typeface="Times New Roman" pitchFamily="18" charset="0"/>
              </a:rPr>
              <a:t>the logistic map, obtaining a cost-effective high-performance PRNG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PRNG with previously proposed chaos-based PRNGs proves the good performance of the proposed system, especially in terms of resources and quality of randomness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of the most commonly used PRNGs are based on linear </a:t>
            </a:r>
            <a:r>
              <a:rPr lang="en-IN" sz="2000" dirty="0" err="1" smtClean="0">
                <a:latin typeface="Times New Roman" pitchFamily="18" charset="0"/>
                <a:cs typeface="Times New Roman" pitchFamily="18" charset="0"/>
              </a:rPr>
              <a:t>congruential</a:t>
            </a:r>
            <a:r>
              <a:rPr lang="en-IN" sz="2000" dirty="0" smtClean="0">
                <a:latin typeface="Times New Roman" pitchFamily="18" charset="0"/>
                <a:cs typeface="Times New Roman" pitchFamily="18" charset="0"/>
              </a:rPr>
              <a:t> generators (LCG) or linear feedback shift registers (LFSR).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be able to compare the number of used resources with other previously proposed algorithms, the number of slices has been estimated from the number of LUTs and registers assuming unrelated logic.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Application of a MEMS-based TRNG in a chaotic stream cipher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Garcia-Bosque, A. Pérez, C. Sánchez-Azqueta, and S. Celma,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stream cipher was compared with other chaotic stream ciphers implemented on similar platforms in terms of area, power consumption, and throughput.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New methods for enhancing fine acquisition in dual folding algorithm of long pseudo noise codes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Borna and M. H. Madani,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1C1D1E"/>
                          </a:solidFill>
                          <a:latin typeface="Times New Roman"/>
                          <a:ea typeface="Calibri"/>
                          <a:cs typeface="Latha"/>
                        </a:rPr>
                        <a:t>The methods are based on estimations from coarse acquisition level that are not used in conventional algorithms for fine acquisition, </a:t>
                      </a:r>
                      <a:r>
                        <a:rPr lang="en-US" sz="2000" dirty="0" err="1">
                          <a:solidFill>
                            <a:srgbClr val="1C1D1E"/>
                          </a:solidFill>
                          <a:latin typeface="Times New Roman"/>
                          <a:ea typeface="Calibri"/>
                          <a:cs typeface="Latha"/>
                        </a:rPr>
                        <a:t>ie</a:t>
                      </a:r>
                      <a:r>
                        <a:rPr lang="en-US" sz="2000" dirty="0">
                          <a:solidFill>
                            <a:srgbClr val="1C1D1E"/>
                          </a:solidFill>
                          <a:latin typeface="Times New Roman"/>
                          <a:ea typeface="Calibri"/>
                          <a:cs typeface="Latha"/>
                        </a:rPr>
                        <a:t>, zero padding.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Procedural generation of dungeons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van der Linden, R. Lopes, and R. Bidarra,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Due to their peculiar combination of pace, gameplay, and game spaces, dungeon levels are among the most suited to showcase the benefits of PCG.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Pseudorandom stimuli generation for testing time-to-digital converters on an FPGA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 Amiri, A. Khouas, and M. Boukadoum,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circuit may serve as a stimulus generator for code density testing of time-to-digital converters (TDCs).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6400"/>
            <a:ext cx="6503987" cy="4267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new chaos-based bitwise dynamical PRNG has been proposed and tested. The system has proven to be capable of generating sequences with good statistical properties, passing the NIST randomness tests by using just a few more resources than the 32-bit logistic map generator. The proposed PRNG achieves better randomness than other commonly used PRNGs such as a 32-order LFSR or a </a:t>
            </a:r>
            <a:r>
              <a:rPr lang="en-IN" sz="2000" dirty="0" err="1" smtClean="0">
                <a:latin typeface="Times New Roman" pitchFamily="18" charset="0"/>
                <a:cs typeface="Times New Roman" pitchFamily="18" charset="0"/>
              </a:rPr>
              <a:t>glibc</a:t>
            </a:r>
            <a:r>
              <a:rPr lang="en-IN" sz="2000" dirty="0" smtClean="0">
                <a:latin typeface="Times New Roman" pitchFamily="18" charset="0"/>
                <a:cs typeface="Times New Roman" pitchFamily="18" charset="0"/>
              </a:rPr>
              <a:t> LCG. Finally, a comparison of this PRNG with previously proposed chaos-based PRNGs proves the good performance of the proposed system, especially in terms of resources and quality of randomness. This PRNG could be used in applications that do not require a high throughput but require a small area utilization or very good statistical properties such as, for example, Monte Carlo simulations.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Garcia-Bosque, A. </a:t>
            </a:r>
            <a:r>
              <a:rPr lang="en-IN" sz="1600" dirty="0" err="1" smtClean="0">
                <a:latin typeface="Times New Roman" pitchFamily="18" charset="0"/>
                <a:cs typeface="Times New Roman" pitchFamily="18" charset="0"/>
              </a:rPr>
              <a:t>Pérez</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Sánchez-Azqueta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Celma</a:t>
            </a:r>
            <a:r>
              <a:rPr lang="en-IN" sz="1600" dirty="0" smtClean="0">
                <a:latin typeface="Times New Roman" pitchFamily="18" charset="0"/>
                <a:cs typeface="Times New Roman" pitchFamily="18" charset="0"/>
              </a:rPr>
              <a:t>, “Application of a MEMS-based TRNG in a chaotic stream cipher,” Sensors, vol. 17, no. 3, p. 646,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Borna</a:t>
            </a:r>
            <a:r>
              <a:rPr lang="en-IN" sz="1600" dirty="0" smtClean="0">
                <a:latin typeface="Times New Roman" pitchFamily="18" charset="0"/>
                <a:cs typeface="Times New Roman" pitchFamily="18" charset="0"/>
              </a:rPr>
              <a:t> and M. H. </a:t>
            </a:r>
            <a:r>
              <a:rPr lang="en-IN" sz="1600" dirty="0" err="1" smtClean="0">
                <a:latin typeface="Times New Roman" pitchFamily="18" charset="0"/>
                <a:cs typeface="Times New Roman" pitchFamily="18" charset="0"/>
              </a:rPr>
              <a:t>Madani</a:t>
            </a:r>
            <a:r>
              <a:rPr lang="en-IN" sz="1600" dirty="0" smtClean="0">
                <a:latin typeface="Times New Roman" pitchFamily="18" charset="0"/>
                <a:cs typeface="Times New Roman" pitchFamily="18" charset="0"/>
              </a:rPr>
              <a:t>, “New methods for enhancing fine acquisition in dual folding algorithm of long pseudo noise codes,” Int. J.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Syst., vol. 31, no. 1, p. e3377,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van </a:t>
            </a:r>
            <a:r>
              <a:rPr lang="en-IN" sz="1600" dirty="0" err="1" smtClean="0">
                <a:latin typeface="Times New Roman" pitchFamily="18" charset="0"/>
                <a:cs typeface="Times New Roman" pitchFamily="18" charset="0"/>
              </a:rPr>
              <a:t>der</a:t>
            </a:r>
            <a:r>
              <a:rPr lang="en-IN" sz="1600" dirty="0" smtClean="0">
                <a:latin typeface="Times New Roman" pitchFamily="18" charset="0"/>
                <a:cs typeface="Times New Roman" pitchFamily="18" charset="0"/>
              </a:rPr>
              <a:t> Linden, R. Lopes, and R. </a:t>
            </a:r>
            <a:r>
              <a:rPr lang="en-IN" sz="1600" dirty="0" err="1" smtClean="0">
                <a:latin typeface="Times New Roman" pitchFamily="18" charset="0"/>
                <a:cs typeface="Times New Roman" pitchFamily="18" charset="0"/>
              </a:rPr>
              <a:t>Bidarra</a:t>
            </a:r>
            <a:r>
              <a:rPr lang="en-IN" sz="1600" dirty="0" smtClean="0">
                <a:latin typeface="Times New Roman" pitchFamily="18" charset="0"/>
                <a:cs typeface="Times New Roman" pitchFamily="18" charset="0"/>
              </a:rPr>
              <a:t>, “Procedural generation of dungeons,”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AI Games, vol. 6, no. 1, pp. 78–89, Mar.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M. </a:t>
            </a:r>
            <a:r>
              <a:rPr lang="en-IN" sz="1600" dirty="0" err="1" smtClean="0">
                <a:latin typeface="Times New Roman" pitchFamily="18" charset="0"/>
                <a:cs typeface="Times New Roman" pitchFamily="18" charset="0"/>
              </a:rPr>
              <a:t>Amiri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Khouas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Boukadoum</a:t>
            </a:r>
            <a:r>
              <a:rPr lang="en-IN" sz="1600" dirty="0" smtClean="0">
                <a:latin typeface="Times New Roman" pitchFamily="18" charset="0"/>
                <a:cs typeface="Times New Roman" pitchFamily="18" charset="0"/>
              </a:rPr>
              <a:t>, “Pseudorandom stimuli generation for testing time-to-digital converters on an FPGA,”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vol. 58, no. 7, pp. 2209–2215, Jul.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X. Li, “Dual-channel pseudorandom sequence generator with precise time delay between its two channels,”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vol. 57, no. 12, pp. 2880–2884, Dec.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 H. Click, A. B. Liu, and G. A. Kaminski, “Quality of random number generators significantly affects results of Monte Carlo simulations for organic and biological systems,”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Chem., vol. 32, no. 3, pp. 513–524,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a:t>
            </a:r>
            <a:r>
              <a:rPr lang="en-IN" sz="1600" dirty="0" err="1" smtClean="0">
                <a:latin typeface="Times New Roman" pitchFamily="18" charset="0"/>
                <a:cs typeface="Times New Roman" pitchFamily="18" charset="0"/>
              </a:rPr>
              <a:t>Addabbo</a:t>
            </a:r>
            <a:r>
              <a:rPr lang="en-IN" sz="1600" dirty="0" smtClean="0">
                <a:latin typeface="Times New Roman" pitchFamily="18" charset="0"/>
                <a:cs typeface="Times New Roman" pitchFamily="18" charset="0"/>
              </a:rPr>
              <a:t>, M. Alioto, A. Fort, S. </a:t>
            </a:r>
            <a:r>
              <a:rPr lang="en-IN" sz="1600" dirty="0" err="1" smtClean="0">
                <a:latin typeface="Times New Roman" pitchFamily="18" charset="0"/>
                <a:cs typeface="Times New Roman" pitchFamily="18" charset="0"/>
              </a:rPr>
              <a:t>Rocchi</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Vignoli</a:t>
            </a:r>
            <a:r>
              <a:rPr lang="en-IN" sz="1600" dirty="0" smtClean="0">
                <a:latin typeface="Times New Roman" pitchFamily="18" charset="0"/>
                <a:cs typeface="Times New Roman" pitchFamily="18" charset="0"/>
              </a:rPr>
              <a:t>, “The digital tent map: Performance analysis and optimized design as a low-complexity source of pseudorandom bits,”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vol. 55, no. 5, pp. 1451–1458, Oct.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 </a:t>
            </a:r>
            <a:r>
              <a:rPr lang="en-IN" sz="1600" dirty="0" err="1" smtClean="0">
                <a:latin typeface="Times New Roman" pitchFamily="18" charset="0"/>
                <a:cs typeface="Times New Roman" pitchFamily="18" charset="0"/>
              </a:rPr>
              <a:t>Kocarev</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Lian</a:t>
            </a:r>
            <a:r>
              <a:rPr lang="en-IN" sz="1600" dirty="0" smtClean="0">
                <a:latin typeface="Times New Roman" pitchFamily="18" charset="0"/>
                <a:cs typeface="Times New Roman" pitchFamily="18" charset="0"/>
              </a:rPr>
              <a:t>, Eds., Chaos-Based Cryptography. Berlin, Germany: Springer,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K. J. </a:t>
            </a:r>
            <a:r>
              <a:rPr lang="en-IN" sz="1600" dirty="0" err="1" smtClean="0">
                <a:latin typeface="Times New Roman" pitchFamily="18" charset="0"/>
                <a:cs typeface="Times New Roman" pitchFamily="18" charset="0"/>
              </a:rPr>
              <a:t>Persohn</a:t>
            </a:r>
            <a:r>
              <a:rPr lang="en-IN" sz="1600" dirty="0" smtClean="0">
                <a:latin typeface="Times New Roman" pitchFamily="18" charset="0"/>
                <a:cs typeface="Times New Roman" pitchFamily="18" charset="0"/>
              </a:rPr>
              <a:t> and R. J. </a:t>
            </a:r>
            <a:r>
              <a:rPr lang="en-IN" sz="1600" dirty="0" err="1" smtClean="0">
                <a:latin typeface="Times New Roman" pitchFamily="18" charset="0"/>
                <a:cs typeface="Times New Roman" pitchFamily="18" charset="0"/>
              </a:rPr>
              <a:t>Povinelli</a:t>
            </a:r>
            <a:r>
              <a:rPr lang="en-IN" sz="1600" dirty="0" smtClean="0">
                <a:latin typeface="Times New Roman" pitchFamily="18" charset="0"/>
                <a:cs typeface="Times New Roman" pitchFamily="18" charset="0"/>
              </a:rPr>
              <a:t>, “Analyzing logistic map pseudorandom number generators for periodicity induced by finite precision floating-point representation,” Chaos, </a:t>
            </a:r>
            <a:r>
              <a:rPr lang="en-IN" sz="1600" dirty="0" err="1" smtClean="0">
                <a:latin typeface="Times New Roman" pitchFamily="18" charset="0"/>
                <a:cs typeface="Times New Roman" pitchFamily="18" charset="0"/>
              </a:rPr>
              <a:t>Solitons</a:t>
            </a:r>
            <a:r>
              <a:rPr lang="en-IN" sz="1600" dirty="0" smtClean="0">
                <a:latin typeface="Times New Roman" pitchFamily="18" charset="0"/>
                <a:cs typeface="Times New Roman" pitchFamily="18" charset="0"/>
              </a:rPr>
              <a:t> Fractals, vol. 45, no. 3, pp. 238–245,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B. Harris, “Probability distributions related to random mappings,” Ann. Math. Statist., vol. 31, no. 4, pp. 1045–1062, 1960.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1492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Chaos-Based Bitwise Dynamical Pseudorandom Number Generator on FPGA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2022-01-18T08:13:32Z</dcterms:modified>
</cp:coreProperties>
</file>