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81600"/>
          </a:xfrm>
        </p:spPr>
        <p:txBody>
          <a:bodyPr>
            <a:normAutofit/>
          </a:bodyPr>
          <a:lstStyle/>
          <a:p>
            <a:pPr algn="ctr"/>
            <a:r>
              <a:rPr lang="en-US" b="1" dirty="0" smtClean="0"/>
              <a:t>Analysis, Comparison, and Experimental Validation of a Class AB Voltage Follower With Enhanced Bandwidth and Slew Rate</a:t>
            </a:r>
            <a:r>
              <a:rPr lang="en-IN" b="1" dirty="0" smtClean="0"/>
              <a:t/>
            </a:r>
            <a:br>
              <a:rPr lang="en-IN" b="1" dirty="0" smtClean="0"/>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This paper describes a bandwidth (BW)- and slew rate (SR)-enhanced class AB voltage follower (VF). A thorough small signal analysis of the proposed and a state-of-the-art AB-enhanced VF is presented to compare their performance. The proposed circuit has 50-MHz BW, 19.5-V/µs SR, and a BW figure of merit of 41.6 (MHz × pF/µW) for CL = 50 </a:t>
            </a:r>
            <a:r>
              <a:rPr lang="en-IN" sz="2000" dirty="0" err="1" smtClean="0">
                <a:latin typeface="Times New Roman" pitchFamily="18" charset="0"/>
                <a:cs typeface="Times New Roman" pitchFamily="18" charset="0"/>
              </a:rPr>
              <a:t>pF.</a:t>
            </a:r>
            <a:r>
              <a:rPr lang="en-IN" sz="2000" dirty="0" smtClean="0">
                <a:latin typeface="Times New Roman" pitchFamily="18" charset="0"/>
                <a:cs typeface="Times New Roman" pitchFamily="18" charset="0"/>
              </a:rPr>
              <a:t> It provides 13 times higher current efficiency and 15 times higher BW than the conventional VF with equal 60-µW static power dissipation. The experimental and simulation results of a fabricated test chip in the 130-nm CMOS technology validate the proposed circuit.</a:t>
            </a:r>
            <a:endParaRPr lang="en-US" sz="200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810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Due to the inclusion of </a:t>
            </a:r>
            <a:r>
              <a:rPr lang="en-IN" sz="2000" dirty="0" err="1" smtClean="0">
                <a:latin typeface="Times New Roman" pitchFamily="18" charset="0"/>
                <a:cs typeface="Times New Roman" pitchFamily="18" charset="0"/>
              </a:rPr>
              <a:t>cascoding</a:t>
            </a:r>
            <a:r>
              <a:rPr lang="en-IN" sz="2000" dirty="0" smtClean="0">
                <a:latin typeface="Times New Roman" pitchFamily="18" charset="0"/>
                <a:cs typeface="Times New Roman" pitchFamily="18" charset="0"/>
              </a:rPr>
              <a:t> transistor in the feedback path, the proposed FVF cell has an additional advantage of very small variations at node ‘X’ with respect to other existing FVF configurations.</a:t>
            </a:r>
          </a:p>
          <a:p>
            <a:pPr algn="just">
              <a:lnSpc>
                <a:spcPct val="150000"/>
              </a:lnSpc>
            </a:pPr>
            <a:r>
              <a:rPr lang="en-IN" sz="2000" dirty="0" smtClean="0">
                <a:latin typeface="Times New Roman" pitchFamily="18" charset="0"/>
                <a:cs typeface="Times New Roman" pitchFamily="18" charset="0"/>
              </a:rPr>
              <a:t>It is evident that the proposed FVF cell offers higher slew rate, wider bandwidth, lesser noise, lower THD than the existing FVF cell.</a:t>
            </a:r>
          </a:p>
          <a:p>
            <a:pPr algn="just">
              <a:lnSpc>
                <a:spcPct val="150000"/>
              </a:lnSpc>
            </a:pPr>
            <a:r>
              <a:rPr lang="en-IN" sz="2000" dirty="0" smtClean="0">
                <a:latin typeface="Times New Roman" pitchFamily="18" charset="0"/>
                <a:cs typeface="Times New Roman" pitchFamily="18" charset="0"/>
              </a:rPr>
              <a:t>This trend has been mainly driven by the need to reduce power consumption of the digital circuitry in mixed-mode very large-scale integration (VLSI) systems and to prevent oxide breakdown with decreasing gate-oxide thickness.</a:t>
            </a:r>
          </a:p>
          <a:p>
            <a:pPr algn="just">
              <a:lnSpc>
                <a:spcPct val="150000"/>
              </a:lnSpc>
            </a:pPr>
            <a:r>
              <a:rPr lang="en-IN" sz="2000" dirty="0" smtClean="0">
                <a:latin typeface="Times New Roman" pitchFamily="18" charset="0"/>
                <a:cs typeface="Times New Roman" pitchFamily="18" charset="0"/>
              </a:rPr>
              <a:t>In addition, low power consumption and low supply voltages are requirements of the portable electronic equipment market.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105400"/>
          </a:xfrm>
        </p:spPr>
        <p:txBody>
          <a:bodyPr>
            <a:noAutofit/>
          </a:bodyPr>
          <a:lstStyle/>
          <a:p>
            <a:pPr algn="just">
              <a:lnSpc>
                <a:spcPct val="150000"/>
              </a:lnSpc>
            </a:pPr>
            <a:r>
              <a:rPr lang="en-IN" sz="2000" dirty="0" smtClean="0">
                <a:latin typeface="Times New Roman" pitchFamily="18" charset="0"/>
                <a:cs typeface="Times New Roman" pitchFamily="18" charset="0"/>
              </a:rPr>
              <a:t>The abilities of the FVF to solve the problems which appear when operating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and mixed-signal systems with a low voltage supply. </a:t>
            </a:r>
          </a:p>
          <a:p>
            <a:pPr algn="just">
              <a:lnSpc>
                <a:spcPct val="150000"/>
              </a:lnSpc>
            </a:pPr>
            <a:r>
              <a:rPr lang="en-IN" sz="2000" dirty="0" smtClean="0">
                <a:latin typeface="Times New Roman" pitchFamily="18" charset="0"/>
                <a:cs typeface="Times New Roman" pitchFamily="18" charset="0"/>
              </a:rPr>
              <a:t>A drawback of this circuit is that current through transistor depends on the output current, so that is not constant and, hence, for resistive loads, the voltage gain is less than unity. A similar problem occurs with capacitive loads at high frequencies.</a:t>
            </a:r>
          </a:p>
          <a:p>
            <a:pPr algn="just">
              <a:lnSpc>
                <a:spcPct val="150000"/>
              </a:lnSpc>
            </a:pPr>
            <a:r>
              <a:rPr lang="en-IN" sz="2000" dirty="0" smtClean="0">
                <a:latin typeface="Times New Roman" pitchFamily="18" charset="0"/>
                <a:cs typeface="Times New Roman" pitchFamily="18" charset="0"/>
              </a:rPr>
              <a:t>A possible solution to overcome these problems is to include a dc level shifter between node and the gate of transistor , like in at the cost of increased power consumption, and reduced bandwidth.</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paper proposes a class-AB flipped voltage follower (FVF) cell, in which the bulk-driven transistor is used as an input transistor with a replica-biased scheme to eliminate the DC level shift while a </a:t>
            </a:r>
            <a:r>
              <a:rPr lang="en-IN" sz="2000" dirty="0" err="1" smtClean="0">
                <a:latin typeface="Times New Roman" pitchFamily="18" charset="0"/>
                <a:cs typeface="Times New Roman" pitchFamily="18" charset="0"/>
              </a:rPr>
              <a:t>cascoding</a:t>
            </a:r>
            <a:r>
              <a:rPr lang="en-IN" sz="2000" dirty="0" smtClean="0">
                <a:latin typeface="Times New Roman" pitchFamily="18" charset="0"/>
                <a:cs typeface="Times New Roman" pitchFamily="18" charset="0"/>
              </a:rPr>
              <a:t> transistor is used to reduce the output resistance. </a:t>
            </a:r>
          </a:p>
          <a:p>
            <a:pPr algn="just">
              <a:lnSpc>
                <a:spcPct val="150000"/>
              </a:lnSpc>
            </a:pPr>
            <a:r>
              <a:rPr lang="en-IN" sz="2000" dirty="0" smtClean="0">
                <a:latin typeface="Times New Roman" pitchFamily="18" charset="0"/>
                <a:cs typeface="Times New Roman" pitchFamily="18" charset="0"/>
              </a:rPr>
              <a:t>The proposed FVF cell has several advantages such as low output resistance, approximately unity voltage gain, high symmetrical slew rate, high current sourcing capability, high current sinking capability and wide bandwidth. </a:t>
            </a:r>
          </a:p>
          <a:p>
            <a:pPr algn="just">
              <a:lnSpc>
                <a:spcPct val="150000"/>
              </a:lnSpc>
            </a:pPr>
            <a:r>
              <a:rPr lang="en-IN" sz="2000" dirty="0" smtClean="0">
                <a:latin typeface="Times New Roman" pitchFamily="18" charset="0"/>
                <a:cs typeface="Times New Roman" pitchFamily="18" charset="0"/>
              </a:rPr>
              <a:t>In the proposed FVF cell, the bulk-driven transistor is used to feed the input voltage and the </a:t>
            </a:r>
            <a:r>
              <a:rPr lang="en-IN" sz="2000" dirty="0" err="1" smtClean="0">
                <a:latin typeface="Times New Roman" pitchFamily="18" charset="0"/>
                <a:cs typeface="Times New Roman" pitchFamily="18" charset="0"/>
              </a:rPr>
              <a:t>cascoding</a:t>
            </a:r>
            <a:r>
              <a:rPr lang="en-IN" sz="2000" dirty="0" smtClean="0">
                <a:latin typeface="Times New Roman" pitchFamily="18" charset="0"/>
                <a:cs typeface="Times New Roman" pitchFamily="18" charset="0"/>
              </a:rPr>
              <a:t> transistor is used to reduce the output resistance.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91200"/>
          </a:xfrm>
        </p:spPr>
        <p:txBody>
          <a:bodyPr>
            <a:noAutofit/>
          </a:bodyPr>
          <a:lstStyle/>
          <a:p>
            <a:pPr algn="just">
              <a:lnSpc>
                <a:spcPct val="150000"/>
              </a:lnSpc>
            </a:pPr>
            <a:r>
              <a:rPr lang="en-IN" sz="2000" dirty="0" smtClean="0">
                <a:latin typeface="Times New Roman" pitchFamily="18" charset="0"/>
                <a:cs typeface="Times New Roman" pitchFamily="18" charset="0"/>
              </a:rPr>
              <a:t>This is related to the SR improvement and the large signal performance of the circuit. </a:t>
            </a:r>
          </a:p>
          <a:p>
            <a:pPr algn="just">
              <a:lnSpc>
                <a:spcPct val="150000"/>
              </a:lnSpc>
            </a:pPr>
            <a:r>
              <a:rPr lang="en-IN" sz="2000" dirty="0" smtClean="0">
                <a:latin typeface="Times New Roman" pitchFamily="18" charset="0"/>
                <a:cs typeface="Times New Roman" pitchFamily="18" charset="0"/>
              </a:rPr>
              <a:t>The implementation technology and supply voltage can have a significant effect on the performance of a circuit.</a:t>
            </a:r>
          </a:p>
          <a:p>
            <a:pPr algn="just">
              <a:lnSpc>
                <a:spcPct val="150000"/>
              </a:lnSpc>
            </a:pPr>
            <a:r>
              <a:rPr lang="en-IN" sz="2000" dirty="0" smtClean="0">
                <a:latin typeface="Times New Roman" pitchFamily="18" charset="0"/>
                <a:cs typeface="Times New Roman" pitchFamily="18" charset="0"/>
              </a:rPr>
              <a:t>In this paper, the PRP-AB-VF is intended to be used as a buffer for amplifiers.</a:t>
            </a:r>
          </a:p>
          <a:p>
            <a:pPr algn="just">
              <a:lnSpc>
                <a:spcPct val="150000"/>
              </a:lnSpc>
            </a:pPr>
            <a:r>
              <a:rPr lang="en-IN" sz="2000" dirty="0" smtClean="0">
                <a:latin typeface="Times New Roman" pitchFamily="18" charset="0"/>
                <a:cs typeface="Times New Roman" pitchFamily="18" charset="0"/>
              </a:rPr>
              <a:t>The advantageous performance parameters of proposed FVF cell such as free from DC level shift, low output resistance, approximately unity voltage gain, high symmetrical slew rate, high current sourcing capability, high current sinking capability and wide bandwidth, make it a suitable building block for low-power and high-speed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integrated circuits.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flipped voltage follower: A useful cell for low-voltage low-power circuit design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G. Carvajal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It is evidenced how different versions of this cell, coined as "flipped voltage follower (FVF)" have been used in the past for many applications.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Power-efficient class AB CMOS buffer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J. Lopez-Martin, J. Ramirez-Angulo, R. G. Carvajal, and L. Acosta,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It is based on the use of quasi-floating gate (QFG) techniques in a super source follower topology.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Very low-voltage analog signal processing based on quasi-floating gate transistors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J. Ramirez-</a:t>
                      </a:r>
                      <a:r>
                        <a:rPr lang="en-US" sz="2000" dirty="0" err="1">
                          <a:latin typeface="Times New Roman" pitchFamily="18" charset="0"/>
                          <a:ea typeface="Calibri"/>
                          <a:cs typeface="Times New Roman" pitchFamily="18" charset="0"/>
                        </a:rPr>
                        <a:t>Angulo</a:t>
                      </a:r>
                      <a:r>
                        <a:rPr lang="en-US" sz="2000" dirty="0">
                          <a:latin typeface="Times New Roman" pitchFamily="18" charset="0"/>
                          <a:ea typeface="Calibri"/>
                          <a:cs typeface="Times New Roman" pitchFamily="18" charset="0"/>
                        </a:rPr>
                        <a:t>, A. J. Lopez-Martin, R. G. </a:t>
                      </a:r>
                      <a:r>
                        <a:rPr lang="en-US" sz="2000" dirty="0" err="1">
                          <a:latin typeface="Times New Roman" pitchFamily="18" charset="0"/>
                          <a:ea typeface="Calibri"/>
                          <a:cs typeface="Times New Roman" pitchFamily="18" charset="0"/>
                        </a:rPr>
                        <a:t>Carvajal</a:t>
                      </a:r>
                      <a:r>
                        <a:rPr lang="en-US" sz="2000" dirty="0">
                          <a:latin typeface="Times New Roman" pitchFamily="18" charset="0"/>
                          <a:ea typeface="Calibri"/>
                          <a:cs typeface="Times New Roman" pitchFamily="18" charset="0"/>
                        </a:rPr>
                        <a:t>, and F. M. </a:t>
                      </a:r>
                      <a:r>
                        <a:rPr lang="en-US" sz="2000" dirty="0" err="1">
                          <a:latin typeface="Times New Roman" pitchFamily="18" charset="0"/>
                          <a:ea typeface="Calibri"/>
                          <a:cs typeface="Times New Roman" pitchFamily="18" charset="0"/>
                        </a:rPr>
                        <a:t>Chavero</a:t>
                      </a:r>
                      <a:r>
                        <a:rPr lang="en-US" sz="2000" dirty="0">
                          <a:latin typeface="Times New Roman" pitchFamily="18" charset="0"/>
                          <a:ea typeface="Calibri"/>
                          <a:cs typeface="Times New Roman" pitchFamily="18" charset="0"/>
                        </a:rPr>
                        <a:t>, </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A novel design principle for very low-voltage analog signal processing in CMOS technologies is presented.</a:t>
                      </a:r>
                      <a:r>
                        <a:rPr lang="en-IN" sz="2000" dirty="0">
                          <a:latin typeface="Times New Roman" pitchFamily="18" charset="0"/>
                          <a:ea typeface="Calibri"/>
                          <a:cs typeface="Times New Roman" pitchFamily="18" charset="0"/>
                        </a:rPr>
                        <a:t> It is based on the use of quasi-floating gate (QFG) MOS transistors.</a:t>
                      </a: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Design of two-stage class AB CMOS buffers: A systematic approach</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 L. Martin, J. M. A. Miguel, L. Acosta, J. Ramirez-Angulo, and R. G. Carvajal,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A systematic approach for the design of two-stage class AB CMOS unity-gain buffers is proposed.</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905000"/>
            <a:ext cx="6629399" cy="41910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A simple modification to a CNV-AB-VF has been shown to significantly improve the positive and negative SRs and the BW, with the same power dissipation and a small additional silicon area with respect to the CNV-VF and the CNV-AB-VF. This has been demonstrated by performing an analytical and experimental comparison of the proposed circuit to the abovementioned VFs. It has been shown that the proposed circuit has the highest global figure of merit of all the VFs reported in the literature. It has 13 times higher current efficiency and 14.8 times higher FOMBW than the CNV-VF with the same power dissipation.</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R. G. </a:t>
            </a:r>
            <a:r>
              <a:rPr lang="en-IN" sz="1600" dirty="0" err="1" smtClean="0">
                <a:latin typeface="Times New Roman" pitchFamily="18" charset="0"/>
                <a:cs typeface="Times New Roman" pitchFamily="18" charset="0"/>
              </a:rPr>
              <a:t>Carvajal</a:t>
            </a:r>
            <a:r>
              <a:rPr lang="en-IN" sz="1600" dirty="0" smtClean="0">
                <a:latin typeface="Times New Roman" pitchFamily="18" charset="0"/>
                <a:cs typeface="Times New Roman" pitchFamily="18" charset="0"/>
              </a:rPr>
              <a:t> et al., “The flipped voltage follower: A useful cell for low-voltage low-power circuit design,” IEEE Trans. Circuits Syst. I, Reg. Papers, vol. 52, no. 7, pp. 1276–1291, Jul. 2005. </a:t>
            </a:r>
          </a:p>
          <a:p>
            <a:pPr algn="just">
              <a:lnSpc>
                <a:spcPct val="160000"/>
              </a:lnSpc>
            </a:pPr>
            <a:r>
              <a:rPr lang="en-IN" sz="1600" dirty="0" smtClean="0">
                <a:latin typeface="Times New Roman" pitchFamily="18" charset="0"/>
                <a:cs typeface="Times New Roman" pitchFamily="18" charset="0"/>
              </a:rPr>
              <a:t>[2] A. J. Lopez-Martin, J. Ramirez-</a:t>
            </a:r>
            <a:r>
              <a:rPr lang="en-IN" sz="1600" dirty="0" err="1" smtClean="0">
                <a:latin typeface="Times New Roman" pitchFamily="18" charset="0"/>
                <a:cs typeface="Times New Roman" pitchFamily="18" charset="0"/>
              </a:rPr>
              <a:t>Angulo</a:t>
            </a:r>
            <a:r>
              <a:rPr lang="en-IN" sz="1600" dirty="0" smtClean="0">
                <a:latin typeface="Times New Roman" pitchFamily="18" charset="0"/>
                <a:cs typeface="Times New Roman" pitchFamily="18" charset="0"/>
              </a:rPr>
              <a:t>, R. G. </a:t>
            </a:r>
            <a:r>
              <a:rPr lang="en-IN" sz="1600" dirty="0" err="1" smtClean="0">
                <a:latin typeface="Times New Roman" pitchFamily="18" charset="0"/>
                <a:cs typeface="Times New Roman" pitchFamily="18" charset="0"/>
              </a:rPr>
              <a:t>Carvajal</a:t>
            </a:r>
            <a:r>
              <a:rPr lang="en-IN" sz="1600" dirty="0" smtClean="0">
                <a:latin typeface="Times New Roman" pitchFamily="18" charset="0"/>
                <a:cs typeface="Times New Roman" pitchFamily="18" charset="0"/>
              </a:rPr>
              <a:t>, and L. Acosta, “Power-efficient class AB CMOS buffer,” Electron. </a:t>
            </a:r>
            <a:r>
              <a:rPr lang="en-IN" sz="1600" dirty="0" err="1" smtClean="0">
                <a:latin typeface="Times New Roman" pitchFamily="18" charset="0"/>
                <a:cs typeface="Times New Roman" pitchFamily="18" charset="0"/>
              </a:rPr>
              <a:t>Lett</a:t>
            </a:r>
            <a:r>
              <a:rPr lang="en-IN" sz="1600" dirty="0" smtClean="0">
                <a:latin typeface="Times New Roman" pitchFamily="18" charset="0"/>
                <a:cs typeface="Times New Roman" pitchFamily="18" charset="0"/>
              </a:rPr>
              <a:t>., vol. 45, pp. 89–90, Jan. 2009. </a:t>
            </a:r>
          </a:p>
          <a:p>
            <a:pPr algn="just">
              <a:lnSpc>
                <a:spcPct val="160000"/>
              </a:lnSpc>
            </a:pPr>
            <a:r>
              <a:rPr lang="en-IN" sz="1600" dirty="0" smtClean="0">
                <a:latin typeface="Times New Roman" pitchFamily="18" charset="0"/>
                <a:cs typeface="Times New Roman" pitchFamily="18" charset="0"/>
              </a:rPr>
              <a:t>[3] J. Ramirez-</a:t>
            </a:r>
            <a:r>
              <a:rPr lang="en-IN" sz="1600" dirty="0" err="1" smtClean="0">
                <a:latin typeface="Times New Roman" pitchFamily="18" charset="0"/>
                <a:cs typeface="Times New Roman" pitchFamily="18" charset="0"/>
              </a:rPr>
              <a:t>Angulo</a:t>
            </a:r>
            <a:r>
              <a:rPr lang="en-IN" sz="1600" dirty="0" smtClean="0">
                <a:latin typeface="Times New Roman" pitchFamily="18" charset="0"/>
                <a:cs typeface="Times New Roman" pitchFamily="18" charset="0"/>
              </a:rPr>
              <a:t>, A. J. Lopez-Martin, R. G. </a:t>
            </a:r>
            <a:r>
              <a:rPr lang="en-IN" sz="1600" dirty="0" err="1" smtClean="0">
                <a:latin typeface="Times New Roman" pitchFamily="18" charset="0"/>
                <a:cs typeface="Times New Roman" pitchFamily="18" charset="0"/>
              </a:rPr>
              <a:t>Carvajal</a:t>
            </a:r>
            <a:r>
              <a:rPr lang="en-IN" sz="1600" dirty="0" smtClean="0">
                <a:latin typeface="Times New Roman" pitchFamily="18" charset="0"/>
                <a:cs typeface="Times New Roman" pitchFamily="18" charset="0"/>
              </a:rPr>
              <a:t>, and F. M. </a:t>
            </a:r>
            <a:r>
              <a:rPr lang="en-IN" sz="1600" dirty="0" err="1" smtClean="0">
                <a:latin typeface="Times New Roman" pitchFamily="18" charset="0"/>
                <a:cs typeface="Times New Roman" pitchFamily="18" charset="0"/>
              </a:rPr>
              <a:t>Chavero</a:t>
            </a:r>
            <a:r>
              <a:rPr lang="en-IN" sz="1600" dirty="0" smtClean="0">
                <a:latin typeface="Times New Roman" pitchFamily="18" charset="0"/>
                <a:cs typeface="Times New Roman" pitchFamily="18" charset="0"/>
              </a:rPr>
              <a:t>, “Very low-voltage </a:t>
            </a:r>
            <a:r>
              <a:rPr lang="en-IN" sz="1600" dirty="0" err="1" smtClean="0">
                <a:latin typeface="Times New Roman" pitchFamily="18" charset="0"/>
                <a:cs typeface="Times New Roman" pitchFamily="18" charset="0"/>
              </a:rPr>
              <a:t>analog</a:t>
            </a:r>
            <a:r>
              <a:rPr lang="en-IN" sz="1600" dirty="0" smtClean="0">
                <a:latin typeface="Times New Roman" pitchFamily="18" charset="0"/>
                <a:cs typeface="Times New Roman" pitchFamily="18" charset="0"/>
              </a:rPr>
              <a:t> signal processing based on quasi-floating gate transistors,” IEEE J. Solid-State Circuits, vol. 39, no. 3, pp. 434–442, Mar. 2004. </a:t>
            </a:r>
          </a:p>
          <a:p>
            <a:pPr algn="just">
              <a:lnSpc>
                <a:spcPct val="160000"/>
              </a:lnSpc>
            </a:pPr>
            <a:r>
              <a:rPr lang="en-IN" sz="1600" dirty="0" smtClean="0">
                <a:latin typeface="Times New Roman" pitchFamily="18" charset="0"/>
                <a:cs typeface="Times New Roman" pitchFamily="18" charset="0"/>
              </a:rPr>
              <a:t>[4] A. L. Martin, J. M. A. Miguel, L. Acosta, J. Ramirez-</a:t>
            </a:r>
            <a:r>
              <a:rPr lang="en-IN" sz="1600" dirty="0" err="1" smtClean="0">
                <a:latin typeface="Times New Roman" pitchFamily="18" charset="0"/>
                <a:cs typeface="Times New Roman" pitchFamily="18" charset="0"/>
              </a:rPr>
              <a:t>Angulo</a:t>
            </a:r>
            <a:r>
              <a:rPr lang="en-IN" sz="1600" dirty="0" smtClean="0">
                <a:latin typeface="Times New Roman" pitchFamily="18" charset="0"/>
                <a:cs typeface="Times New Roman" pitchFamily="18" charset="0"/>
              </a:rPr>
              <a:t>, and R. G. </a:t>
            </a:r>
            <a:r>
              <a:rPr lang="en-IN" sz="1600" dirty="0" err="1" smtClean="0">
                <a:latin typeface="Times New Roman" pitchFamily="18" charset="0"/>
                <a:cs typeface="Times New Roman" pitchFamily="18" charset="0"/>
              </a:rPr>
              <a:t>Carvajal</a:t>
            </a:r>
            <a:r>
              <a:rPr lang="en-IN" sz="1600" dirty="0" smtClean="0">
                <a:latin typeface="Times New Roman" pitchFamily="18" charset="0"/>
                <a:cs typeface="Times New Roman" pitchFamily="18" charset="0"/>
              </a:rPr>
              <a:t>, “Design of two-stage class AB CMOS buffers: A systematic approach,” </a:t>
            </a:r>
            <a:r>
              <a:rPr lang="en-IN" sz="1600" dirty="0" err="1" smtClean="0">
                <a:latin typeface="Times New Roman" pitchFamily="18" charset="0"/>
                <a:cs typeface="Times New Roman" pitchFamily="18" charset="0"/>
              </a:rPr>
              <a:t>Etri</a:t>
            </a:r>
            <a:r>
              <a:rPr lang="en-IN" sz="1600" dirty="0" smtClean="0">
                <a:latin typeface="Times New Roman" pitchFamily="18" charset="0"/>
                <a:cs typeface="Times New Roman" pitchFamily="18" charset="0"/>
              </a:rPr>
              <a:t> J., vol. 33, pp. 393–400, Jun. 2011. </a:t>
            </a:r>
          </a:p>
          <a:p>
            <a:pPr algn="just">
              <a:lnSpc>
                <a:spcPct val="160000"/>
              </a:lnSpc>
            </a:pPr>
            <a:r>
              <a:rPr lang="en-IN" sz="1600" dirty="0" smtClean="0">
                <a:latin typeface="Times New Roman" pitchFamily="18" charset="0"/>
                <a:cs typeface="Times New Roman" pitchFamily="18" charset="0"/>
              </a:rPr>
              <a:t>[5] M. P. </a:t>
            </a:r>
            <a:r>
              <a:rPr lang="en-IN" sz="1600" dirty="0" err="1" smtClean="0">
                <a:latin typeface="Times New Roman" pitchFamily="18" charset="0"/>
                <a:cs typeface="Times New Roman" pitchFamily="18" charset="0"/>
              </a:rPr>
              <a:t>Garde</a:t>
            </a:r>
            <a:r>
              <a:rPr lang="en-IN" sz="1600" dirty="0" smtClean="0">
                <a:latin typeface="Times New Roman" pitchFamily="18" charset="0"/>
                <a:cs typeface="Times New Roman" pitchFamily="18" charset="0"/>
              </a:rPr>
              <a:t>, A. J. Lopez-Martin, and J. Ramirez-</a:t>
            </a:r>
            <a:r>
              <a:rPr lang="en-IN" sz="1600" dirty="0" err="1" smtClean="0">
                <a:latin typeface="Times New Roman" pitchFamily="18" charset="0"/>
                <a:cs typeface="Times New Roman" pitchFamily="18" charset="0"/>
              </a:rPr>
              <a:t>Angulo</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Powerefficient</a:t>
            </a:r>
            <a:r>
              <a:rPr lang="en-IN" sz="1600" dirty="0" smtClean="0">
                <a:latin typeface="Times New Roman" pitchFamily="18" charset="0"/>
                <a:cs typeface="Times New Roman" pitchFamily="18" charset="0"/>
              </a:rPr>
              <a:t> class-AB telescopic </a:t>
            </a:r>
            <a:r>
              <a:rPr lang="en-IN" sz="1600" dirty="0" err="1" smtClean="0">
                <a:latin typeface="Times New Roman" pitchFamily="18" charset="0"/>
                <a:cs typeface="Times New Roman" pitchFamily="18" charset="0"/>
              </a:rPr>
              <a:t>cascode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opamp</a:t>
            </a:r>
            <a:r>
              <a:rPr lang="en-IN" sz="1600" dirty="0" smtClean="0">
                <a:latin typeface="Times New Roman" pitchFamily="18" charset="0"/>
                <a:cs typeface="Times New Roman" pitchFamily="18" charset="0"/>
              </a:rPr>
              <a:t>,” Electron. </a:t>
            </a:r>
            <a:r>
              <a:rPr lang="en-IN" sz="1600" dirty="0" err="1" smtClean="0">
                <a:latin typeface="Times New Roman" pitchFamily="18" charset="0"/>
                <a:cs typeface="Times New Roman" pitchFamily="18" charset="0"/>
              </a:rPr>
              <a:t>Lett</a:t>
            </a:r>
            <a:r>
              <a:rPr lang="en-IN" sz="1600" dirty="0" smtClean="0">
                <a:latin typeface="Times New Roman" pitchFamily="18" charset="0"/>
                <a:cs typeface="Times New Roman" pitchFamily="18" charset="0"/>
              </a:rPr>
              <a:t>., vol. 54, no. 10, pp. 620–622, 2018.</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J. Ramirez-</a:t>
            </a:r>
            <a:r>
              <a:rPr lang="en-IN" sz="1600" dirty="0" err="1" smtClean="0">
                <a:latin typeface="Times New Roman" pitchFamily="18" charset="0"/>
                <a:cs typeface="Times New Roman" pitchFamily="18" charset="0"/>
              </a:rPr>
              <a:t>Angulo</a:t>
            </a:r>
            <a:r>
              <a:rPr lang="en-IN" sz="1600" dirty="0" smtClean="0">
                <a:latin typeface="Times New Roman" pitchFamily="18" charset="0"/>
                <a:cs typeface="Times New Roman" pitchFamily="18" charset="0"/>
              </a:rPr>
              <a:t>, S. Gupta, R. G. </a:t>
            </a:r>
            <a:r>
              <a:rPr lang="en-IN" sz="1600" dirty="0" err="1" smtClean="0">
                <a:latin typeface="Times New Roman" pitchFamily="18" charset="0"/>
                <a:cs typeface="Times New Roman" pitchFamily="18" charset="0"/>
              </a:rPr>
              <a:t>Carvajal</a:t>
            </a:r>
            <a:r>
              <a:rPr lang="en-IN" sz="1600" dirty="0" smtClean="0">
                <a:latin typeface="Times New Roman" pitchFamily="18" charset="0"/>
                <a:cs typeface="Times New Roman" pitchFamily="18" charset="0"/>
              </a:rPr>
              <a:t>, and A. J. Lopez-Martin, “New improved CMOS class AB buffers based on differential flipped voltage followers,” in Proc. IEEE Int.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Circuits Syst., May 2006, pp. 3917-1–3917-4. </a:t>
            </a:r>
          </a:p>
          <a:p>
            <a:pPr algn="just">
              <a:lnSpc>
                <a:spcPct val="170000"/>
              </a:lnSpc>
            </a:pPr>
            <a:r>
              <a:rPr lang="en-IN" sz="1600" dirty="0" smtClean="0">
                <a:latin typeface="Times New Roman" pitchFamily="18" charset="0"/>
                <a:cs typeface="Times New Roman" pitchFamily="18" charset="0"/>
              </a:rPr>
              <a:t>[7] C. </a:t>
            </a:r>
            <a:r>
              <a:rPr lang="en-IN" sz="1600" dirty="0" err="1" smtClean="0">
                <a:latin typeface="Times New Roman" pitchFamily="18" charset="0"/>
                <a:cs typeface="Times New Roman" pitchFamily="18" charset="0"/>
              </a:rPr>
              <a:t>Sawigun</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Demosthenous</a:t>
            </a:r>
            <a:r>
              <a:rPr lang="en-IN" sz="1600" dirty="0" smtClean="0">
                <a:latin typeface="Times New Roman" pitchFamily="18" charset="0"/>
                <a:cs typeface="Times New Roman" pitchFamily="18" charset="0"/>
              </a:rPr>
              <a:t>, X. Liu, and W. A. </a:t>
            </a:r>
            <a:r>
              <a:rPr lang="en-IN" sz="1600" dirty="0" err="1" smtClean="0">
                <a:latin typeface="Times New Roman" pitchFamily="18" charset="0"/>
                <a:cs typeface="Times New Roman" pitchFamily="18" charset="0"/>
              </a:rPr>
              <a:t>Serdijn</a:t>
            </a:r>
            <a:r>
              <a:rPr lang="en-IN" sz="1600" dirty="0" smtClean="0">
                <a:latin typeface="Times New Roman" pitchFamily="18" charset="0"/>
                <a:cs typeface="Times New Roman" pitchFamily="18" charset="0"/>
              </a:rPr>
              <a:t>, “A compact rail-to-rail class-AB CMOS buffer with slew-rate enhancement,” IEEE Trans. Circuits Syst. II, Exp. Briefs, vol. 59, no. 8, pp. 486–490, Aug. 2012. </a:t>
            </a:r>
          </a:p>
          <a:p>
            <a:pPr algn="just">
              <a:lnSpc>
                <a:spcPct val="170000"/>
              </a:lnSpc>
            </a:pPr>
            <a:r>
              <a:rPr lang="en-IN" sz="1600" dirty="0" smtClean="0">
                <a:latin typeface="Times New Roman" pitchFamily="18" charset="0"/>
                <a:cs typeface="Times New Roman" pitchFamily="18" charset="0"/>
              </a:rPr>
              <a:t>[8] G. Xing, S. H. Lewis, and T. R. </a:t>
            </a:r>
            <a:r>
              <a:rPr lang="en-IN" sz="1600" dirty="0" err="1" smtClean="0">
                <a:latin typeface="Times New Roman" pitchFamily="18" charset="0"/>
                <a:cs typeface="Times New Roman" pitchFamily="18" charset="0"/>
              </a:rPr>
              <a:t>Viswanathan</a:t>
            </a:r>
            <a:r>
              <a:rPr lang="en-IN" sz="1600" dirty="0" smtClean="0">
                <a:latin typeface="Times New Roman" pitchFamily="18" charset="0"/>
                <a:cs typeface="Times New Roman" pitchFamily="18" charset="0"/>
              </a:rPr>
              <a:t>, “Self-biased unity-gain buffers with low gain error,” IEEE Trans. Circuits Syst. II, Exp. Briefs, vol. 56, no. 1, pp. 36–40, Jan. 2009. </a:t>
            </a:r>
          </a:p>
          <a:p>
            <a:pPr algn="just">
              <a:lnSpc>
                <a:spcPct val="170000"/>
              </a:lnSpc>
            </a:pPr>
            <a:r>
              <a:rPr lang="en-IN" sz="1600" dirty="0" smtClean="0">
                <a:latin typeface="Times New Roman" pitchFamily="18" charset="0"/>
                <a:cs typeface="Times New Roman" pitchFamily="18" charset="0"/>
              </a:rPr>
              <a:t>[9] A. J. Lopez-Martin, E. </a:t>
            </a:r>
            <a:r>
              <a:rPr lang="en-IN" sz="1600" dirty="0" err="1" smtClean="0">
                <a:latin typeface="Times New Roman" pitchFamily="18" charset="0"/>
                <a:cs typeface="Times New Roman" pitchFamily="18" charset="0"/>
              </a:rPr>
              <a:t>Osés</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Ramírez-Angulo</a:t>
            </a:r>
            <a:r>
              <a:rPr lang="en-IN" sz="1600" dirty="0" smtClean="0">
                <a:latin typeface="Times New Roman" pitchFamily="18" charset="0"/>
                <a:cs typeface="Times New Roman" pitchFamily="18" charset="0"/>
              </a:rPr>
              <a:t>, and R. G. </a:t>
            </a:r>
            <a:r>
              <a:rPr lang="en-IN" sz="1600" dirty="0" err="1" smtClean="0">
                <a:latin typeface="Times New Roman" pitchFamily="18" charset="0"/>
                <a:cs typeface="Times New Roman" pitchFamily="18" charset="0"/>
              </a:rPr>
              <a:t>Carvajal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Micropower</a:t>
            </a:r>
            <a:r>
              <a:rPr lang="en-IN" sz="1600" dirty="0" smtClean="0">
                <a:latin typeface="Times New Roman" pitchFamily="18" charset="0"/>
                <a:cs typeface="Times New Roman" pitchFamily="18" charset="0"/>
              </a:rPr>
              <a:t> class AB voltage followers with simple quiescent current control,” in Proc. IEEE 55th Int. Midwest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Circuits Syst. (MWSCAS), Aug. 2012, pp. 218–221.</a:t>
            </a:r>
          </a:p>
          <a:p>
            <a:pPr algn="just">
              <a:lnSpc>
                <a:spcPct val="170000"/>
              </a:lnSpc>
            </a:pPr>
            <a:r>
              <a:rPr lang="en-IN" sz="1600" dirty="0" smtClean="0">
                <a:latin typeface="Times New Roman" pitchFamily="18" charset="0"/>
                <a:cs typeface="Times New Roman" pitchFamily="18" charset="0"/>
              </a:rPr>
              <a:t>[10] T. C. </a:t>
            </a:r>
            <a:r>
              <a:rPr lang="en-IN" sz="1600" dirty="0" err="1" smtClean="0">
                <a:latin typeface="Times New Roman" pitchFamily="18" charset="0"/>
                <a:cs typeface="Times New Roman" pitchFamily="18" charset="0"/>
              </a:rPr>
              <a:t>Carusone</a:t>
            </a:r>
            <a:r>
              <a:rPr lang="en-IN" sz="1600" dirty="0" smtClean="0">
                <a:latin typeface="Times New Roman" pitchFamily="18" charset="0"/>
                <a:cs typeface="Times New Roman" pitchFamily="18" charset="0"/>
              </a:rPr>
              <a:t>, D. Johns, and K. Martin, </a:t>
            </a:r>
            <a:r>
              <a:rPr lang="en-IN" sz="1600" dirty="0" err="1" smtClean="0">
                <a:latin typeface="Times New Roman" pitchFamily="18" charset="0"/>
                <a:cs typeface="Times New Roman" pitchFamily="18" charset="0"/>
              </a:rPr>
              <a:t>Analog</a:t>
            </a:r>
            <a:r>
              <a:rPr lang="en-IN" sz="1600" dirty="0" smtClean="0">
                <a:latin typeface="Times New Roman" pitchFamily="18" charset="0"/>
                <a:cs typeface="Times New Roman" pitchFamily="18" charset="0"/>
              </a:rPr>
              <a:t> Integrated Circuit Design, 2nd ed. Hoboken, NJ, USA: Wiley, 2012.</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1274</TotalTime>
  <Words>1476</Words>
  <Application>Microsoft Office PowerPoint</Application>
  <PresentationFormat>On-screen Show (4:3)</PresentationFormat>
  <Paragraphs>66</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Analysis, Comparison, and Experimental Validation of a Class AB Voltage Follower With Enhanced Bandwidth and Slew Rate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2022-01-18T05:40:10Z</dcterms:modified>
</cp:coreProperties>
</file>