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US" b="1" dirty="0" smtClean="0"/>
              <a:t>A System of Two Coupled Oscillators With a Continuously Controllable Phase Shift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1371600"/>
            <a:ext cx="7498080" cy="4876800"/>
          </a:xfrm>
        </p:spPr>
        <p:txBody>
          <a:bodyPr>
            <a:noAutofit/>
          </a:bodyPr>
          <a:lstStyle/>
          <a:p>
            <a:pPr algn="just">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present a novel generalization of </a:t>
            </a:r>
            <a:r>
              <a:rPr lang="en-IN" sz="2000" dirty="0" err="1" smtClean="0">
                <a:latin typeface="Times New Roman" pitchFamily="18" charset="0"/>
                <a:cs typeface="Times New Roman" pitchFamily="18" charset="0"/>
              </a:rPr>
              <a:t>quadrature</a:t>
            </a:r>
            <a:r>
              <a:rPr lang="en-IN" sz="2000" dirty="0" smtClean="0">
                <a:latin typeface="Times New Roman" pitchFamily="18" charset="0"/>
                <a:cs typeface="Times New Roman" pitchFamily="18" charset="0"/>
              </a:rPr>
              <a:t> oscillators (QVCO) which we call “arbitrary phase oscillator” or APO for short. In contrast to a QVCO which generates only </a:t>
            </a:r>
            <a:r>
              <a:rPr lang="en-IN" sz="2000" dirty="0" err="1" smtClean="0">
                <a:latin typeface="Times New Roman" pitchFamily="18" charset="0"/>
                <a:cs typeface="Times New Roman" pitchFamily="18" charset="0"/>
              </a:rPr>
              <a:t>quadrature</a:t>
            </a:r>
            <a:r>
              <a:rPr lang="en-IN" sz="2000" dirty="0" smtClean="0">
                <a:latin typeface="Times New Roman" pitchFamily="18" charset="0"/>
                <a:cs typeface="Times New Roman" pitchFamily="18" charset="0"/>
              </a:rPr>
              <a:t> phases, the APO is capable of continuously generating any desired phase at its output. The proposed structure employs a novel coupling mechanism to generate arbitrary phase shifts between two coupled oscillators without the need for an explicit phase shifter. A rigorous nonlinear dynamic analysis is presented to give a closed-form formula for the generated phase shifts, and the theory is verified by numerical simulation as well as measurement results of a prototype chip fabricated in 130-nm CMOS technology. The prototype APO has a frequency tuning range of 4.90–5.65 GHz and is continuously phase </a:t>
            </a:r>
            <a:r>
              <a:rPr lang="en-IN" sz="2000" dirty="0" err="1" smtClean="0">
                <a:latin typeface="Times New Roman" pitchFamily="18" charset="0"/>
                <a:cs typeface="Times New Roman" pitchFamily="18" charset="0"/>
              </a:rPr>
              <a:t>tunable</a:t>
            </a:r>
            <a:r>
              <a:rPr lang="en-IN" sz="2000" dirty="0" smtClean="0">
                <a:latin typeface="Times New Roman" pitchFamily="18" charset="0"/>
                <a:cs typeface="Times New Roman" pitchFamily="18" charset="0"/>
              </a:rPr>
              <a:t> from 0◦ to 360◦ across the entire frequency range. The APO structure can be used in designing novel coupled-oscillator-based phased arrays for 5G wireless communications.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exist various discrete time numerical integration methods that are used to perform a transient </a:t>
            </a:r>
            <a:r>
              <a:rPr lang="en-IN" sz="2000" dirty="0" smtClean="0">
                <a:latin typeface="Times New Roman" pitchFamily="18" charset="0"/>
                <a:cs typeface="Times New Roman" pitchFamily="18" charset="0"/>
              </a:rPr>
              <a:t>simulation.</a:t>
            </a:r>
          </a:p>
          <a:p>
            <a:pPr algn="just">
              <a:lnSpc>
                <a:spcPct val="150000"/>
              </a:lnSpc>
            </a:pPr>
            <a:r>
              <a:rPr lang="en-IN" sz="2000" dirty="0" smtClean="0">
                <a:latin typeface="Times New Roman" pitchFamily="18" charset="0"/>
                <a:cs typeface="Times New Roman" pitchFamily="18" charset="0"/>
              </a:rPr>
              <a:t>There exist time-domain algorithms such as the shooting methods that minimize the evaluation of the initial transient state in order to efficiently obtain the desired periodic steady state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microwave mixer circuits, a quasi-periodic steady-state solution exists with two or more fundamental frequency components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points of infinite slope are the turning points of the curve, and due to the fact that the synchronization curves are closed, for any frequency or control voltage between them, there exist two solutions for the oscillator power.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system is classified as an initial value </a:t>
            </a:r>
            <a:r>
              <a:rPr lang="en-IN" sz="2000" dirty="0" smtClean="0">
                <a:latin typeface="Times New Roman" pitchFamily="18" charset="0"/>
                <a:cs typeface="Times New Roman" pitchFamily="18" charset="0"/>
              </a:rPr>
              <a:t>problem, </a:t>
            </a:r>
            <a:r>
              <a:rPr lang="en-IN" sz="2000" dirty="0" smtClean="0">
                <a:latin typeface="Times New Roman" pitchFamily="18" charset="0"/>
                <a:cs typeface="Times New Roman" pitchFamily="18" charset="0"/>
              </a:rPr>
              <a:t>and the computation of its solution over a given time interval is known as transient simulation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for large arrays, it becomes difficult to generate the required output power with good spectral purity from a single solid state source at mm-wave frequencies and this problem is further exacerbated by large losses in the feed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also suffers from beam squint problem due to variation of phase shifts with frequency modulations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phase reduction technique reduces the original problem to the analysis of oscillator’s phase variables without capturing the dynamics of their amplitudes.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nearest-</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bilateral and unilateral coupling topologies are relevant to recently proposed power combining and beam-scanning </a:t>
            </a:r>
            <a:r>
              <a:rPr lang="en-IN" sz="2000" dirty="0" smtClean="0">
                <a:latin typeface="Times New Roman" pitchFamily="18" charset="0"/>
                <a:cs typeface="Times New Roman" pitchFamily="18" charset="0"/>
              </a:rPr>
              <a:t>applications.</a:t>
            </a:r>
          </a:p>
          <a:p>
            <a:pPr algn="just">
              <a:lnSpc>
                <a:spcPct val="150000"/>
              </a:lnSpc>
            </a:pPr>
            <a:r>
              <a:rPr lang="en-IN" sz="2000" dirty="0" smtClean="0">
                <a:latin typeface="Times New Roman" pitchFamily="18" charset="0"/>
                <a:cs typeface="Times New Roman" pitchFamily="18" charset="0"/>
              </a:rPr>
              <a:t>We also study the pattern recognition applications of coupled oscillator networks and propose a new alternative that avoids the impractical all to all coupling between the oscillators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eliminate the expensive phase shifter blocks, injection locked coupled oscillator </a:t>
            </a:r>
            <a:r>
              <a:rPr lang="en-IN" sz="2000" dirty="0" smtClean="0">
                <a:latin typeface="Times New Roman" pitchFamily="18" charset="0"/>
                <a:cs typeface="Times New Roman" pitchFamily="18" charset="0"/>
              </a:rPr>
              <a:t>arrays have </a:t>
            </a:r>
            <a:r>
              <a:rPr lang="en-IN" sz="2000" dirty="0" smtClean="0">
                <a:latin typeface="Times New Roman" pitchFamily="18" charset="0"/>
                <a:cs typeface="Times New Roman" pitchFamily="18" charset="0"/>
              </a:rPr>
              <a:t>been proposed as an alternative to the more common feed based structures for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simplicity of the proposed circuit makes it readily implementable on any standard CMOS technology.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nonlinear dynamics of coupled oscillators was used to demonstrate a novel way of frequency tuning in a closed loop of </a:t>
            </a:r>
            <a:r>
              <a:rPr lang="en-IN" sz="2000" dirty="0" err="1" smtClean="0">
                <a:latin typeface="Times New Roman" pitchFamily="18" charset="0"/>
                <a:cs typeface="Times New Roman" pitchFamily="18" charset="0"/>
              </a:rPr>
              <a:t>unidirectionally</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coupled oscillators, which avoided using </a:t>
            </a:r>
            <a:r>
              <a:rPr lang="en-IN" sz="2000" dirty="0" err="1" smtClean="0">
                <a:latin typeface="Times New Roman" pitchFamily="18" charset="0"/>
                <a:cs typeface="Times New Roman" pitchFamily="18" charset="0"/>
              </a:rPr>
              <a:t>lossy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varactors</a:t>
            </a:r>
            <a:r>
              <a:rPr lang="en-IN" sz="2000" dirty="0" smtClean="0">
                <a:latin typeface="Times New Roman" pitchFamily="18" charset="0"/>
                <a:cs typeface="Times New Roman" pitchFamily="18" charset="0"/>
              </a:rPr>
              <a:t> inside oscillator’s </a:t>
            </a:r>
            <a:r>
              <a:rPr lang="en-IN" sz="2000" dirty="0" smtClean="0">
                <a:latin typeface="Times New Roman" pitchFamily="18" charset="0"/>
                <a:cs typeface="Times New Roman" pitchFamily="18" charset="0"/>
              </a:rPr>
              <a:t>tanks.</a:t>
            </a:r>
          </a:p>
          <a:p>
            <a:pPr algn="just">
              <a:lnSpc>
                <a:spcPct val="150000"/>
              </a:lnSpc>
            </a:pPr>
            <a:r>
              <a:rPr lang="en-IN" sz="2000" dirty="0" smtClean="0">
                <a:latin typeface="Times New Roman" pitchFamily="18" charset="0"/>
                <a:cs typeface="Times New Roman" pitchFamily="18" charset="0"/>
              </a:rPr>
              <a:t>However, shrinking cell sizes and advances in CMOS technology has made mm-Wave communications feasible provided that adaptive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is used to compensate for the additional propagation </a:t>
            </a:r>
            <a:r>
              <a:rPr lang="en-IN" sz="2000" dirty="0" smtClean="0">
                <a:latin typeface="Times New Roman" pitchFamily="18" charset="0"/>
                <a:cs typeface="Times New Roman" pitchFamily="18" charset="0"/>
              </a:rPr>
              <a:t>losses.</a:t>
            </a:r>
          </a:p>
          <a:p>
            <a:pPr algn="just">
              <a:lnSpc>
                <a:spcPct val="150000"/>
              </a:lnSpc>
            </a:pPr>
            <a:r>
              <a:rPr lang="en-IN" sz="2000" dirty="0" smtClean="0">
                <a:latin typeface="Times New Roman" pitchFamily="18" charset="0"/>
                <a:cs typeface="Times New Roman" pitchFamily="18" charset="0"/>
              </a:rPr>
              <a:t>A general advantage of coupled oscillator phased arrays is in the scalability of layout for larger arrays as each antenna is fed by a designated, nearby VCO and hence the long interconnects and the complex feed networks in traditional systems are </a:t>
            </a:r>
            <a:r>
              <a:rPr lang="en-IN" sz="2000" dirty="0" smtClean="0">
                <a:latin typeface="Times New Roman" pitchFamily="18" charset="0"/>
                <a:cs typeface="Times New Roman" pitchFamily="18" charset="0"/>
              </a:rPr>
              <a:t>eliminated.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1.8-GHz injection-locked </a:t>
                      </a:r>
                      <a:r>
                        <a:rPr lang="en-US" sz="2000" dirty="0" err="1">
                          <a:latin typeface="Times New Roman"/>
                          <a:ea typeface="Calibri"/>
                          <a:cs typeface="Latha"/>
                        </a:rPr>
                        <a:t>quadrature</a:t>
                      </a:r>
                      <a:r>
                        <a:rPr lang="en-US" sz="2000" dirty="0">
                          <a:latin typeface="Times New Roman"/>
                          <a:ea typeface="Calibri"/>
                          <a:cs typeface="Latha"/>
                        </a:rPr>
                        <a:t> CMOS VCO with low phase noise and high phase accuracy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Mazzanti and F. Svelto,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master voltage-controlled oscillator (VCO), running at twice the output frequency, locks two coupled VCOs.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Performance of coupled-oscillator arrays with angle-modulated injection signals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Collado and A. Georgiadis,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Angle modulation is introduced to the array by injection locking one of the oscillators to an external modulated reference signal.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integrated </a:t>
                      </a:r>
                      <a:r>
                        <a:rPr lang="en-US" sz="2000" dirty="0" err="1">
                          <a:latin typeface="Times New Roman"/>
                          <a:ea typeface="Calibri"/>
                          <a:cs typeface="Latha"/>
                        </a:rPr>
                        <a:t>subharmonic</a:t>
                      </a:r>
                      <a:r>
                        <a:rPr lang="en-US" sz="2000" dirty="0">
                          <a:latin typeface="Times New Roman"/>
                          <a:ea typeface="Calibri"/>
                          <a:cs typeface="Latha"/>
                        </a:rPr>
                        <a:t> coupled-oscillator scheme for a 60-GHz </a:t>
                      </a:r>
                      <a:r>
                        <a:rPr lang="en-US" sz="2000" dirty="0" err="1">
                          <a:latin typeface="Times New Roman"/>
                          <a:ea typeface="Calibri"/>
                          <a:cs typeface="Latha"/>
                        </a:rPr>
                        <a:t>phasedarray</a:t>
                      </a:r>
                      <a:r>
                        <a:rPr lang="en-US" sz="2000" dirty="0">
                          <a:latin typeface="Times New Roman"/>
                          <a:ea typeface="Calibri"/>
                          <a:cs typeface="Latha"/>
                        </a:rPr>
                        <a:t> transmitter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F. Buckwalter, A. Babakhani, A. Komijani, and A. Hajimiri,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describes the design of an integrated coupled-oscillator array in SiGe for millimeter-wave applications.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7.9-GHz transformer-feedback quadrature oscillator with a noise-shifting coupling network</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Jiang and H. C. Luong,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noise-shifting coupling network is proposed for nonlinear passively coupled </a:t>
                      </a:r>
                      <a:r>
                        <a:rPr lang="en-US" sz="2000" dirty="0" err="1">
                          <a:solidFill>
                            <a:srgbClr val="333333"/>
                          </a:solidFill>
                          <a:latin typeface="Times New Roman"/>
                          <a:ea typeface="Calibri"/>
                          <a:cs typeface="Latha"/>
                        </a:rPr>
                        <a:t>quadrature</a:t>
                      </a:r>
                      <a:r>
                        <a:rPr lang="en-US" sz="2000" dirty="0">
                          <a:solidFill>
                            <a:srgbClr val="333333"/>
                          </a:solidFill>
                          <a:latin typeface="Times New Roman"/>
                          <a:ea typeface="Calibri"/>
                          <a:cs typeface="Latha"/>
                        </a:rPr>
                        <a:t> voltage-controlled oscillators (QVCOs).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1371601"/>
            <a:ext cx="6553200" cy="4724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work, we presented a new type of oscillator which we have called the “Arbitrary Phase Oscillator” or APO for short. The APO can be viewed as a generalization of </a:t>
            </a:r>
            <a:r>
              <a:rPr lang="en-IN" sz="2000" dirty="0" err="1" smtClean="0">
                <a:latin typeface="Times New Roman" pitchFamily="18" charset="0"/>
                <a:cs typeface="Times New Roman" pitchFamily="18" charset="0"/>
              </a:rPr>
              <a:t>quadrature</a:t>
            </a:r>
            <a:r>
              <a:rPr lang="en-IN" sz="2000" dirty="0" smtClean="0">
                <a:latin typeface="Times New Roman" pitchFamily="18" charset="0"/>
                <a:cs typeface="Times New Roman" pitchFamily="18" charset="0"/>
              </a:rPr>
              <a:t> oscillator in that the entire 0◦ to 360◦ range of phase shifts can be continuously established between its two outputs. We presented the nonlinear dynamic theory behind APO operation and verified the theory with numerical simulations and experimental measurements on a prototype chip fabricated in 130nm CMOS technology. Table I compares the implemented APO with a few state-of-the-art </a:t>
            </a:r>
            <a:r>
              <a:rPr lang="en-IN" sz="2000" dirty="0" err="1" smtClean="0">
                <a:latin typeface="Times New Roman" pitchFamily="18" charset="0"/>
                <a:cs typeface="Times New Roman" pitchFamily="18" charset="0"/>
              </a:rPr>
              <a:t>quadrature</a:t>
            </a:r>
            <a:r>
              <a:rPr lang="en-IN" sz="2000" dirty="0" smtClean="0">
                <a:latin typeface="Times New Roman" pitchFamily="18" charset="0"/>
                <a:cs typeface="Times New Roman" pitchFamily="18" charset="0"/>
              </a:rPr>
              <a:t>/multiphase oscillators.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a:t>
            </a:r>
            <a:r>
              <a:rPr lang="en-IN" sz="1600" dirty="0" err="1" smtClean="0">
                <a:latin typeface="Times New Roman" pitchFamily="18" charset="0"/>
                <a:cs typeface="Times New Roman" pitchFamily="18" charset="0"/>
              </a:rPr>
              <a:t>Mazzanti</a:t>
            </a:r>
            <a:r>
              <a:rPr lang="en-IN" sz="1600" dirty="0" smtClean="0">
                <a:latin typeface="Times New Roman" pitchFamily="18" charset="0"/>
                <a:cs typeface="Times New Roman" pitchFamily="18" charset="0"/>
              </a:rPr>
              <a:t> and F. </a:t>
            </a:r>
            <a:r>
              <a:rPr lang="en-IN" sz="1600" dirty="0" err="1" smtClean="0">
                <a:latin typeface="Times New Roman" pitchFamily="18" charset="0"/>
                <a:cs typeface="Times New Roman" pitchFamily="18" charset="0"/>
              </a:rPr>
              <a:t>Svelto</a:t>
            </a:r>
            <a:r>
              <a:rPr lang="en-IN" sz="1600" dirty="0" smtClean="0">
                <a:latin typeface="Times New Roman" pitchFamily="18" charset="0"/>
                <a:cs typeface="Times New Roman" pitchFamily="18" charset="0"/>
              </a:rPr>
              <a:t>, “A 1.8-GHz injection-locked </a:t>
            </a:r>
            <a:r>
              <a:rPr lang="en-IN" sz="1600" dirty="0" err="1" smtClean="0">
                <a:latin typeface="Times New Roman" pitchFamily="18" charset="0"/>
                <a:cs typeface="Times New Roman" pitchFamily="18" charset="0"/>
              </a:rPr>
              <a:t>quadrature</a:t>
            </a:r>
            <a:r>
              <a:rPr lang="en-IN" sz="1600" dirty="0" smtClean="0">
                <a:latin typeface="Times New Roman" pitchFamily="18" charset="0"/>
                <a:cs typeface="Times New Roman" pitchFamily="18" charset="0"/>
              </a:rPr>
              <a:t> CMOS VCO with low phase noise and high phase accuracy,” IEEE Trans. Circuits Syst. I, Reg. Papers, vol. 53, no. 3, pp. 554–560, Mar.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a:t>
            </a:r>
            <a:r>
              <a:rPr lang="en-IN" sz="1600" dirty="0" err="1" smtClean="0">
                <a:latin typeface="Times New Roman" pitchFamily="18" charset="0"/>
                <a:cs typeface="Times New Roman" pitchFamily="18" charset="0"/>
              </a:rPr>
              <a:t>Collado</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Georgiadis</a:t>
            </a:r>
            <a:r>
              <a:rPr lang="en-IN" sz="1600" dirty="0" smtClean="0">
                <a:latin typeface="Times New Roman" pitchFamily="18" charset="0"/>
                <a:cs typeface="Times New Roman" pitchFamily="18" charset="0"/>
              </a:rPr>
              <a:t>, “Performance of coupled-oscillator arrays with angle-modulated injection signals,” IEEE Trans. Circuits Syst. I, Reg. Papers, vol. 57, no. 9, pp. 2343–2352, Sep.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J. F. </a:t>
            </a:r>
            <a:r>
              <a:rPr lang="en-IN" sz="1600" dirty="0" err="1" smtClean="0">
                <a:latin typeface="Times New Roman" pitchFamily="18" charset="0"/>
                <a:cs typeface="Times New Roman" pitchFamily="18" charset="0"/>
              </a:rPr>
              <a:t>Buckwalter</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Babakhani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Komijani</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Hajimiri</a:t>
            </a:r>
            <a:r>
              <a:rPr lang="en-IN" sz="1600" dirty="0" smtClean="0">
                <a:latin typeface="Times New Roman" pitchFamily="18" charset="0"/>
                <a:cs typeface="Times New Roman" pitchFamily="18" charset="0"/>
              </a:rPr>
              <a:t>, “An integrated </a:t>
            </a:r>
            <a:r>
              <a:rPr lang="en-IN" sz="1600" dirty="0" err="1" smtClean="0">
                <a:latin typeface="Times New Roman" pitchFamily="18" charset="0"/>
                <a:cs typeface="Times New Roman" pitchFamily="18" charset="0"/>
              </a:rPr>
              <a:t>subharmonic</a:t>
            </a:r>
            <a:r>
              <a:rPr lang="en-IN" sz="1600" dirty="0" smtClean="0">
                <a:latin typeface="Times New Roman" pitchFamily="18" charset="0"/>
                <a:cs typeface="Times New Roman" pitchFamily="18" charset="0"/>
              </a:rPr>
              <a:t> coupled-oscillator scheme for a 60-GHz </a:t>
            </a:r>
            <a:r>
              <a:rPr lang="en-IN" sz="1600" dirty="0" err="1" smtClean="0">
                <a:latin typeface="Times New Roman" pitchFamily="18" charset="0"/>
                <a:cs typeface="Times New Roman" pitchFamily="18" charset="0"/>
              </a:rPr>
              <a:t>phasedarray</a:t>
            </a:r>
            <a:r>
              <a:rPr lang="en-IN" sz="1600" dirty="0" smtClean="0">
                <a:latin typeface="Times New Roman" pitchFamily="18" charset="0"/>
                <a:cs typeface="Times New Roman" pitchFamily="18" charset="0"/>
              </a:rPr>
              <a:t> transmitter,” IEEE Trans. </a:t>
            </a:r>
            <a:r>
              <a:rPr lang="en-IN" sz="1600" dirty="0" err="1" smtClean="0">
                <a:latin typeface="Times New Roman" pitchFamily="18" charset="0"/>
                <a:cs typeface="Times New Roman" pitchFamily="18" charset="0"/>
              </a:rPr>
              <a:t>Microw</a:t>
            </a:r>
            <a:r>
              <a:rPr lang="en-IN" sz="1600" dirty="0" smtClean="0">
                <a:latin typeface="Times New Roman" pitchFamily="18" charset="0"/>
                <a:cs typeface="Times New Roman" pitchFamily="18" charset="0"/>
              </a:rPr>
              <a:t>. Theory </a:t>
            </a:r>
            <a:r>
              <a:rPr lang="en-IN" sz="1600" dirty="0" err="1" smtClean="0">
                <a:latin typeface="Times New Roman" pitchFamily="18" charset="0"/>
                <a:cs typeface="Times New Roman" pitchFamily="18" charset="0"/>
              </a:rPr>
              <a:t>Techn</a:t>
            </a:r>
            <a:r>
              <a:rPr lang="en-IN" sz="1600" dirty="0" smtClean="0">
                <a:latin typeface="Times New Roman" pitchFamily="18" charset="0"/>
                <a:cs typeface="Times New Roman" pitchFamily="18" charset="0"/>
              </a:rPr>
              <a:t>., vol. 54, no. 12, pp. 4271–4280, Dec.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L. Romano, S. </a:t>
            </a:r>
            <a:r>
              <a:rPr lang="en-IN" sz="1600" dirty="0" err="1" smtClean="0">
                <a:latin typeface="Times New Roman" pitchFamily="18" charset="0"/>
                <a:cs typeface="Times New Roman" pitchFamily="18" charset="0"/>
              </a:rPr>
              <a:t>Levantino</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Samori</a:t>
            </a:r>
            <a:r>
              <a:rPr lang="en-IN" sz="1600" dirty="0" smtClean="0">
                <a:latin typeface="Times New Roman" pitchFamily="18" charset="0"/>
                <a:cs typeface="Times New Roman" pitchFamily="18" charset="0"/>
              </a:rPr>
              <a:t>, and A. L. </a:t>
            </a:r>
            <a:r>
              <a:rPr lang="en-IN" sz="1600" dirty="0" err="1" smtClean="0">
                <a:latin typeface="Times New Roman" pitchFamily="18" charset="0"/>
                <a:cs typeface="Times New Roman" pitchFamily="18" charset="0"/>
              </a:rPr>
              <a:t>Lacaita</a:t>
            </a:r>
            <a:r>
              <a:rPr lang="en-IN" sz="1600" dirty="0" smtClean="0">
                <a:latin typeface="Times New Roman" pitchFamily="18" charset="0"/>
                <a:cs typeface="Times New Roman" pitchFamily="18" charset="0"/>
              </a:rPr>
              <a:t>, “Multiphase LC oscillators,” IEEE Trans. Circuits Syst. I, Reg. Papers, vol. 53, no. 7, pp. 1579–1588, Jul.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B. Jiang and H. C. </a:t>
            </a:r>
            <a:r>
              <a:rPr lang="en-IN" sz="1600" dirty="0" err="1" smtClean="0">
                <a:latin typeface="Times New Roman" pitchFamily="18" charset="0"/>
                <a:cs typeface="Times New Roman" pitchFamily="18" charset="0"/>
              </a:rPr>
              <a:t>Luong</a:t>
            </a:r>
            <a:r>
              <a:rPr lang="en-IN" sz="1600" dirty="0" smtClean="0">
                <a:latin typeface="Times New Roman" pitchFamily="18" charset="0"/>
                <a:cs typeface="Times New Roman" pitchFamily="18" charset="0"/>
              </a:rPr>
              <a:t>, “A 7.9-GHz transformer-feedback </a:t>
            </a:r>
            <a:r>
              <a:rPr lang="en-IN" sz="1600" dirty="0" err="1" smtClean="0">
                <a:latin typeface="Times New Roman" pitchFamily="18" charset="0"/>
                <a:cs typeface="Times New Roman" pitchFamily="18" charset="0"/>
              </a:rPr>
              <a:t>quadrature</a:t>
            </a:r>
            <a:r>
              <a:rPr lang="en-IN" sz="1600" dirty="0" smtClean="0">
                <a:latin typeface="Times New Roman" pitchFamily="18" charset="0"/>
                <a:cs typeface="Times New Roman" pitchFamily="18" charset="0"/>
              </a:rPr>
              <a:t> oscillator with a noise-shifting coupling network,” IEEE J. Solid-State Circuits, vol. 52, no. 10, pp. 2636–2646, Oct. 2017.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a:t>
            </a:r>
            <a:r>
              <a:rPr lang="en-IN" sz="1600" dirty="0" err="1" smtClean="0">
                <a:latin typeface="Times New Roman" pitchFamily="18" charset="0"/>
                <a:cs typeface="Times New Roman" pitchFamily="18" charset="0"/>
              </a:rPr>
              <a:t>Shekhar</a:t>
            </a:r>
            <a:r>
              <a:rPr lang="en-IN" sz="1600" dirty="0" smtClean="0">
                <a:latin typeface="Times New Roman" pitchFamily="18" charset="0"/>
                <a:cs typeface="Times New Roman" pitchFamily="18" charset="0"/>
              </a:rPr>
              <a:t> et </a:t>
            </a:r>
            <a:r>
              <a:rPr lang="en-IN" sz="1600" dirty="0" err="1" smtClean="0">
                <a:latin typeface="Times New Roman" pitchFamily="18" charset="0"/>
                <a:cs typeface="Times New Roman" pitchFamily="18" charset="0"/>
              </a:rPr>
              <a:t>al.,“Strong</a:t>
            </a:r>
            <a:r>
              <a:rPr lang="en-IN" sz="1600" dirty="0" smtClean="0">
                <a:latin typeface="Times New Roman" pitchFamily="18" charset="0"/>
                <a:cs typeface="Times New Roman" pitchFamily="18" charset="0"/>
              </a:rPr>
              <a:t> injection locking in low-Q LC oscillators: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application in a forwarded-clock I/O receiver,” IEEE Trans. Circuits Syst. I, Reg. Papers, vol. 56, no. 8, pp. 1818–1829, Aug.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N.-C. </a:t>
            </a:r>
            <a:r>
              <a:rPr lang="en-IN" sz="1600" dirty="0" err="1" smtClean="0">
                <a:latin typeface="Times New Roman" pitchFamily="18" charset="0"/>
                <a:cs typeface="Times New Roman" pitchFamily="18" charset="0"/>
              </a:rPr>
              <a:t>Kuo</a:t>
            </a:r>
            <a:r>
              <a:rPr lang="en-IN" sz="1600" dirty="0" smtClean="0">
                <a:latin typeface="Times New Roman" pitchFamily="18" charset="0"/>
                <a:cs typeface="Times New Roman" pitchFamily="18" charset="0"/>
              </a:rPr>
              <a:t>, J.-C. </a:t>
            </a:r>
            <a:r>
              <a:rPr lang="en-IN" sz="1600" dirty="0" err="1" smtClean="0">
                <a:latin typeface="Times New Roman" pitchFamily="18" charset="0"/>
                <a:cs typeface="Times New Roman" pitchFamily="18" charset="0"/>
              </a:rPr>
              <a:t>Chien</a:t>
            </a:r>
            <a:r>
              <a:rPr lang="en-IN" sz="1600" dirty="0" smtClean="0">
                <a:latin typeface="Times New Roman" pitchFamily="18" charset="0"/>
                <a:cs typeface="Times New Roman" pitchFamily="18" charset="0"/>
              </a:rPr>
              <a:t>, and A. M. </a:t>
            </a:r>
            <a:r>
              <a:rPr lang="en-IN" sz="1600" dirty="0" err="1" smtClean="0">
                <a:latin typeface="Times New Roman" pitchFamily="18" charset="0"/>
                <a:cs typeface="Times New Roman" pitchFamily="18" charset="0"/>
              </a:rPr>
              <a:t>Niknejad</a:t>
            </a:r>
            <a:r>
              <a:rPr lang="en-IN" sz="1600" dirty="0" smtClean="0">
                <a:latin typeface="Times New Roman" pitchFamily="18" charset="0"/>
                <a:cs typeface="Times New Roman" pitchFamily="18" charset="0"/>
              </a:rPr>
              <a:t>, “Design and analysis on </a:t>
            </a:r>
            <a:r>
              <a:rPr lang="en-IN" sz="1600" dirty="0" err="1" smtClean="0">
                <a:latin typeface="Times New Roman" pitchFamily="18" charset="0"/>
                <a:cs typeface="Times New Roman" pitchFamily="18" charset="0"/>
              </a:rPr>
              <a:t>bidirectionally</a:t>
            </a:r>
            <a:r>
              <a:rPr lang="en-IN" sz="1600" dirty="0" smtClean="0">
                <a:latin typeface="Times New Roman" pitchFamily="18" charset="0"/>
                <a:cs typeface="Times New Roman" pitchFamily="18" charset="0"/>
              </a:rPr>
              <a:t> and passively coupled QVCO with nonlinear coupler,” IEEE Trans. </a:t>
            </a:r>
            <a:r>
              <a:rPr lang="en-IN" sz="1600" dirty="0" err="1" smtClean="0">
                <a:latin typeface="Times New Roman" pitchFamily="18" charset="0"/>
                <a:cs typeface="Times New Roman" pitchFamily="18" charset="0"/>
              </a:rPr>
              <a:t>Microw</a:t>
            </a:r>
            <a:r>
              <a:rPr lang="en-IN" sz="1600" dirty="0" smtClean="0">
                <a:latin typeface="Times New Roman" pitchFamily="18" charset="0"/>
                <a:cs typeface="Times New Roman" pitchFamily="18" charset="0"/>
              </a:rPr>
              <a:t>. Theory </a:t>
            </a:r>
            <a:r>
              <a:rPr lang="en-IN" sz="1600" dirty="0" err="1" smtClean="0">
                <a:latin typeface="Times New Roman" pitchFamily="18" charset="0"/>
                <a:cs typeface="Times New Roman" pitchFamily="18" charset="0"/>
              </a:rPr>
              <a:t>Techn</a:t>
            </a:r>
            <a:r>
              <a:rPr lang="en-IN" sz="1600" dirty="0" smtClean="0">
                <a:latin typeface="Times New Roman" pitchFamily="18" charset="0"/>
                <a:cs typeface="Times New Roman" pitchFamily="18" charset="0"/>
              </a:rPr>
              <a:t>., vol. 63, no. 4, pp. 1130–1141, Apr.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J. van </a:t>
            </a:r>
            <a:r>
              <a:rPr lang="en-IN" sz="1600" dirty="0" err="1" smtClean="0">
                <a:latin typeface="Times New Roman" pitchFamily="18" charset="0"/>
                <a:cs typeface="Times New Roman" pitchFamily="18" charset="0"/>
              </a:rPr>
              <a:t>der</a:t>
            </a:r>
            <a:r>
              <a:rPr lang="en-IN" sz="1600" dirty="0" smtClean="0">
                <a:latin typeface="Times New Roman" pitchFamily="18" charset="0"/>
                <a:cs typeface="Times New Roman" pitchFamily="18" charset="0"/>
              </a:rPr>
              <a:t> Tang, P. van de </a:t>
            </a:r>
            <a:r>
              <a:rPr lang="en-IN" sz="1600" dirty="0" err="1" smtClean="0">
                <a:latin typeface="Times New Roman" pitchFamily="18" charset="0"/>
                <a:cs typeface="Times New Roman" pitchFamily="18" charset="0"/>
              </a:rPr>
              <a:t>Ven</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Kasperkovitz</a:t>
            </a:r>
            <a:r>
              <a:rPr lang="en-IN" sz="1600" dirty="0" smtClean="0">
                <a:latin typeface="Times New Roman" pitchFamily="18" charset="0"/>
                <a:cs typeface="Times New Roman" pitchFamily="18" charset="0"/>
              </a:rPr>
              <a:t>, and A. van </a:t>
            </a:r>
            <a:r>
              <a:rPr lang="en-IN" sz="1600" dirty="0" err="1" smtClean="0">
                <a:latin typeface="Times New Roman" pitchFamily="18" charset="0"/>
                <a:cs typeface="Times New Roman" pitchFamily="18" charset="0"/>
              </a:rPr>
              <a:t>Roermund</a:t>
            </a:r>
            <a:r>
              <a:rPr lang="en-IN" sz="1600" dirty="0" smtClean="0">
                <a:latin typeface="Times New Roman" pitchFamily="18" charset="0"/>
                <a:cs typeface="Times New Roman" pitchFamily="18" charset="0"/>
              </a:rPr>
              <a:t>, “Analysis and design of an optimally coupled 5-GHz </a:t>
            </a:r>
            <a:r>
              <a:rPr lang="en-IN" sz="1600" dirty="0" err="1" smtClean="0">
                <a:latin typeface="Times New Roman" pitchFamily="18" charset="0"/>
                <a:cs typeface="Times New Roman" pitchFamily="18" charset="0"/>
              </a:rPr>
              <a:t>quadrature</a:t>
            </a:r>
            <a:r>
              <a:rPr lang="en-IN" sz="1600" dirty="0" smtClean="0">
                <a:latin typeface="Times New Roman" pitchFamily="18" charset="0"/>
                <a:cs typeface="Times New Roman" pitchFamily="18" charset="0"/>
              </a:rPr>
              <a:t> LC oscillator,” IEEE J. Solid-State Circuits, vol. 37, no. 5, pp. 657–661, May 2002.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Rofougaran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Rael</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Rofougaran</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Abidi</a:t>
            </a:r>
            <a:r>
              <a:rPr lang="en-IN" sz="1600" dirty="0" smtClean="0">
                <a:latin typeface="Times New Roman" pitchFamily="18" charset="0"/>
                <a:cs typeface="Times New Roman" pitchFamily="18" charset="0"/>
              </a:rPr>
              <a:t>, “A 900 MHz CMOS LC-oscillator with </a:t>
            </a:r>
            <a:r>
              <a:rPr lang="en-IN" sz="1600" dirty="0" err="1" smtClean="0">
                <a:latin typeface="Times New Roman" pitchFamily="18" charset="0"/>
                <a:cs typeface="Times New Roman" pitchFamily="18" charset="0"/>
              </a:rPr>
              <a:t>quadrature</a:t>
            </a:r>
            <a:r>
              <a:rPr lang="en-IN" sz="1600" dirty="0" smtClean="0">
                <a:latin typeface="Times New Roman" pitchFamily="18" charset="0"/>
                <a:cs typeface="Times New Roman" pitchFamily="18" charset="0"/>
              </a:rPr>
              <a:t> outputs,” in IEEE Int. Solid-State Circuits Conf. (ISSCC) Dig. Tech. Papers, Feb. 1996, pp. 392–393.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I. R. </a:t>
            </a:r>
            <a:r>
              <a:rPr lang="en-IN" sz="1600" dirty="0" err="1" smtClean="0">
                <a:latin typeface="Times New Roman" pitchFamily="18" charset="0"/>
                <a:cs typeface="Times New Roman" pitchFamily="18" charset="0"/>
              </a:rPr>
              <a:t>Chamas</a:t>
            </a:r>
            <a:r>
              <a:rPr lang="en-IN" sz="1600" dirty="0" smtClean="0">
                <a:latin typeface="Times New Roman" pitchFamily="18" charset="0"/>
                <a:cs typeface="Times New Roman" pitchFamily="18" charset="0"/>
              </a:rPr>
              <a:t> and S. Raman, “A comprehensive analysis of </a:t>
            </a:r>
            <a:r>
              <a:rPr lang="en-IN" sz="1600" dirty="0" err="1" smtClean="0">
                <a:latin typeface="Times New Roman" pitchFamily="18" charset="0"/>
                <a:cs typeface="Times New Roman" pitchFamily="18" charset="0"/>
              </a:rPr>
              <a:t>quadrature</a:t>
            </a:r>
            <a:r>
              <a:rPr lang="en-IN" sz="1600" dirty="0" smtClean="0">
                <a:latin typeface="Times New Roman" pitchFamily="18" charset="0"/>
                <a:cs typeface="Times New Roman" pitchFamily="18" charset="0"/>
              </a:rPr>
              <a:t> signal synthesis in cross-coupled RF VCOs,” IEEE Trans. Circuits Syst. I, Reg. Papers, vol. 54, no. 4, pp. 689–704, Apr. 2007.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1316</TotalTime>
  <Words>1437</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System of Two Coupled Oscillators With a Continuously Controllable Phase Shift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2022-01-18T07:17:44Z</dcterms:modified>
</cp:coreProperties>
</file>