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1/17/2022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1/17/2022</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1/17/2022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1/17/2022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1/17/2022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1/17/2022</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1/17/2022</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1/17/2022</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1/17/2022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1/17/2022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1/17/2022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1/17/2022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1/17/2022</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4572000"/>
          </a:xfrm>
        </p:spPr>
        <p:txBody>
          <a:bodyPr>
            <a:normAutofit/>
          </a:bodyPr>
          <a:lstStyle/>
          <a:p>
            <a:pPr algn="ctr"/>
            <a:r>
              <a:rPr lang="en-US" sz="4000" b="1" dirty="0" smtClean="0"/>
              <a:t/>
            </a:r>
            <a:br>
              <a:rPr lang="en-US" sz="4000" b="1" dirty="0" smtClean="0"/>
            </a:br>
            <a:r>
              <a:rPr lang="en-US" sz="4000" b="1" dirty="0" smtClean="0"/>
              <a:t/>
            </a:r>
            <a:br>
              <a:rPr lang="en-US" sz="4000" b="1" dirty="0" smtClean="0"/>
            </a:br>
            <a:r>
              <a:rPr lang="en-US" sz="4000" b="1" dirty="0" smtClean="0"/>
              <a:t>Low-Complexity </a:t>
            </a:r>
            <a:r>
              <a:rPr lang="en-US" sz="4000" b="1" dirty="0" smtClean="0"/>
              <a:t>2-D Digital FIR Filters Using </a:t>
            </a:r>
            <a:r>
              <a:rPr lang="en-US" sz="4000" b="1" dirty="0" err="1" smtClean="0"/>
              <a:t>Polyphase</a:t>
            </a:r>
            <a:r>
              <a:rPr lang="en-US" sz="4000" b="1" dirty="0" smtClean="0"/>
              <a:t> Decomposition and Farrow Structure</a:t>
            </a:r>
            <a:r>
              <a:rPr lang="en-IN" sz="4000" b="1" dirty="0" smtClean="0"/>
              <a:t/>
            </a:r>
            <a:br>
              <a:rPr lang="en-IN" sz="4000" b="1" dirty="0" smtClean="0"/>
            </a:br>
            <a:endParaRPr lang="en-US" sz="4000"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This </a:t>
            </a:r>
            <a:r>
              <a:rPr lang="en-IN" sz="2000" dirty="0" smtClean="0">
                <a:latin typeface="Times New Roman" pitchFamily="18" charset="0"/>
                <a:cs typeface="Times New Roman" pitchFamily="18" charset="0"/>
              </a:rPr>
              <a:t>paper proposes a novel realization technique for </a:t>
            </a:r>
            <a:r>
              <a:rPr lang="en-IN" sz="2000" dirty="0" err="1" smtClean="0">
                <a:latin typeface="Times New Roman" pitchFamily="18" charset="0"/>
                <a:cs typeface="Times New Roman" pitchFamily="18" charset="0"/>
              </a:rPr>
              <a:t>quadrantally</a:t>
            </a:r>
            <a:r>
              <a:rPr lang="en-IN" sz="2000" dirty="0" smtClean="0">
                <a:latin typeface="Times New Roman" pitchFamily="18" charset="0"/>
                <a:cs typeface="Times New Roman" pitchFamily="18" charset="0"/>
              </a:rPr>
              <a:t> symmetric 2-D finite impulse response filters with a guaranteed reduction in the hardware complexity. Here, the concept of Farrow structure-based interpolation filter design using the </a:t>
            </a:r>
            <a:r>
              <a:rPr lang="en-IN" sz="2000" dirty="0" err="1" smtClean="0">
                <a:latin typeface="Times New Roman" pitchFamily="18" charset="0"/>
                <a:cs typeface="Times New Roman" pitchFamily="18" charset="0"/>
              </a:rPr>
              <a:t>polyphase</a:t>
            </a:r>
            <a:r>
              <a:rPr lang="en-IN" sz="2000" dirty="0" smtClean="0">
                <a:latin typeface="Times New Roman" pitchFamily="18" charset="0"/>
                <a:cs typeface="Times New Roman" pitchFamily="18" charset="0"/>
              </a:rPr>
              <a:t> decomposition of the 1-D filter transfer function is effectively utilized in the 2-D domain. The proposed 2-D filter makes use of row-wise </a:t>
            </a:r>
            <a:r>
              <a:rPr lang="en-IN" sz="2000" dirty="0" err="1" smtClean="0">
                <a:latin typeface="Times New Roman" pitchFamily="18" charset="0"/>
                <a:cs typeface="Times New Roman" pitchFamily="18" charset="0"/>
              </a:rPr>
              <a:t>polyphase</a:t>
            </a:r>
            <a:r>
              <a:rPr lang="en-IN" sz="2000" dirty="0" smtClean="0">
                <a:latin typeface="Times New Roman" pitchFamily="18" charset="0"/>
                <a:cs typeface="Times New Roman" pitchFamily="18" charset="0"/>
              </a:rPr>
              <a:t> decomposition of the 2-D transfer function or frequency response, followed by the polynomial approximation of the individual </a:t>
            </a:r>
            <a:r>
              <a:rPr lang="en-IN" sz="2000" dirty="0" err="1" smtClean="0">
                <a:latin typeface="Times New Roman" pitchFamily="18" charset="0"/>
                <a:cs typeface="Times New Roman" pitchFamily="18" charset="0"/>
              </a:rPr>
              <a:t>polyphase</a:t>
            </a:r>
            <a:r>
              <a:rPr lang="en-IN" sz="2000" dirty="0" smtClean="0">
                <a:latin typeface="Times New Roman" pitchFamily="18" charset="0"/>
                <a:cs typeface="Times New Roman" pitchFamily="18" charset="0"/>
              </a:rPr>
              <a:t> coefficients resulting in Farrow structures corresponding to each row filter.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a:bodyPr>
          <a:lstStyle/>
          <a:p>
            <a:pPr algn="just">
              <a:lnSpc>
                <a:spcPct val="150000"/>
              </a:lnSpc>
              <a:buNone/>
            </a:pPr>
            <a:r>
              <a:rPr lang="en-IN" sz="2000" dirty="0" smtClean="0">
                <a:latin typeface="Times New Roman" pitchFamily="18" charset="0"/>
                <a:cs typeface="Times New Roman" pitchFamily="18" charset="0"/>
              </a:rPr>
              <a:t>    The </a:t>
            </a:r>
            <a:r>
              <a:rPr lang="en-IN" sz="2000" dirty="0" smtClean="0">
                <a:latin typeface="Times New Roman" pitchFamily="18" charset="0"/>
                <a:cs typeface="Times New Roman" pitchFamily="18" charset="0"/>
              </a:rPr>
              <a:t>final coefficients are implemented by varying the delay values in all the Farrow structures, followed by the interpolation of the coefficients obtained from each delay value, which in turn forms the rows in the 2-D kernel. The major highlight of the proposed method is the highly reduced implementation complexity in terms of the number of multipliers and adders, with a low normalized root-mean-square error. Design examples of the circularly symmetric and fan-type filters have been considered to show the efficiency of the approach. The results show a drastic reduction in the implementation complexity of the 2-D filters of </a:t>
            </a:r>
            <a:r>
              <a:rPr lang="en-IN" sz="2000" dirty="0" err="1" smtClean="0">
                <a:latin typeface="Times New Roman" pitchFamily="18" charset="0"/>
                <a:cs typeface="Times New Roman" pitchFamily="18" charset="0"/>
              </a:rPr>
              <a:t>upto</a:t>
            </a:r>
            <a:r>
              <a:rPr lang="en-IN" sz="2000" dirty="0" smtClean="0">
                <a:latin typeface="Times New Roman" pitchFamily="18" charset="0"/>
                <a:cs typeface="Times New Roman" pitchFamily="18" charset="0"/>
              </a:rPr>
              <a:t> 20%, with significantly low normalized root-mean-square error lesser than 0.5%. </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It </a:t>
            </a:r>
            <a:r>
              <a:rPr lang="en-IN" sz="2000" dirty="0" smtClean="0">
                <a:latin typeface="Times New Roman" pitchFamily="18" charset="0"/>
                <a:cs typeface="Times New Roman" pitchFamily="18" charset="0"/>
              </a:rPr>
              <a:t>can also be designed using frequency-domain optimization, as in most of the existing design </a:t>
            </a:r>
            <a:r>
              <a:rPr lang="en-IN" sz="2000" dirty="0" smtClean="0">
                <a:latin typeface="Times New Roman" pitchFamily="18" charset="0"/>
                <a:cs typeface="Times New Roman" pitchFamily="18" charset="0"/>
              </a:rPr>
              <a:t>methods.</a:t>
            </a:r>
          </a:p>
          <a:p>
            <a:pPr algn="just">
              <a:lnSpc>
                <a:spcPct val="150000"/>
              </a:lnSpc>
            </a:pPr>
            <a:r>
              <a:rPr lang="en-IN" sz="2000" dirty="0" smtClean="0">
                <a:latin typeface="Times New Roman" pitchFamily="18" charset="0"/>
                <a:cs typeface="Times New Roman" pitchFamily="18" charset="0"/>
              </a:rPr>
              <a:t>The novelty of the presented lattice structure is that it not only inherits the desirable attributes of 1- D Gray-Markel lattice all pass structure but also possesses the advantage of better performance over the existing 2-D lattice all pass structures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 Sequential Partial Optimization Algorithm for </a:t>
            </a:r>
            <a:r>
              <a:rPr lang="en-IN" sz="2000" dirty="0" err="1" smtClean="0">
                <a:latin typeface="Times New Roman" pitchFamily="18" charset="0"/>
                <a:cs typeface="Times New Roman" pitchFamily="18" charset="0"/>
              </a:rPr>
              <a:t>Minimax</a:t>
            </a:r>
            <a:r>
              <a:rPr lang="en-IN" sz="2000" dirty="0" smtClean="0">
                <a:latin typeface="Times New Roman" pitchFamily="18" charset="0"/>
                <a:cs typeface="Times New Roman" pitchFamily="18" charset="0"/>
              </a:rPr>
              <a:t> Design of Separable- Denominator 2-D IIR Filters is proposed in </a:t>
            </a:r>
            <a:r>
              <a:rPr lang="en-IN" sz="2000" dirty="0" smtClean="0">
                <a:latin typeface="Times New Roman" pitchFamily="18" charset="0"/>
                <a:cs typeface="Times New Roman" pitchFamily="18" charset="0"/>
              </a:rPr>
              <a:t>paper.</a:t>
            </a:r>
          </a:p>
          <a:p>
            <a:pPr algn="just">
              <a:lnSpc>
                <a:spcPct val="150000"/>
              </a:lnSpc>
            </a:pPr>
            <a:r>
              <a:rPr lang="en-IN" sz="2000" dirty="0" smtClean="0">
                <a:latin typeface="Times New Roman" pitchFamily="18" charset="0"/>
                <a:cs typeface="Times New Roman" pitchFamily="18" charset="0"/>
              </a:rPr>
              <a:t>A </a:t>
            </a:r>
            <a:r>
              <a:rPr lang="en-IN" sz="2000" dirty="0" smtClean="0">
                <a:latin typeface="Times New Roman" pitchFamily="18" charset="0"/>
                <a:cs typeface="Times New Roman" pitchFamily="18" charset="0"/>
              </a:rPr>
              <a:t>new algorithm is proposed to synthesize finite-precision coefficients with low implementation cost from the frequency response specifications of linear phase FIR filter.</a:t>
            </a:r>
            <a:endParaRPr lang="en-IN" sz="2000" dirty="0" smtClean="0">
              <a:latin typeface="Times New Roman" pitchFamily="18" charset="0"/>
              <a:cs typeface="Times New Roman" pitchFamily="18" charset="0"/>
            </a:endParaRPr>
          </a:p>
          <a:p>
            <a:pPr algn="just">
              <a:lnSpc>
                <a:spcPct val="150000"/>
              </a:lnSpc>
            </a:pP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disadvantage is that, due to the switching between the different structures, the implementation becomes more complex if one wants to avoid transient problems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this way, the number of optimization problems that needs to be solved is limited to a rather small number</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a:t>
            </a:r>
            <a:r>
              <a:rPr lang="en-IN" sz="2000" dirty="0" smtClean="0">
                <a:latin typeface="Times New Roman" pitchFamily="18" charset="0"/>
                <a:cs typeface="Times New Roman" pitchFamily="18" charset="0"/>
              </a:rPr>
              <a:t>he </a:t>
            </a:r>
            <a:r>
              <a:rPr lang="en-IN" sz="2000" dirty="0" err="1" smtClean="0">
                <a:latin typeface="Times New Roman" pitchFamily="18" charset="0"/>
                <a:cs typeface="Times New Roman" pitchFamily="18" charset="0"/>
              </a:rPr>
              <a:t>analog</a:t>
            </a:r>
            <a:r>
              <a:rPr lang="en-IN" sz="2000" dirty="0" smtClean="0">
                <a:latin typeface="Times New Roman" pitchFamily="18" charset="0"/>
                <a:cs typeface="Times New Roman" pitchFamily="18" charset="0"/>
              </a:rPr>
              <a:t> filter bank is not easy to be implemented, a digital filter bank method is proposed to solve the reconstruction problem</a:t>
            </a:r>
            <a:r>
              <a:rPr lang="en-IN" sz="2000" dirty="0" smtClean="0">
                <a:latin typeface="Times New Roman" pitchFamily="18" charset="0"/>
                <a:cs typeface="Times New Roman" pitchFamily="18" charset="0"/>
              </a:rPr>
              <a:t>.</a:t>
            </a:r>
            <a:endParaRPr lang="en-US"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An optimization problem is formulated that minimizes the complexity measure of the narrow transition band FIR filter under the constraints of length of the filter and normalized peak ripple magnitude (NPRM) </a:t>
            </a:r>
            <a:r>
              <a:rPr lang="en-IN" sz="2000" dirty="0" smtClean="0">
                <a:latin typeface="Times New Roman" pitchFamily="18" charset="0"/>
                <a:cs typeface="Times New Roman" pitchFamily="18" charset="0"/>
              </a:rPr>
              <a:t>threshold.</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371600" y="990600"/>
            <a:ext cx="7498080" cy="5181600"/>
          </a:xfrm>
        </p:spPr>
        <p:txBody>
          <a:bodyPr>
            <a:noAutofit/>
          </a:bodyPr>
          <a:lstStyle/>
          <a:p>
            <a:pPr algn="just">
              <a:lnSpc>
                <a:spcPct val="150000"/>
              </a:lnSpc>
            </a:pPr>
            <a:r>
              <a:rPr lang="en-IN" sz="2000" dirty="0" smtClean="0">
                <a:latin typeface="Times New Roman" pitchFamily="18" charset="0"/>
                <a:cs typeface="Times New Roman" pitchFamily="18" charset="0"/>
              </a:rPr>
              <a:t>This paper proposes a totally multiplier-less </a:t>
            </a:r>
            <a:r>
              <a:rPr lang="en-IN" sz="2000" dirty="0" err="1" smtClean="0">
                <a:latin typeface="Times New Roman" pitchFamily="18" charset="0"/>
                <a:cs typeface="Times New Roman" pitchFamily="18" charset="0"/>
              </a:rPr>
              <a:t>farrow</a:t>
            </a:r>
            <a:r>
              <a:rPr lang="en-IN" sz="2000" dirty="0" smtClean="0">
                <a:latin typeface="Times New Roman" pitchFamily="18" charset="0"/>
                <a:cs typeface="Times New Roman" pitchFamily="18" charset="0"/>
              </a:rPr>
              <a:t> structure based linear phase low-pass interpolation filter</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this paper, the low pass filter structure </a:t>
            </a:r>
            <a:r>
              <a:rPr lang="en-IN" sz="2000" dirty="0" smtClean="0">
                <a:latin typeface="Times New Roman" pitchFamily="18" charset="0"/>
                <a:cs typeface="Times New Roman" pitchFamily="18" charset="0"/>
              </a:rPr>
              <a:t>proposed </a:t>
            </a:r>
            <a:r>
              <a:rPr lang="en-IN" sz="2000" dirty="0" smtClean="0">
                <a:latin typeface="Times New Roman" pitchFamily="18" charset="0"/>
                <a:cs typeface="Times New Roman" pitchFamily="18" charset="0"/>
              </a:rPr>
              <a:t>is made multiplier-less in order to reduce the implementation complexity further.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this proposed scheme, the approximation error in the frequency response of the CSD rounded filter with respect to that with the continuous coefficients, is to be </a:t>
            </a:r>
            <a:r>
              <a:rPr lang="en-IN" sz="2000" dirty="0" smtClean="0">
                <a:latin typeface="Times New Roman" pitchFamily="18" charset="0"/>
                <a:cs typeface="Times New Roman" pitchFamily="18" charset="0"/>
              </a:rPr>
              <a:t>minimized.</a:t>
            </a:r>
          </a:p>
          <a:p>
            <a:pPr algn="just">
              <a:lnSpc>
                <a:spcPct val="150000"/>
              </a:lnSpc>
            </a:pPr>
            <a:r>
              <a:rPr lang="en-IN" sz="2000" dirty="0" smtClean="0">
                <a:latin typeface="Times New Roman" pitchFamily="18" charset="0"/>
                <a:cs typeface="Times New Roman" pitchFamily="18" charset="0"/>
              </a:rPr>
              <a:t>A multimodal FIR filter design using opposition based harmony search algorithm is proposed in paper </a:t>
            </a:r>
            <a:r>
              <a:rPr lang="en-IN" sz="2000" dirty="0" smtClean="0">
                <a:latin typeface="Times New Roman" pitchFamily="18" charset="0"/>
                <a:cs typeface="Times New Roman" pitchFamily="18" charset="0"/>
              </a:rPr>
              <a:t>and </a:t>
            </a:r>
            <a:r>
              <a:rPr lang="en-IN" sz="2000" dirty="0" smtClean="0">
                <a:latin typeface="Times New Roman" pitchFamily="18" charset="0"/>
                <a:cs typeface="Times New Roman" pitchFamily="18" charset="0"/>
              </a:rPr>
              <a:t>compared with other filters designed using PM, RGA, PSO and DE.</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The coefficients obtained from each Farrow structure using the different fractional delays are suitably interpolated to realize the individual rows in the 2D kernel</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Farrow structure based interpolation filter design </a:t>
            </a:r>
            <a:r>
              <a:rPr lang="en-IN" sz="2000" dirty="0" smtClean="0">
                <a:latin typeface="Times New Roman" pitchFamily="18" charset="0"/>
                <a:cs typeface="Times New Roman" pitchFamily="18" charset="0"/>
              </a:rPr>
              <a:t>approach has </a:t>
            </a:r>
            <a:r>
              <a:rPr lang="en-IN" sz="2000" dirty="0" smtClean="0">
                <a:latin typeface="Times New Roman" pitchFamily="18" charset="0"/>
                <a:cs typeface="Times New Roman" pitchFamily="18" charset="0"/>
              </a:rPr>
              <a:t>been reported to be an efficient low complexity method for the implementation of higher order 1D FIR interpolation filters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coefficients of the different polynomials form the different sub-filter coefficients of the Farrow structure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transformation based approach is a flexible design approach, where the 2D filter coefficients in the frequency domain are directly obtained from their 1D impulse response coefficients by applying a frequency transformation.</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172200"/>
        </p:xfrm>
        <a:graphic>
          <a:graphicData uri="http://schemas.openxmlformats.org/drawingml/2006/table">
            <a:tbl>
              <a:tblPr firstRow="1" bandRow="1">
                <a:tableStyleId>{5C22544A-7EE6-4342-B048-85BDC9FD1C3A}</a:tableStyleId>
              </a:tblPr>
              <a:tblGrid>
                <a:gridCol w="2622550"/>
                <a:gridCol w="2622550"/>
                <a:gridCol w="2622550"/>
              </a:tblGrid>
              <a:tr h="431684">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2604151">
                <a:tc>
                  <a:txBody>
                    <a:bodyPr/>
                    <a:lstStyle/>
                    <a:p>
                      <a:pPr algn="just">
                        <a:lnSpc>
                          <a:spcPct val="150000"/>
                        </a:lnSpc>
                        <a:spcAft>
                          <a:spcPts val="500"/>
                        </a:spcAft>
                        <a:tabLst>
                          <a:tab pos="457200" algn="l"/>
                        </a:tabLst>
                      </a:pPr>
                      <a:r>
                        <a:rPr lang="en-US" sz="2000" dirty="0">
                          <a:latin typeface="Times New Roman"/>
                          <a:ea typeface="Calibri"/>
                          <a:cs typeface="Latha"/>
                        </a:rPr>
                        <a:t>Synthesis and optimization of 2D filter designs for heterogeneous FPGAs</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C.-S. Bouganis, S.-B. Park, G. A. Constantinides, and P. Y. K. Cheung,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Many image processing applications require fast convolution of an image with one or more 2D filters.</a:t>
                      </a:r>
                      <a:endParaRPr lang="en-IN" sz="2000">
                        <a:latin typeface="Calibri"/>
                        <a:ea typeface="Calibri"/>
                        <a:cs typeface="Latha"/>
                      </a:endParaRPr>
                    </a:p>
                  </a:txBody>
                  <a:tcPr marL="68580" marR="68580" marT="0" marB="0"/>
                </a:tc>
              </a:tr>
              <a:tr h="3136365">
                <a:tc>
                  <a:txBody>
                    <a:bodyPr/>
                    <a:lstStyle/>
                    <a:p>
                      <a:pPr algn="just">
                        <a:lnSpc>
                          <a:spcPct val="150000"/>
                        </a:lnSpc>
                        <a:spcAft>
                          <a:spcPts val="500"/>
                        </a:spcAft>
                        <a:tabLst>
                          <a:tab pos="457200" algn="l"/>
                        </a:tabLst>
                      </a:pPr>
                      <a:r>
                        <a:rPr lang="en-US" sz="2000">
                          <a:latin typeface="Times New Roman"/>
                          <a:ea typeface="Calibri"/>
                          <a:cs typeface="Latha"/>
                        </a:rPr>
                        <a:t>A novel 2D filter design methodology for heterogeneous devices</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C.-S. </a:t>
                      </a:r>
                      <a:r>
                        <a:rPr lang="en-US" sz="2000" dirty="0" err="1">
                          <a:latin typeface="Times New Roman"/>
                          <a:ea typeface="Calibri"/>
                          <a:cs typeface="Latha"/>
                        </a:rPr>
                        <a:t>Bouganis</a:t>
                      </a:r>
                      <a:r>
                        <a:rPr lang="en-US" sz="2000" dirty="0">
                          <a:latin typeface="Times New Roman"/>
                          <a:ea typeface="Calibri"/>
                          <a:cs typeface="Latha"/>
                        </a:rPr>
                        <a:t>, G. A. </a:t>
                      </a:r>
                      <a:r>
                        <a:rPr lang="en-US" sz="2000" dirty="0" err="1">
                          <a:latin typeface="Times New Roman"/>
                          <a:ea typeface="Calibri"/>
                          <a:cs typeface="Latha"/>
                        </a:rPr>
                        <a:t>Constantinides</a:t>
                      </a:r>
                      <a:r>
                        <a:rPr lang="en-US" sz="2000" dirty="0">
                          <a:latin typeface="Times New Roman"/>
                          <a:ea typeface="Calibri"/>
                          <a:cs typeface="Latha"/>
                        </a:rPr>
                        <a:t>, and P. Y. K. Cheung, </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Field </a:t>
                      </a:r>
                      <a:r>
                        <a:rPr lang="en-US" sz="2000" dirty="0" err="1">
                          <a:solidFill>
                            <a:srgbClr val="333333"/>
                          </a:solidFill>
                          <a:latin typeface="Times New Roman"/>
                          <a:ea typeface="Calibri"/>
                          <a:cs typeface="Latha"/>
                        </a:rPr>
                        <a:t>programable</a:t>
                      </a:r>
                      <a:r>
                        <a:rPr lang="en-US" sz="2000" dirty="0">
                          <a:solidFill>
                            <a:srgbClr val="333333"/>
                          </a:solidFill>
                          <a:latin typeface="Times New Roman"/>
                          <a:ea typeface="Calibri"/>
                          <a:cs typeface="Latha"/>
                        </a:rPr>
                        <a:t> gate arrays (FPGAs) are often used to achieve this goal due to their fine grain parallelism and </a:t>
                      </a:r>
                      <a:r>
                        <a:rPr lang="en-US" sz="2000" dirty="0" err="1">
                          <a:solidFill>
                            <a:srgbClr val="333333"/>
                          </a:solidFill>
                          <a:latin typeface="Times New Roman"/>
                          <a:ea typeface="Calibri"/>
                          <a:cs typeface="Latha"/>
                        </a:rPr>
                        <a:t>reconfigurability</a:t>
                      </a:r>
                      <a:r>
                        <a:rPr lang="en-US" sz="2000" dirty="0">
                          <a:solidFill>
                            <a:srgbClr val="333333"/>
                          </a:solidFill>
                          <a:latin typeface="Times New Roman"/>
                          <a:ea typeface="Calibri"/>
                          <a:cs typeface="Latha"/>
                        </a:rPr>
                        <a:t>.</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216650"/>
        </p:xfrm>
        <a:graphic>
          <a:graphicData uri="http://schemas.openxmlformats.org/drawingml/2006/table">
            <a:tbl>
              <a:tblPr firstRow="1" bandRow="1">
                <a:tableStyleId>{5C22544A-7EE6-4342-B048-85BDC9FD1C3A}</a:tableStyleId>
              </a:tblPr>
              <a:tblGrid>
                <a:gridCol w="2571750"/>
                <a:gridCol w="2571750"/>
                <a:gridCol w="25717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An analytical approach for obtaining a closed-form solution to the least-square design problem of 2-D zero-phase FIR filters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W.-P. Zhu, M. O. Ahmad, and M. N. S. Swamy,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An in-depth study of the functions and matrices arising from the problem definition reveals some very useful structural properties.</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Analytical design methods for directional Gaussian 2D FIR filters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R. Matei,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The frequency response of the 2D directional filter results directly in a factored form, which is a major advantage in implementation.</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p:cNvPicPr>
            <a:picLocks noGrp="1" noChangeAspect="1" noChangeArrowheads="1"/>
          </p:cNvPicPr>
          <p:nvPr>
            <p:ph idx="1"/>
          </p:nvPr>
        </p:nvPicPr>
        <p:blipFill>
          <a:blip r:embed="rId2"/>
          <a:srcRect/>
          <a:stretch>
            <a:fillRect/>
          </a:stretch>
        </p:blipFill>
        <p:spPr bwMode="auto">
          <a:xfrm>
            <a:off x="1600200" y="1447800"/>
            <a:ext cx="7086600" cy="4419600"/>
          </a:xfrm>
          <a:prstGeom prst="rect">
            <a:avLst/>
          </a:prstGeom>
          <a:noFill/>
          <a:ln w="9525">
            <a:noFill/>
            <a:miter lim="800000"/>
            <a:headEnd/>
            <a:tailEnd/>
          </a:ln>
          <a:effec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CONCLUSION</a:t>
            </a:r>
            <a:endParaRPr lang="en-US" dirty="0"/>
          </a:p>
        </p:txBody>
      </p:sp>
      <p:sp>
        <p:nvSpPr>
          <p:cNvPr id="3" name="Content Placeholder 2"/>
          <p:cNvSpPr>
            <a:spLocks noGrp="1"/>
          </p:cNvSpPr>
          <p:nvPr>
            <p:ph idx="1"/>
          </p:nvPr>
        </p:nvSpPr>
        <p:spPr/>
        <p:txBody>
          <a:bodyPr>
            <a:normAutofit lnSpcReduction="10000"/>
          </a:bodyPr>
          <a:lstStyle/>
          <a:p>
            <a:pPr algn="just">
              <a:lnSpc>
                <a:spcPct val="150000"/>
              </a:lnSpc>
              <a:buNone/>
            </a:pPr>
            <a:r>
              <a:rPr lang="en-IN" sz="2000" dirty="0" smtClean="0">
                <a:latin typeface="Times New Roman" pitchFamily="18" charset="0"/>
                <a:cs typeface="Times New Roman" pitchFamily="18" charset="0"/>
              </a:rPr>
              <a:t>    This </a:t>
            </a:r>
            <a:r>
              <a:rPr lang="en-IN" sz="2000" dirty="0" smtClean="0">
                <a:latin typeface="Times New Roman" pitchFamily="18" charset="0"/>
                <a:cs typeface="Times New Roman" pitchFamily="18" charset="0"/>
              </a:rPr>
              <a:t>paper introduces a low complexity realization technique for 2D filters using </a:t>
            </a:r>
            <a:r>
              <a:rPr lang="en-IN" sz="2000" dirty="0" err="1" smtClean="0">
                <a:latin typeface="Times New Roman" pitchFamily="18" charset="0"/>
                <a:cs typeface="Times New Roman" pitchFamily="18" charset="0"/>
              </a:rPr>
              <a:t>polyphase</a:t>
            </a:r>
            <a:r>
              <a:rPr lang="en-IN" sz="2000" dirty="0" smtClean="0">
                <a:latin typeface="Times New Roman" pitchFamily="18" charset="0"/>
                <a:cs typeface="Times New Roman" pitchFamily="18" charset="0"/>
              </a:rPr>
              <a:t> decomposition and polynomial approximation. The proposed method effectively utilizes the </a:t>
            </a:r>
            <a:r>
              <a:rPr lang="en-IN" sz="2000" dirty="0" err="1" smtClean="0">
                <a:latin typeface="Times New Roman" pitchFamily="18" charset="0"/>
                <a:cs typeface="Times New Roman" pitchFamily="18" charset="0"/>
              </a:rPr>
              <a:t>quadrantal</a:t>
            </a:r>
            <a:r>
              <a:rPr lang="en-IN" sz="2000" dirty="0" smtClean="0">
                <a:latin typeface="Times New Roman" pitchFamily="18" charset="0"/>
                <a:cs typeface="Times New Roman" pitchFamily="18" charset="0"/>
              </a:rPr>
              <a:t> symmetry of the filter response. The filter coefficients in the individual rows are </a:t>
            </a:r>
            <a:r>
              <a:rPr lang="en-IN" sz="2000" dirty="0" err="1" smtClean="0">
                <a:latin typeface="Times New Roman" pitchFamily="18" charset="0"/>
                <a:cs typeface="Times New Roman" pitchFamily="18" charset="0"/>
              </a:rPr>
              <a:t>polyphase</a:t>
            </a:r>
            <a:r>
              <a:rPr lang="en-IN" sz="2000" dirty="0" smtClean="0">
                <a:latin typeface="Times New Roman" pitchFamily="18" charset="0"/>
                <a:cs typeface="Times New Roman" pitchFamily="18" charset="0"/>
              </a:rPr>
              <a:t> decomposed and the </a:t>
            </a:r>
            <a:r>
              <a:rPr lang="en-IN" sz="2000" dirty="0" err="1" smtClean="0">
                <a:latin typeface="Times New Roman" pitchFamily="18" charset="0"/>
                <a:cs typeface="Times New Roman" pitchFamily="18" charset="0"/>
              </a:rPr>
              <a:t>polyphase</a:t>
            </a:r>
            <a:r>
              <a:rPr lang="en-IN" sz="2000" dirty="0" smtClean="0">
                <a:latin typeface="Times New Roman" pitchFamily="18" charset="0"/>
                <a:cs typeface="Times New Roman" pitchFamily="18" charset="0"/>
              </a:rPr>
              <a:t> coefficients are polynomial approximated to form the Farrow structure. Thus, the individual rows are realized using separate Farrow structures, by changing the fractional delay parameter, followed by interpolation. The proposed implementation technique requires comparatively reduced hardware complexity than the state of art methods.</a:t>
            </a:r>
            <a:endParaRPr lang="en-US" sz="2000"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0" y="152400"/>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762000"/>
            <a:ext cx="7790688" cy="5715000"/>
          </a:xfrm>
        </p:spPr>
        <p:txBody>
          <a:bodyPr>
            <a:noAutofit/>
          </a:bodyPr>
          <a:lstStyle/>
          <a:p>
            <a:pPr algn="just">
              <a:lnSpc>
                <a:spcPct val="160000"/>
              </a:lnSpc>
            </a:pPr>
            <a:r>
              <a:rPr lang="en-IN" sz="1500" dirty="0" smtClean="0">
                <a:latin typeface="Times New Roman" pitchFamily="18" charset="0"/>
                <a:cs typeface="Times New Roman" pitchFamily="18" charset="0"/>
              </a:rPr>
              <a:t>[1] C.-S. </a:t>
            </a:r>
            <a:r>
              <a:rPr lang="en-IN" sz="1500" dirty="0" err="1" smtClean="0">
                <a:latin typeface="Times New Roman" pitchFamily="18" charset="0"/>
                <a:cs typeface="Times New Roman" pitchFamily="18" charset="0"/>
              </a:rPr>
              <a:t>Bouganis</a:t>
            </a:r>
            <a:r>
              <a:rPr lang="en-IN" sz="1500" dirty="0" smtClean="0">
                <a:latin typeface="Times New Roman" pitchFamily="18" charset="0"/>
                <a:cs typeface="Times New Roman" pitchFamily="18" charset="0"/>
              </a:rPr>
              <a:t>, S.-B. Park, G. A. </a:t>
            </a:r>
            <a:r>
              <a:rPr lang="en-IN" sz="1500" dirty="0" err="1" smtClean="0">
                <a:latin typeface="Times New Roman" pitchFamily="18" charset="0"/>
                <a:cs typeface="Times New Roman" pitchFamily="18" charset="0"/>
              </a:rPr>
              <a:t>Constantinides</a:t>
            </a:r>
            <a:r>
              <a:rPr lang="en-IN" sz="1500" dirty="0" smtClean="0">
                <a:latin typeface="Times New Roman" pitchFamily="18" charset="0"/>
                <a:cs typeface="Times New Roman" pitchFamily="18" charset="0"/>
              </a:rPr>
              <a:t>, and P. Y. K. Cheung, “Synthesis and optimization of 2D filter designs for heterogeneous FPGAs,” ACM Trans. Reconfigurable Technol. Syst., vol. 1, no. 4, pp. 24:1–24:28, Jan. 2009. </a:t>
            </a:r>
            <a:endParaRPr lang="en-IN" sz="1500" dirty="0" smtClean="0">
              <a:latin typeface="Times New Roman" pitchFamily="18" charset="0"/>
              <a:cs typeface="Times New Roman" pitchFamily="18" charset="0"/>
            </a:endParaRPr>
          </a:p>
          <a:p>
            <a:pPr algn="just">
              <a:lnSpc>
                <a:spcPct val="160000"/>
              </a:lnSpc>
            </a:pPr>
            <a:r>
              <a:rPr lang="en-IN" sz="1500" dirty="0" smtClean="0">
                <a:latin typeface="Times New Roman" pitchFamily="18" charset="0"/>
                <a:cs typeface="Times New Roman" pitchFamily="18" charset="0"/>
              </a:rPr>
              <a:t>[</a:t>
            </a:r>
            <a:r>
              <a:rPr lang="en-IN" sz="1500" dirty="0" smtClean="0">
                <a:latin typeface="Times New Roman" pitchFamily="18" charset="0"/>
                <a:cs typeface="Times New Roman" pitchFamily="18" charset="0"/>
              </a:rPr>
              <a:t>2] C.-S. </a:t>
            </a:r>
            <a:r>
              <a:rPr lang="en-IN" sz="1500" dirty="0" err="1" smtClean="0">
                <a:latin typeface="Times New Roman" pitchFamily="18" charset="0"/>
                <a:cs typeface="Times New Roman" pitchFamily="18" charset="0"/>
              </a:rPr>
              <a:t>Bouganis</a:t>
            </a:r>
            <a:r>
              <a:rPr lang="en-IN" sz="1500" dirty="0" smtClean="0">
                <a:latin typeface="Times New Roman" pitchFamily="18" charset="0"/>
                <a:cs typeface="Times New Roman" pitchFamily="18" charset="0"/>
              </a:rPr>
              <a:t>, G. A. </a:t>
            </a:r>
            <a:r>
              <a:rPr lang="en-IN" sz="1500" dirty="0" err="1" smtClean="0">
                <a:latin typeface="Times New Roman" pitchFamily="18" charset="0"/>
                <a:cs typeface="Times New Roman" pitchFamily="18" charset="0"/>
              </a:rPr>
              <a:t>Constantinides</a:t>
            </a:r>
            <a:r>
              <a:rPr lang="en-IN" sz="1500" dirty="0" smtClean="0">
                <a:latin typeface="Times New Roman" pitchFamily="18" charset="0"/>
                <a:cs typeface="Times New Roman" pitchFamily="18" charset="0"/>
              </a:rPr>
              <a:t>, and P. Y. K. Cheung, “A novel 2D filter design methodology for heterogeneous devices,” in Proc. 13th </a:t>
            </a:r>
            <a:r>
              <a:rPr lang="en-IN" sz="1500" dirty="0" err="1" smtClean="0">
                <a:latin typeface="Times New Roman" pitchFamily="18" charset="0"/>
                <a:cs typeface="Times New Roman" pitchFamily="18" charset="0"/>
              </a:rPr>
              <a:t>Annu</a:t>
            </a:r>
            <a:r>
              <a:rPr lang="en-IN" sz="1500" dirty="0" smtClean="0">
                <a:latin typeface="Times New Roman" pitchFamily="18" charset="0"/>
                <a:cs typeface="Times New Roman" pitchFamily="18" charset="0"/>
              </a:rPr>
              <a:t>. IEEE </a:t>
            </a:r>
            <a:r>
              <a:rPr lang="en-IN" sz="1500" dirty="0" err="1" smtClean="0">
                <a:latin typeface="Times New Roman" pitchFamily="18" charset="0"/>
                <a:cs typeface="Times New Roman" pitchFamily="18" charset="0"/>
              </a:rPr>
              <a:t>Symp</a:t>
            </a:r>
            <a:r>
              <a:rPr lang="en-IN" sz="1500" dirty="0" smtClean="0">
                <a:latin typeface="Times New Roman" pitchFamily="18" charset="0"/>
                <a:cs typeface="Times New Roman" pitchFamily="18" charset="0"/>
              </a:rPr>
              <a:t>. Field-Program. Custom </a:t>
            </a:r>
            <a:r>
              <a:rPr lang="en-IN" sz="1500" dirty="0" err="1" smtClean="0">
                <a:latin typeface="Times New Roman" pitchFamily="18" charset="0"/>
                <a:cs typeface="Times New Roman" pitchFamily="18" charset="0"/>
              </a:rPr>
              <a:t>Comput</a:t>
            </a:r>
            <a:r>
              <a:rPr lang="en-IN" sz="1500" dirty="0" smtClean="0">
                <a:latin typeface="Times New Roman" pitchFamily="18" charset="0"/>
                <a:cs typeface="Times New Roman" pitchFamily="18" charset="0"/>
              </a:rPr>
              <a:t>. Machines (FCCM), Apr. 2005, pp. 13–22. </a:t>
            </a:r>
            <a:endParaRPr lang="en-IN" sz="1500" dirty="0" smtClean="0">
              <a:latin typeface="Times New Roman" pitchFamily="18" charset="0"/>
              <a:cs typeface="Times New Roman" pitchFamily="18" charset="0"/>
            </a:endParaRPr>
          </a:p>
          <a:p>
            <a:pPr algn="just">
              <a:lnSpc>
                <a:spcPct val="160000"/>
              </a:lnSpc>
            </a:pPr>
            <a:r>
              <a:rPr lang="en-IN" sz="1500" dirty="0" smtClean="0">
                <a:latin typeface="Times New Roman" pitchFamily="18" charset="0"/>
                <a:cs typeface="Times New Roman" pitchFamily="18" charset="0"/>
              </a:rPr>
              <a:t>[</a:t>
            </a:r>
            <a:r>
              <a:rPr lang="en-IN" sz="1500" dirty="0" smtClean="0">
                <a:latin typeface="Times New Roman" pitchFamily="18" charset="0"/>
                <a:cs typeface="Times New Roman" pitchFamily="18" charset="0"/>
              </a:rPr>
              <a:t>3] W.-P. Zhu, M. O. Ahmad, and M. N. S. </a:t>
            </a:r>
            <a:r>
              <a:rPr lang="en-IN" sz="1500" dirty="0" err="1" smtClean="0">
                <a:latin typeface="Times New Roman" pitchFamily="18" charset="0"/>
                <a:cs typeface="Times New Roman" pitchFamily="18" charset="0"/>
              </a:rPr>
              <a:t>Swamy</a:t>
            </a:r>
            <a:r>
              <a:rPr lang="en-IN" sz="1500" dirty="0" smtClean="0">
                <a:latin typeface="Times New Roman" pitchFamily="18" charset="0"/>
                <a:cs typeface="Times New Roman" pitchFamily="18" charset="0"/>
              </a:rPr>
              <a:t>, “An analytical approach for obtaining a closed-form solution to the least-square design problem of 2-D zero-phase FIR filters,” IEEE Trans. Circuits Syst. II, </a:t>
            </a:r>
            <a:r>
              <a:rPr lang="en-IN" sz="1500" dirty="0" err="1" smtClean="0">
                <a:latin typeface="Times New Roman" pitchFamily="18" charset="0"/>
                <a:cs typeface="Times New Roman" pitchFamily="18" charset="0"/>
              </a:rPr>
              <a:t>Analog</a:t>
            </a:r>
            <a:r>
              <a:rPr lang="en-IN" sz="1500" dirty="0" smtClean="0">
                <a:latin typeface="Times New Roman" pitchFamily="18" charset="0"/>
                <a:cs typeface="Times New Roman" pitchFamily="18" charset="0"/>
              </a:rPr>
              <a:t> Digit. Signal Process., vol. 41, no. 12, pp. 796–807, Dec. 1994. </a:t>
            </a:r>
            <a:endParaRPr lang="en-IN" sz="1500" dirty="0" smtClean="0">
              <a:latin typeface="Times New Roman" pitchFamily="18" charset="0"/>
              <a:cs typeface="Times New Roman" pitchFamily="18" charset="0"/>
            </a:endParaRPr>
          </a:p>
          <a:p>
            <a:pPr algn="just">
              <a:lnSpc>
                <a:spcPct val="160000"/>
              </a:lnSpc>
            </a:pPr>
            <a:r>
              <a:rPr lang="en-IN" sz="1500" dirty="0" smtClean="0">
                <a:latin typeface="Times New Roman" pitchFamily="18" charset="0"/>
                <a:cs typeface="Times New Roman" pitchFamily="18" charset="0"/>
              </a:rPr>
              <a:t>[</a:t>
            </a:r>
            <a:r>
              <a:rPr lang="en-IN" sz="1500" dirty="0" smtClean="0">
                <a:latin typeface="Times New Roman" pitchFamily="18" charset="0"/>
                <a:cs typeface="Times New Roman" pitchFamily="18" charset="0"/>
              </a:rPr>
              <a:t>4] M. O. Ahmad and J.-D. Wang, “An analytical least square solution to the design problem of two-dimensional FIR filters with </a:t>
            </a:r>
            <a:r>
              <a:rPr lang="en-IN" sz="1500" dirty="0" err="1" smtClean="0">
                <a:latin typeface="Times New Roman" pitchFamily="18" charset="0"/>
                <a:cs typeface="Times New Roman" pitchFamily="18" charset="0"/>
              </a:rPr>
              <a:t>quadrantally</a:t>
            </a:r>
            <a:r>
              <a:rPr lang="en-IN" sz="1500" dirty="0" smtClean="0">
                <a:latin typeface="Times New Roman" pitchFamily="18" charset="0"/>
                <a:cs typeface="Times New Roman" pitchFamily="18" charset="0"/>
              </a:rPr>
              <a:t> symmetric or </a:t>
            </a:r>
            <a:r>
              <a:rPr lang="en-IN" sz="1500" dirty="0" err="1" smtClean="0">
                <a:latin typeface="Times New Roman" pitchFamily="18" charset="0"/>
                <a:cs typeface="Times New Roman" pitchFamily="18" charset="0"/>
              </a:rPr>
              <a:t>antisymmetric</a:t>
            </a:r>
            <a:r>
              <a:rPr lang="en-IN" sz="1500" dirty="0" smtClean="0">
                <a:latin typeface="Times New Roman" pitchFamily="18" charset="0"/>
                <a:cs typeface="Times New Roman" pitchFamily="18" charset="0"/>
              </a:rPr>
              <a:t> frequency response,” IEEE Trans. Circuits Syst., vol. 36, no. 7, pp. 968–979, Jul. 1989. </a:t>
            </a:r>
            <a:endParaRPr lang="en-IN" sz="1500" dirty="0" smtClean="0">
              <a:latin typeface="Times New Roman" pitchFamily="18" charset="0"/>
              <a:cs typeface="Times New Roman" pitchFamily="18" charset="0"/>
            </a:endParaRPr>
          </a:p>
          <a:p>
            <a:pPr algn="just">
              <a:lnSpc>
                <a:spcPct val="160000"/>
              </a:lnSpc>
            </a:pPr>
            <a:r>
              <a:rPr lang="en-IN" sz="1500" dirty="0" smtClean="0">
                <a:latin typeface="Times New Roman" pitchFamily="18" charset="0"/>
                <a:cs typeface="Times New Roman" pitchFamily="18" charset="0"/>
              </a:rPr>
              <a:t>[</a:t>
            </a:r>
            <a:r>
              <a:rPr lang="en-IN" sz="1500" dirty="0" smtClean="0">
                <a:latin typeface="Times New Roman" pitchFamily="18" charset="0"/>
                <a:cs typeface="Times New Roman" pitchFamily="18" charset="0"/>
              </a:rPr>
              <a:t>5] A. K. </a:t>
            </a:r>
            <a:r>
              <a:rPr lang="en-IN" sz="1500" dirty="0" err="1" smtClean="0">
                <a:latin typeface="Times New Roman" pitchFamily="18" charset="0"/>
                <a:cs typeface="Times New Roman" pitchFamily="18" charset="0"/>
              </a:rPr>
              <a:t>Dwivedi</a:t>
            </a:r>
            <a:r>
              <a:rPr lang="en-IN" sz="1500" dirty="0" smtClean="0">
                <a:latin typeface="Times New Roman" pitchFamily="18" charset="0"/>
                <a:cs typeface="Times New Roman" pitchFamily="18" charset="0"/>
              </a:rPr>
              <a:t>, S. </a:t>
            </a:r>
            <a:r>
              <a:rPr lang="en-IN" sz="1500" dirty="0" err="1" smtClean="0">
                <a:latin typeface="Times New Roman" pitchFamily="18" charset="0"/>
                <a:cs typeface="Times New Roman" pitchFamily="18" charset="0"/>
              </a:rPr>
              <a:t>Ghosh</a:t>
            </a:r>
            <a:r>
              <a:rPr lang="en-IN" sz="1500" dirty="0" smtClean="0">
                <a:latin typeface="Times New Roman" pitchFamily="18" charset="0"/>
                <a:cs typeface="Times New Roman" pitchFamily="18" charset="0"/>
              </a:rPr>
              <a:t>, and N. D. </a:t>
            </a:r>
            <a:r>
              <a:rPr lang="en-IN" sz="1500" dirty="0" err="1" smtClean="0">
                <a:latin typeface="Times New Roman" pitchFamily="18" charset="0"/>
                <a:cs typeface="Times New Roman" pitchFamily="18" charset="0"/>
              </a:rPr>
              <a:t>Londhe</a:t>
            </a:r>
            <a:r>
              <a:rPr lang="en-IN" sz="1500" dirty="0" smtClean="0">
                <a:latin typeface="Times New Roman" pitchFamily="18" charset="0"/>
                <a:cs typeface="Times New Roman" pitchFamily="18" charset="0"/>
              </a:rPr>
              <a:t>, “Low power 2D finite impulse response filter design using modified artificial bee colony algorithm with experimental validation using field-programmable gate array,” IET </a:t>
            </a:r>
            <a:r>
              <a:rPr lang="en-IN" sz="1500" dirty="0" err="1" smtClean="0">
                <a:latin typeface="Times New Roman" pitchFamily="18" charset="0"/>
                <a:cs typeface="Times New Roman" pitchFamily="18" charset="0"/>
              </a:rPr>
              <a:t>Sci</a:t>
            </a:r>
            <a:r>
              <a:rPr lang="en-IN" sz="1500" dirty="0" smtClean="0">
                <a:latin typeface="Times New Roman" pitchFamily="18" charset="0"/>
                <a:cs typeface="Times New Roman" pitchFamily="18" charset="0"/>
              </a:rPr>
              <a:t>, Meas. Technol., vol. 10, no. 6, pp. 671–678, Aug. 2016.</a:t>
            </a:r>
            <a:endParaRPr lang="en-US" sz="15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600" dirty="0" smtClean="0">
                <a:latin typeface="Times New Roman" pitchFamily="18" charset="0"/>
                <a:cs typeface="Times New Roman" pitchFamily="18" charset="0"/>
              </a:rPr>
              <a:t>[6] R. </a:t>
            </a:r>
            <a:r>
              <a:rPr lang="en-IN" sz="1600" dirty="0" err="1" smtClean="0">
                <a:latin typeface="Times New Roman" pitchFamily="18" charset="0"/>
                <a:cs typeface="Times New Roman" pitchFamily="18" charset="0"/>
              </a:rPr>
              <a:t>Matei</a:t>
            </a:r>
            <a:r>
              <a:rPr lang="en-IN" sz="1600" dirty="0" smtClean="0">
                <a:latin typeface="Times New Roman" pitchFamily="18" charset="0"/>
                <a:cs typeface="Times New Roman" pitchFamily="18" charset="0"/>
              </a:rPr>
              <a:t>, “Analytical design methods for directional Gaussian 2D FIR filters,” Multidimensional Syst. Signal Process., vol. 29, no. 1, pp. 185–211, 2018.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7] S. </a:t>
            </a:r>
            <a:r>
              <a:rPr lang="en-IN" sz="1600" dirty="0" err="1" smtClean="0">
                <a:latin typeface="Times New Roman" pitchFamily="18" charset="0"/>
                <a:cs typeface="Times New Roman" pitchFamily="18" charset="0"/>
              </a:rPr>
              <a:t>Dhabal</a:t>
            </a:r>
            <a:r>
              <a:rPr lang="en-IN" sz="1600" dirty="0" smtClean="0">
                <a:latin typeface="Times New Roman" pitchFamily="18" charset="0"/>
                <a:cs typeface="Times New Roman" pitchFamily="18" charset="0"/>
              </a:rPr>
              <a:t> and P. </a:t>
            </a:r>
            <a:r>
              <a:rPr lang="en-IN" sz="1600" dirty="0" err="1" smtClean="0">
                <a:latin typeface="Times New Roman" pitchFamily="18" charset="0"/>
                <a:cs typeface="Times New Roman" pitchFamily="18" charset="0"/>
              </a:rPr>
              <a:t>Venkateswaran</a:t>
            </a:r>
            <a:r>
              <a:rPr lang="en-IN" sz="1600" dirty="0" smtClean="0">
                <a:latin typeface="Times New Roman" pitchFamily="18" charset="0"/>
                <a:cs typeface="Times New Roman" pitchFamily="18" charset="0"/>
              </a:rPr>
              <a:t>, “A novel accelerated artificial bee colony algorithm for optimal design of two dimensional FIR filter,” Multidimensional Syst. Signal Process., vol. 28, no. 2, pp. 471–493, 2017.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8] W. S. Lu, “A unified approach for the design of 2-D digital filters via </a:t>
            </a:r>
            <a:r>
              <a:rPr lang="en-IN" sz="1600" dirty="0" err="1" smtClean="0">
                <a:latin typeface="Times New Roman" pitchFamily="18" charset="0"/>
                <a:cs typeface="Times New Roman" pitchFamily="18" charset="0"/>
              </a:rPr>
              <a:t>semidefinite</a:t>
            </a:r>
            <a:r>
              <a:rPr lang="en-IN" sz="1600" dirty="0" smtClean="0">
                <a:latin typeface="Times New Roman" pitchFamily="18" charset="0"/>
                <a:cs typeface="Times New Roman" pitchFamily="18" charset="0"/>
              </a:rPr>
              <a:t> programming,” IEEE Trans. Circuits Syst. I, </a:t>
            </a:r>
            <a:r>
              <a:rPr lang="en-IN" sz="1600" dirty="0" err="1" smtClean="0">
                <a:latin typeface="Times New Roman" pitchFamily="18" charset="0"/>
                <a:cs typeface="Times New Roman" pitchFamily="18" charset="0"/>
              </a:rPr>
              <a:t>Fundam</a:t>
            </a:r>
            <a:r>
              <a:rPr lang="en-IN" sz="1600" dirty="0" smtClean="0">
                <a:latin typeface="Times New Roman" pitchFamily="18" charset="0"/>
                <a:cs typeface="Times New Roman" pitchFamily="18" charset="0"/>
              </a:rPr>
              <a:t>. Theory Appl., vol. 49, no. 6, pp. 814–826, Jun. 2002.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9] A. </a:t>
            </a:r>
            <a:r>
              <a:rPr lang="en-IN" sz="1600" dirty="0" err="1" smtClean="0">
                <a:latin typeface="Times New Roman" pitchFamily="18" charset="0"/>
                <a:cs typeface="Times New Roman" pitchFamily="18" charset="0"/>
              </a:rPr>
              <a:t>Aggarwal</a:t>
            </a:r>
            <a:r>
              <a:rPr lang="en-IN" sz="1600" dirty="0" smtClean="0">
                <a:latin typeface="Times New Roman" pitchFamily="18" charset="0"/>
                <a:cs typeface="Times New Roman" pitchFamily="18" charset="0"/>
              </a:rPr>
              <a:t>, M. Kumar, T. K. </a:t>
            </a:r>
            <a:r>
              <a:rPr lang="en-IN" sz="1600" dirty="0" err="1" smtClean="0">
                <a:latin typeface="Times New Roman" pitchFamily="18" charset="0"/>
                <a:cs typeface="Times New Roman" pitchFamily="18" charset="0"/>
              </a:rPr>
              <a:t>Rawat</a:t>
            </a:r>
            <a:r>
              <a:rPr lang="en-IN" sz="1600" dirty="0" smtClean="0">
                <a:latin typeface="Times New Roman" pitchFamily="18" charset="0"/>
                <a:cs typeface="Times New Roman" pitchFamily="18" charset="0"/>
              </a:rPr>
              <a:t>, and D. K. </a:t>
            </a:r>
            <a:r>
              <a:rPr lang="en-IN" sz="1600" dirty="0" err="1" smtClean="0">
                <a:latin typeface="Times New Roman" pitchFamily="18" charset="0"/>
                <a:cs typeface="Times New Roman" pitchFamily="18" charset="0"/>
              </a:rPr>
              <a:t>Upadhyay</a:t>
            </a:r>
            <a:r>
              <a:rPr lang="en-IN" sz="1600" dirty="0" smtClean="0">
                <a:latin typeface="Times New Roman" pitchFamily="18" charset="0"/>
                <a:cs typeface="Times New Roman" pitchFamily="18" charset="0"/>
              </a:rPr>
              <a:t>, “Optimal design of 2-D FIR digital differentiator using L1 -norm based </a:t>
            </a:r>
            <a:r>
              <a:rPr lang="en-IN" sz="1600" dirty="0" err="1" smtClean="0">
                <a:latin typeface="Times New Roman" pitchFamily="18" charset="0"/>
                <a:cs typeface="Times New Roman" pitchFamily="18" charset="0"/>
              </a:rPr>
              <a:t>cuckoosearch</a:t>
            </a:r>
            <a:r>
              <a:rPr lang="en-IN" sz="1600" dirty="0" smtClean="0">
                <a:latin typeface="Times New Roman" pitchFamily="18" charset="0"/>
                <a:cs typeface="Times New Roman" pitchFamily="18" charset="0"/>
              </a:rPr>
              <a:t> algorithm,” Multidimensional Syst. Signal Process., vol. 28, no. 4, pp. 1569–1587, Oct. 2017.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10] L. Chen and K. P. Chan, “Design of two-dimensional sharp wideband filters using frequency response masking technique and frequency transformation,” Electron. </a:t>
            </a:r>
            <a:r>
              <a:rPr lang="en-IN" sz="1600" dirty="0" err="1" smtClean="0">
                <a:latin typeface="Times New Roman" pitchFamily="18" charset="0"/>
                <a:cs typeface="Times New Roman" pitchFamily="18" charset="0"/>
              </a:rPr>
              <a:t>Lett</a:t>
            </a:r>
            <a:r>
              <a:rPr lang="en-IN" sz="1600" dirty="0" smtClean="0">
                <a:latin typeface="Times New Roman" pitchFamily="18" charset="0"/>
                <a:cs typeface="Times New Roman" pitchFamily="18" charset="0"/>
              </a:rPr>
              <a:t>., vol. 45, no. 1, pp. 82–84, Jan. 2009.</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1289</TotalTime>
  <Words>1533</Words>
  <Application>Microsoft Office PowerPoint</Application>
  <PresentationFormat>On-screen Show (4:3)</PresentationFormat>
  <Paragraphs>69</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  Low-Complexity 2-D Digital FIR Filters Using Polyphase Decomposition and Farrow Structure </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CONCLUSION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570</cp:revision>
  <dcterms:created xsi:type="dcterms:W3CDTF">2006-08-16T00:00:00Z</dcterms:created>
  <dcterms:modified xsi:type="dcterms:W3CDTF">2022-01-17T09:01:20Z</dcterms:modified>
</cp:coreProperties>
</file>