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US" b="1" dirty="0" smtClean="0"/>
              <a:t>Low Power Near Threshold 10T SRAM Bit Cells with Enhanced Data Independent Read Port Leakage for Array Augmentation in 32nm CMOS</a:t>
            </a:r>
            <a:r>
              <a:rPr lang="en-IN" b="1" dirty="0" smtClean="0"/>
              <a:t/>
            </a:r>
            <a:br>
              <a:rPr lang="en-IN" b="1"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9445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295400" y="1219200"/>
            <a:ext cx="7498080" cy="4419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conventional six-transistor static random access memory (SRAM) cell allows high density and fast differential sensing but suffers from half-select and read-disturb issues. Although the conventional eight-transistor SRAM cell solves the read-disturb issue, it still suffers </a:t>
            </a:r>
            <a:r>
              <a:rPr lang="en-IN" sz="2000" dirty="0" smtClean="0">
                <a:latin typeface="Times New Roman" pitchFamily="18" charset="0"/>
                <a:cs typeface="Times New Roman" pitchFamily="18" charset="0"/>
              </a:rPr>
              <a:t>from low array efficiency due to deterioration of read bit-line (RBL) swing and Ion/</a:t>
            </a:r>
            <a:r>
              <a:rPr lang="en-IN" sz="2000" dirty="0" err="1" smtClean="0">
                <a:latin typeface="Times New Roman" pitchFamily="18" charset="0"/>
                <a:cs typeface="Times New Roman" pitchFamily="18" charset="0"/>
              </a:rPr>
              <a:t>Ioff</a:t>
            </a:r>
            <a:r>
              <a:rPr lang="en-IN" sz="2000" dirty="0" smtClean="0">
                <a:latin typeface="Times New Roman" pitchFamily="18" charset="0"/>
                <a:cs typeface="Times New Roman" pitchFamily="18" charset="0"/>
              </a:rPr>
              <a:t> ratio with increase in the number of cells per column. Previous approaches to solve these issues have been afflicted by low performance, </a:t>
            </a:r>
            <a:r>
              <a:rPr lang="en-IN" sz="2000" dirty="0" err="1" smtClean="0">
                <a:latin typeface="Times New Roman" pitchFamily="18" charset="0"/>
                <a:cs typeface="Times New Roman" pitchFamily="18" charset="0"/>
              </a:rPr>
              <a:t>datadependent</a:t>
            </a:r>
            <a:r>
              <a:rPr lang="en-IN" sz="2000" dirty="0" smtClean="0">
                <a:latin typeface="Times New Roman" pitchFamily="18" charset="0"/>
                <a:cs typeface="Times New Roman" pitchFamily="18" charset="0"/>
              </a:rPr>
              <a:t> leakage, large area, and high energy per access. </a:t>
            </a:r>
            <a:endParaRPr lang="en-US" sz="200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Therefore, in this paper, we present three iterations of SRAM bit cells with </a:t>
            </a:r>
            <a:r>
              <a:rPr lang="en-IN" sz="2000" dirty="0" err="1" smtClean="0">
                <a:latin typeface="Times New Roman" pitchFamily="18" charset="0"/>
                <a:cs typeface="Times New Roman" pitchFamily="18" charset="0"/>
              </a:rPr>
              <a:t>nMOS</a:t>
            </a:r>
            <a:r>
              <a:rPr lang="en-IN" sz="2000" dirty="0" smtClean="0">
                <a:latin typeface="Times New Roman" pitchFamily="18" charset="0"/>
                <a:cs typeface="Times New Roman" pitchFamily="18" charset="0"/>
              </a:rPr>
              <a:t>-only based read ports aimed to greatly reduce data dependent read port leakage to enable 1k cells/RBL, improve read performance, and reduce area and power over conventional and 10T cell-based works. We compare the proposed work with other works by recording metrics from the simulation of a 128-kb SRAM constructed with divided-</a:t>
            </a:r>
            <a:r>
              <a:rPr lang="en-IN" sz="2000" dirty="0" err="1" smtClean="0">
                <a:latin typeface="Times New Roman" pitchFamily="18" charset="0"/>
                <a:cs typeface="Times New Roman" pitchFamily="18" charset="0"/>
              </a:rPr>
              <a:t>wordline</a:t>
            </a:r>
            <a:r>
              <a:rPr lang="en-IN" sz="2000" dirty="0" smtClean="0">
                <a:latin typeface="Times New Roman" pitchFamily="18" charset="0"/>
                <a:cs typeface="Times New Roman" pitchFamily="18" charset="0"/>
              </a:rPr>
              <a:t>-decoding architecture and a 32-bit word size. Apart from large improvements observed over conventional cells, up to 100-mV improvement in read-access performance, up to 19.8% saving in energy per access, and up to 19.5% saving in the area are also observed over other 10T cells, thereby enlarging the design and application gamut for memory designers in low-power sensors and battery-enabled devices.</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couple of options exist in order to enhance the strength of the access-devices relative to the load-devices.</a:t>
            </a:r>
          </a:p>
          <a:p>
            <a:pPr algn="just">
              <a:lnSpc>
                <a:spcPct val="150000"/>
              </a:lnSpc>
            </a:pPr>
            <a:r>
              <a:rPr lang="en-IN" sz="2000" dirty="0" smtClean="0">
                <a:latin typeface="Times New Roman" pitchFamily="18" charset="0"/>
                <a:cs typeface="Times New Roman" pitchFamily="18" charset="0"/>
              </a:rPr>
              <a:t>Although a variety of techniques, including parallelism and pipelining, exist in order to improve the performance of general logic (and promote voltage scaling), SRAM design is highly constrained by its structure and need to maximize density, hence requiring very different approaches. </a:t>
            </a:r>
          </a:p>
          <a:p>
            <a:pPr algn="just">
              <a:lnSpc>
                <a:spcPct val="150000"/>
              </a:lnSpc>
            </a:pPr>
            <a:r>
              <a:rPr lang="en-IN" sz="2000" dirty="0" smtClean="0">
                <a:latin typeface="Times New Roman" pitchFamily="18" charset="0"/>
                <a:cs typeface="Times New Roman" pitchFamily="18" charset="0"/>
              </a:rPr>
              <a:t>In all, a tight coupling exists between energy, performance, and density, and although their various interactions raise several limitations, they also increase the options for addressing target objectives.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Multiple supply line assist can also be used to improve read and write half-select stability issues in SRAMs.</a:t>
            </a:r>
          </a:p>
          <a:p>
            <a:pPr algn="just">
              <a:lnSpc>
                <a:spcPct val="150000"/>
              </a:lnSpc>
            </a:pPr>
            <a:r>
              <a:rPr lang="en-IN" sz="2000" dirty="0" smtClean="0">
                <a:latin typeface="Times New Roman" pitchFamily="18" charset="0"/>
                <a:cs typeface="Times New Roman" pitchFamily="18" charset="0"/>
              </a:rPr>
              <a:t>These issues have included the implementation of assist techniques, novel cell design, architectural improvements, or technological developments.</a:t>
            </a:r>
          </a:p>
          <a:p>
            <a:pPr algn="just">
              <a:lnSpc>
                <a:spcPct val="150000"/>
              </a:lnSpc>
            </a:pPr>
            <a:r>
              <a:rPr lang="en-IN" sz="2000" dirty="0" smtClean="0">
                <a:latin typeface="Times New Roman" pitchFamily="18" charset="0"/>
                <a:cs typeface="Times New Roman" pitchFamily="18" charset="0"/>
              </a:rPr>
              <a:t>Half-select and read-disturb issues in SRAMs can be mitigated by optimization of word-line voltage level.</a:t>
            </a:r>
          </a:p>
          <a:p>
            <a:pPr algn="just">
              <a:lnSpc>
                <a:spcPct val="150000"/>
              </a:lnSpc>
            </a:pPr>
            <a:r>
              <a:rPr lang="en-IN" sz="2000" dirty="0" smtClean="0">
                <a:latin typeface="Times New Roman" pitchFamily="18" charset="0"/>
                <a:cs typeface="Times New Roman" pitchFamily="18" charset="0"/>
              </a:rPr>
              <a:t>A process variation tolerant selective </a:t>
            </a:r>
            <a:r>
              <a:rPr lang="en-IN" sz="2000" dirty="0" err="1" smtClean="0">
                <a:latin typeface="Times New Roman" pitchFamily="18" charset="0"/>
                <a:cs typeface="Times New Roman" pitchFamily="18" charset="0"/>
              </a:rPr>
              <a:t>precharge</a:t>
            </a:r>
            <a:r>
              <a:rPr lang="en-IN" sz="2000" dirty="0" smtClean="0">
                <a:latin typeface="Times New Roman" pitchFamily="18" charset="0"/>
                <a:cs typeface="Times New Roman" pitchFamily="18" charset="0"/>
              </a:rPr>
              <a:t> assist has also been used to decrease bit-line voltage level using charge sharing to improve half-select disturb issues.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sense-amplifier is proposed that provides regenerative small-signal sensing. </a:t>
            </a:r>
          </a:p>
          <a:p>
            <a:pPr algn="just">
              <a:lnSpc>
                <a:spcPct val="150000"/>
              </a:lnSpc>
            </a:pPr>
            <a:r>
              <a:rPr lang="en-IN" sz="2000" dirty="0" smtClean="0">
                <a:latin typeface="Times New Roman" pitchFamily="18" charset="0"/>
                <a:cs typeface="Times New Roman" pitchFamily="18" charset="0"/>
              </a:rPr>
              <a:t>Due to the promise of single-ended bit-cells (e.g. 8T) for ultra-low-voltage, </a:t>
            </a:r>
            <a:r>
              <a:rPr lang="en-IN" sz="2000" dirty="0" err="1" smtClean="0">
                <a:latin typeface="Times New Roman" pitchFamily="18" charset="0"/>
                <a:cs typeface="Times New Roman" pitchFamily="18" charset="0"/>
              </a:rPr>
              <a:t>lowenergy</a:t>
            </a:r>
            <a:r>
              <a:rPr lang="en-IN" sz="2000" dirty="0" smtClean="0">
                <a:latin typeface="Times New Roman" pitchFamily="18" charset="0"/>
                <a:cs typeface="Times New Roman" pitchFamily="18" charset="0"/>
              </a:rPr>
              <a:t> applications, the sense-amplifier proposed provides variation resilient single-ended sensing.</a:t>
            </a:r>
          </a:p>
          <a:p>
            <a:pPr algn="just">
              <a:lnSpc>
                <a:spcPct val="150000"/>
              </a:lnSpc>
            </a:pPr>
            <a:r>
              <a:rPr lang="en-IN" sz="2000" dirty="0" smtClean="0">
                <a:latin typeface="Times New Roman" pitchFamily="18" charset="0"/>
                <a:cs typeface="Times New Roman" pitchFamily="18" charset="0"/>
              </a:rPr>
              <a:t>To overcome these limitations, alternate bit-cell topologies have been proposed that attempt to improve the low-voltage trade-offs and provide some additional voltage scalability. </a:t>
            </a:r>
          </a:p>
          <a:p>
            <a:pPr algn="just">
              <a:lnSpc>
                <a:spcPct val="150000"/>
              </a:lnSpc>
            </a:pPr>
            <a:r>
              <a:rPr lang="en-IN" sz="2000" dirty="0" smtClean="0">
                <a:latin typeface="Times New Roman" pitchFamily="18" charset="0"/>
                <a:cs typeface="Times New Roman" pitchFamily="18" charset="0"/>
              </a:rPr>
              <a:t>The target technology used to demonstrate the proposed techniques is 45nm LP CMOS, which highlights the variability associated with density maximization.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410200"/>
          </a:xfrm>
        </p:spPr>
        <p:txBody>
          <a:bodyPr>
            <a:normAutofit/>
          </a:bodyPr>
          <a:lstStyle/>
          <a:p>
            <a:pPr algn="just">
              <a:lnSpc>
                <a:spcPct val="150000"/>
              </a:lnSpc>
            </a:pPr>
            <a:r>
              <a:rPr lang="en-IN" sz="2000" dirty="0" smtClean="0">
                <a:latin typeface="Times New Roman" pitchFamily="18" charset="0"/>
                <a:cs typeface="Times New Roman" pitchFamily="18" charset="0"/>
              </a:rPr>
              <a:t>Many techniques have been proposed to improve the single ended read sensing performance, the area overhead still remains large.</a:t>
            </a:r>
          </a:p>
          <a:p>
            <a:pPr algn="just">
              <a:lnSpc>
                <a:spcPct val="150000"/>
              </a:lnSpc>
            </a:pPr>
            <a:r>
              <a:rPr lang="en-IN" sz="2000" dirty="0" smtClean="0">
                <a:latin typeface="Times New Roman" pitchFamily="18" charset="0"/>
                <a:cs typeface="Times New Roman" pitchFamily="18" charset="0"/>
              </a:rPr>
              <a:t>Although these approaches have been successful at this task, these still suffer from large area or varying data-dependent performance.</a:t>
            </a:r>
          </a:p>
          <a:p>
            <a:pPr algn="just">
              <a:lnSpc>
                <a:spcPct val="150000"/>
              </a:lnSpc>
            </a:pPr>
            <a:r>
              <a:rPr lang="en-IN" sz="2000" dirty="0" smtClean="0">
                <a:latin typeface="Times New Roman" pitchFamily="18" charset="0"/>
                <a:cs typeface="Times New Roman" pitchFamily="18" charset="0"/>
              </a:rPr>
              <a:t>With a unique topology in each of the three cells’ read port, we obtain improved read access performance, low energy per access, and low area respectively, thereby enlarging the design and application gamut for memory designers in low power sensors and battery enabled devices.</a:t>
            </a:r>
          </a:p>
          <a:p>
            <a:pPr algn="just">
              <a:lnSpc>
                <a:spcPct val="150000"/>
              </a:lnSpc>
            </a:pPr>
            <a:r>
              <a:rPr lang="en-IN" sz="2000" dirty="0" smtClean="0">
                <a:latin typeface="Times New Roman" pitchFamily="18" charset="0"/>
                <a:cs typeface="Times New Roman" pitchFamily="18" charset="0"/>
              </a:rPr>
              <a:t>This form of hierarchical sensing does not compare to differential sensing in terms of both performance and array efficiency.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263650"/>
                <a:gridCol w="3981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Analysis of </a:t>
                      </a:r>
                      <a:r>
                        <a:rPr lang="en-US" sz="2000" dirty="0" err="1">
                          <a:latin typeface="Times New Roman"/>
                          <a:ea typeface="Calibri"/>
                          <a:cs typeface="Latha"/>
                        </a:rPr>
                        <a:t>GeOI</a:t>
                      </a:r>
                      <a:r>
                        <a:rPr lang="en-US" sz="2000" dirty="0">
                          <a:latin typeface="Times New Roman"/>
                          <a:ea typeface="Calibri"/>
                          <a:cs typeface="Latha"/>
                        </a:rPr>
                        <a:t> </a:t>
                      </a:r>
                      <a:r>
                        <a:rPr lang="en-US" sz="2000" dirty="0" err="1">
                          <a:latin typeface="Times New Roman"/>
                          <a:ea typeface="Calibri"/>
                          <a:cs typeface="Latha"/>
                        </a:rPr>
                        <a:t>FinFET</a:t>
                      </a:r>
                      <a:r>
                        <a:rPr lang="en-US" sz="2000" dirty="0">
                          <a:latin typeface="Times New Roman"/>
                          <a:ea typeface="Calibri"/>
                          <a:cs typeface="Latha"/>
                        </a:rPr>
                        <a:t> 6T SRAM cells with variation-tolerant WLUD read-assist and TVC write-assist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 P.-H. Hu, M.-L. Fan, P. Su, and C.-T. Chuang,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analyzes the impacts of read-assist and write-assist circuits on GeOI FinFET 6T SRAM cells considering intrinsic random variations, process corner, and temperature variation.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65-nm SoC embedded 6T-SRAM designed for manufacturability with read and write operation stabilizing circuits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Ohbayashi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the sub-100-nm CMOS generation, a large local </a:t>
                      </a:r>
                      <a:r>
                        <a:rPr lang="en-US" sz="2000" dirty="0" err="1">
                          <a:solidFill>
                            <a:srgbClr val="333333"/>
                          </a:solidFill>
                          <a:latin typeface="Times New Roman"/>
                          <a:ea typeface="Calibri"/>
                          <a:cs typeface="Latha"/>
                        </a:rPr>
                        <a:t>Vth</a:t>
                      </a:r>
                      <a:r>
                        <a:rPr lang="en-US" sz="2000" dirty="0">
                          <a:solidFill>
                            <a:srgbClr val="333333"/>
                          </a:solidFill>
                          <a:latin typeface="Times New Roman"/>
                          <a:ea typeface="Calibri"/>
                          <a:cs typeface="Latha"/>
                        </a:rPr>
                        <a:t> variability degrades the 6T-SRAM cell stability, so that we have to consider this local variability as well as the global variability to achieve high-yield SRAM products.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447801"/>
            <a:ext cx="7010400" cy="4876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381000"/>
            <a:ext cx="7498080" cy="6477000"/>
          </a:xfrm>
        </p:spPr>
        <p:txBody>
          <a:bodyPr>
            <a:noAutofit/>
          </a:bodyPr>
          <a:lstStyle/>
          <a:p>
            <a:pPr algn="just">
              <a:buNone/>
            </a:pPr>
            <a:r>
              <a:rPr lang="en-IN" sz="2000" dirty="0" smtClean="0">
                <a:latin typeface="Times New Roman" pitchFamily="18" charset="0"/>
                <a:cs typeface="Times New Roman" pitchFamily="18" charset="0"/>
              </a:rPr>
              <a:t>    In this work, we presented three niche-specific read ports with enhanced data-independent read port leakage for SRAM cells aimed at high performance, low power and low area respectively. All three proposed read ports did not implement any </a:t>
            </a:r>
            <a:r>
              <a:rPr lang="en-IN" sz="2000" dirty="0" err="1" smtClean="0">
                <a:latin typeface="Times New Roman" pitchFamily="18" charset="0"/>
                <a:cs typeface="Times New Roman" pitchFamily="18" charset="0"/>
              </a:rPr>
              <a:t>pMOS</a:t>
            </a:r>
            <a:r>
              <a:rPr lang="en-IN" sz="2000" dirty="0" smtClean="0">
                <a:latin typeface="Times New Roman" pitchFamily="18" charset="0"/>
                <a:cs typeface="Times New Roman" pitchFamily="18" charset="0"/>
              </a:rPr>
              <a:t>, thereby leading to smaller n-well size, which in turn led to smaller vertical sizing and shorter bit-lines in the thin-form layouts. This reduced the area per cell and energy per access. Each of the SRAM cells with the proposed read ports improved the effective read bit-line voltage swing and enabled 1k cells per read bit-line, allowing great potential for area saving in terms of sharing peripheral circuitry. With a unique topology in each of the three cells’ read port, we obtain a best-case access </a:t>
            </a:r>
            <a:r>
              <a:rPr lang="en-IN" sz="2000" dirty="0" err="1" smtClean="0">
                <a:latin typeface="Times New Roman" pitchFamily="18" charset="0"/>
                <a:cs typeface="Times New Roman" pitchFamily="18" charset="0"/>
              </a:rPr>
              <a:t>Vmin</a:t>
            </a:r>
            <a:r>
              <a:rPr lang="en-IN" sz="2000" dirty="0" smtClean="0">
                <a:latin typeface="Times New Roman" pitchFamily="18" charset="0"/>
                <a:cs typeface="Times New Roman" pitchFamily="18" charset="0"/>
              </a:rPr>
              <a:t> of 483mV for the 10T-P1 cell, an </a:t>
            </a:r>
            <a:r>
              <a:rPr lang="en-IN" sz="2000" dirty="0" err="1" smtClean="0">
                <a:latin typeface="Times New Roman" pitchFamily="18" charset="0"/>
                <a:cs typeface="Times New Roman" pitchFamily="18" charset="0"/>
              </a:rPr>
              <a:t>Emin</a:t>
            </a:r>
            <a:r>
              <a:rPr lang="en-IN" sz="2000" dirty="0" smtClean="0">
                <a:latin typeface="Times New Roman" pitchFamily="18" charset="0"/>
                <a:cs typeface="Times New Roman" pitchFamily="18" charset="0"/>
              </a:rPr>
              <a:t> of 7.19pJ/acc for the 10T-P2 cell, and a low area of 0.55728μm2 for the 10T-P3 cell. In comparison to conventional cells, this translates to up to 180mV improvement in read access performance and up to four times reduction in energy per access at their respective </a:t>
            </a:r>
            <a:r>
              <a:rPr lang="en-IN" sz="2000" dirty="0" err="1" smtClean="0">
                <a:latin typeface="Times New Roman" pitchFamily="18" charset="0"/>
                <a:cs typeface="Times New Roman" pitchFamily="18" charset="0"/>
              </a:rPr>
              <a:t>Vmin</a:t>
            </a:r>
            <a:r>
              <a:rPr lang="en-IN" sz="2000" dirty="0" smtClean="0">
                <a:latin typeface="Times New Roman" pitchFamily="18" charset="0"/>
                <a:cs typeface="Times New Roman" pitchFamily="18" charset="0"/>
              </a:rPr>
              <a:t>. When compared to previous 10T cell-based works, about 100mV improvement in read access performance, up to 19.8% saving in energy per access, and up to 19.5% saving in area can be observed, thereby enlarging the design and application gamut for memory designers in low power sensors and battery enabled devices.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B. H. Calhoun and A. P. </a:t>
            </a:r>
            <a:r>
              <a:rPr lang="en-IN" sz="1600" dirty="0" err="1" smtClean="0">
                <a:latin typeface="Times New Roman" pitchFamily="18" charset="0"/>
                <a:cs typeface="Times New Roman" pitchFamily="18" charset="0"/>
              </a:rPr>
              <a:t>Chandrakasan</a:t>
            </a:r>
            <a:r>
              <a:rPr lang="en-IN" sz="1600" dirty="0" smtClean="0">
                <a:latin typeface="Times New Roman" pitchFamily="18" charset="0"/>
                <a:cs typeface="Times New Roman" pitchFamily="18" charset="0"/>
              </a:rPr>
              <a:t>, “A 256-kb 65-nm sub-threshold SRAM design for ultra-low-voltage operation,” IEEE J. Solid-State Circuits, vol. 42, no. 3, pp. 680–688, Mar. 2007. </a:t>
            </a:r>
          </a:p>
          <a:p>
            <a:pPr algn="just">
              <a:lnSpc>
                <a:spcPct val="160000"/>
              </a:lnSpc>
            </a:pPr>
            <a:r>
              <a:rPr lang="en-IN" sz="1600" dirty="0" smtClean="0">
                <a:latin typeface="Times New Roman" pitchFamily="18" charset="0"/>
                <a:cs typeface="Times New Roman" pitchFamily="18" charset="0"/>
              </a:rPr>
              <a:t>[2] G. </a:t>
            </a:r>
            <a:r>
              <a:rPr lang="en-IN" sz="1600" dirty="0" err="1" smtClean="0">
                <a:latin typeface="Times New Roman" pitchFamily="18" charset="0"/>
                <a:cs typeface="Times New Roman" pitchFamily="18" charset="0"/>
              </a:rPr>
              <a:t>Pasandi</a:t>
            </a:r>
            <a:r>
              <a:rPr lang="en-IN" sz="1600" dirty="0" smtClean="0">
                <a:latin typeface="Times New Roman" pitchFamily="18" charset="0"/>
                <a:cs typeface="Times New Roman" pitchFamily="18" charset="0"/>
              </a:rPr>
              <a:t> and S. M. </a:t>
            </a:r>
            <a:r>
              <a:rPr lang="en-IN" sz="1600" dirty="0" err="1" smtClean="0">
                <a:latin typeface="Times New Roman" pitchFamily="18" charset="0"/>
                <a:cs typeface="Times New Roman" pitchFamily="18" charset="0"/>
              </a:rPr>
              <a:t>Fakhraie</a:t>
            </a:r>
            <a:r>
              <a:rPr lang="en-IN" sz="1600" dirty="0" smtClean="0">
                <a:latin typeface="Times New Roman" pitchFamily="18" charset="0"/>
                <a:cs typeface="Times New Roman" pitchFamily="18" charset="0"/>
              </a:rPr>
              <a:t>, “A 256-kb 9T near-threshold SRAM with 1 k cells per </a:t>
            </a:r>
            <a:r>
              <a:rPr lang="en-IN" sz="1600" dirty="0" err="1" smtClean="0">
                <a:latin typeface="Times New Roman" pitchFamily="18" charset="0"/>
                <a:cs typeface="Times New Roman" pitchFamily="18" charset="0"/>
              </a:rPr>
              <a:t>bitline</a:t>
            </a:r>
            <a:r>
              <a:rPr lang="en-IN" sz="1600" dirty="0" smtClean="0">
                <a:latin typeface="Times New Roman" pitchFamily="18" charset="0"/>
                <a:cs typeface="Times New Roman" pitchFamily="18" charset="0"/>
              </a:rPr>
              <a:t> and enhanced write and read operations,”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23, no. 11, pp. 2438–2446, Nov. 2015. </a:t>
            </a:r>
          </a:p>
          <a:p>
            <a:pPr algn="just">
              <a:lnSpc>
                <a:spcPct val="160000"/>
              </a:lnSpc>
            </a:pPr>
            <a:r>
              <a:rPr lang="en-IN" sz="1600" dirty="0" smtClean="0">
                <a:latin typeface="Times New Roman" pitchFamily="18" charset="0"/>
                <a:cs typeface="Times New Roman" pitchFamily="18" charset="0"/>
              </a:rPr>
              <a:t>[3] T.-H. Kim, J. Liu, J. Keane, and C. H. Kim, “A 0.2 V, 480 kb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SRAM with 1 k cells per </a:t>
            </a:r>
            <a:r>
              <a:rPr lang="en-IN" sz="1600" dirty="0" err="1" smtClean="0">
                <a:latin typeface="Times New Roman" pitchFamily="18" charset="0"/>
                <a:cs typeface="Times New Roman" pitchFamily="18" charset="0"/>
              </a:rPr>
              <a:t>bitline</a:t>
            </a:r>
            <a:r>
              <a:rPr lang="en-IN" sz="1600" dirty="0" smtClean="0">
                <a:latin typeface="Times New Roman" pitchFamily="18" charset="0"/>
                <a:cs typeface="Times New Roman" pitchFamily="18" charset="0"/>
              </a:rPr>
              <a:t> for ultra-low-voltage computing,” IEEE J. Solid-State Circuits, vol. 43, no. 2, pp. 518–529, Feb. 2008. </a:t>
            </a:r>
          </a:p>
          <a:p>
            <a:pPr algn="just">
              <a:lnSpc>
                <a:spcPct val="160000"/>
              </a:lnSpc>
            </a:pPr>
            <a:r>
              <a:rPr lang="en-IN" sz="1600" dirty="0" smtClean="0">
                <a:latin typeface="Times New Roman" pitchFamily="18" charset="0"/>
                <a:cs typeface="Times New Roman" pitchFamily="18" charset="0"/>
              </a:rPr>
              <a:t>[4] V. P.-H.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M.-L. Fan, P. Su, and C.-T. Chuang, “Analysis of </a:t>
            </a:r>
            <a:r>
              <a:rPr lang="en-IN" sz="1600" dirty="0" err="1" smtClean="0">
                <a:latin typeface="Times New Roman" pitchFamily="18" charset="0"/>
                <a:cs typeface="Times New Roman" pitchFamily="18" charset="0"/>
              </a:rPr>
              <a:t>GeOI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FinFET</a:t>
            </a:r>
            <a:r>
              <a:rPr lang="en-IN" sz="1600" dirty="0" smtClean="0">
                <a:latin typeface="Times New Roman" pitchFamily="18" charset="0"/>
                <a:cs typeface="Times New Roman" pitchFamily="18" charset="0"/>
              </a:rPr>
              <a:t> 6T SRAM cells with variation-tolerant WLUD read-assist and TVC write-assist,” IEEE Trans. Electron Devices, vol. 62, no. 6, pp. 1710–1715, Jun. 2015. </a:t>
            </a:r>
          </a:p>
          <a:p>
            <a:pPr algn="just">
              <a:lnSpc>
                <a:spcPct val="160000"/>
              </a:lnSpc>
            </a:pPr>
            <a:r>
              <a:rPr lang="en-IN" sz="1600" dirty="0" smtClean="0">
                <a:latin typeface="Times New Roman" pitchFamily="18" charset="0"/>
                <a:cs typeface="Times New Roman" pitchFamily="18" charset="0"/>
              </a:rPr>
              <a:t>[5] S. </a:t>
            </a:r>
            <a:r>
              <a:rPr lang="en-IN" sz="1600" dirty="0" err="1" smtClean="0">
                <a:latin typeface="Times New Roman" pitchFamily="18" charset="0"/>
                <a:cs typeface="Times New Roman" pitchFamily="18" charset="0"/>
              </a:rPr>
              <a:t>Ohbayashi</a:t>
            </a:r>
            <a:r>
              <a:rPr lang="en-IN" sz="1600" dirty="0" smtClean="0">
                <a:latin typeface="Times New Roman" pitchFamily="18" charset="0"/>
                <a:cs typeface="Times New Roman" pitchFamily="18" charset="0"/>
              </a:rPr>
              <a:t> et al., “A 65-nm </a:t>
            </a:r>
            <a:r>
              <a:rPr lang="en-IN" sz="1600" dirty="0" err="1" smtClean="0">
                <a:latin typeface="Times New Roman" pitchFamily="18" charset="0"/>
                <a:cs typeface="Times New Roman" pitchFamily="18" charset="0"/>
              </a:rPr>
              <a:t>SoC</a:t>
            </a:r>
            <a:r>
              <a:rPr lang="en-IN" sz="1600" dirty="0" smtClean="0">
                <a:latin typeface="Times New Roman" pitchFamily="18" charset="0"/>
                <a:cs typeface="Times New Roman" pitchFamily="18" charset="0"/>
              </a:rPr>
              <a:t> embedded 6T-SRAM designed for manufacturability with read and write operation stabilizing circuits,” IEEE J. Solid-State Circuits, vol. 42, no. 4, pp. 820–829, Apr. 2007.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E. </a:t>
            </a:r>
            <a:r>
              <a:rPr lang="en-IN" sz="1600" dirty="0" err="1" smtClean="0">
                <a:latin typeface="Times New Roman" pitchFamily="18" charset="0"/>
                <a:cs typeface="Times New Roman" pitchFamily="18" charset="0"/>
              </a:rPr>
              <a:t>Sinangil</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Mair</a:t>
            </a:r>
            <a:r>
              <a:rPr lang="en-IN" sz="1600" dirty="0" smtClean="0">
                <a:latin typeface="Times New Roman" pitchFamily="18" charset="0"/>
                <a:cs typeface="Times New Roman" pitchFamily="18" charset="0"/>
              </a:rPr>
              <a:t>, and A. P. </a:t>
            </a:r>
            <a:r>
              <a:rPr lang="en-IN" sz="1600" dirty="0" err="1" smtClean="0">
                <a:latin typeface="Times New Roman" pitchFamily="18" charset="0"/>
                <a:cs typeface="Times New Roman" pitchFamily="18" charset="0"/>
              </a:rPr>
              <a:t>Chandrakasan</a:t>
            </a:r>
            <a:r>
              <a:rPr lang="en-IN" sz="1600" dirty="0" smtClean="0">
                <a:latin typeface="Times New Roman" pitchFamily="18" charset="0"/>
                <a:cs typeface="Times New Roman" pitchFamily="18" charset="0"/>
              </a:rPr>
              <a:t>, “A 28 nm high-density 6T SRAM with optimized peripheral-assist circuits for operation down to 0.6 V,” in IEEE Int. Solid-State Circuits Conf. (ISSCC) Dig. Tech. Papers, Feb. 2011, pp. 260–262. </a:t>
            </a:r>
          </a:p>
          <a:p>
            <a:pPr algn="just">
              <a:lnSpc>
                <a:spcPct val="170000"/>
              </a:lnSpc>
            </a:pPr>
            <a:r>
              <a:rPr lang="en-IN" sz="1600" dirty="0" smtClean="0">
                <a:latin typeface="Times New Roman" pitchFamily="18" charset="0"/>
                <a:cs typeface="Times New Roman" pitchFamily="18" charset="0"/>
              </a:rPr>
              <a:t>[7] M. </a:t>
            </a:r>
            <a:r>
              <a:rPr lang="en-IN" sz="1600" dirty="0" err="1" smtClean="0">
                <a:latin typeface="Times New Roman" pitchFamily="18" charset="0"/>
                <a:cs typeface="Times New Roman" pitchFamily="18" charset="0"/>
              </a:rPr>
              <a:t>Yabuuchi</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Nii</a:t>
            </a:r>
            <a:r>
              <a:rPr lang="en-IN" sz="1600" dirty="0" smtClean="0">
                <a:latin typeface="Times New Roman" pitchFamily="18" charset="0"/>
                <a:cs typeface="Times New Roman" pitchFamily="18" charset="0"/>
              </a:rPr>
              <a:t>, Y. Tsukamoto, S. </a:t>
            </a:r>
            <a:r>
              <a:rPr lang="en-IN" sz="1600" dirty="0" err="1" smtClean="0">
                <a:latin typeface="Times New Roman" pitchFamily="18" charset="0"/>
                <a:cs typeface="Times New Roman" pitchFamily="18" charset="0"/>
              </a:rPr>
              <a:t>Ohbayashi</a:t>
            </a:r>
            <a:r>
              <a:rPr lang="en-IN" sz="1600" dirty="0" smtClean="0">
                <a:latin typeface="Times New Roman" pitchFamily="18" charset="0"/>
                <a:cs typeface="Times New Roman" pitchFamily="18" charset="0"/>
              </a:rPr>
              <a:t>, Y. </a:t>
            </a:r>
            <a:r>
              <a:rPr lang="en-IN" sz="1600" dirty="0" err="1" smtClean="0">
                <a:latin typeface="Times New Roman" pitchFamily="18" charset="0"/>
                <a:cs typeface="Times New Roman" pitchFamily="18" charset="0"/>
              </a:rPr>
              <a:t>Nakase</a:t>
            </a:r>
            <a:r>
              <a:rPr lang="en-IN" sz="1600" dirty="0" smtClean="0">
                <a:latin typeface="Times New Roman" pitchFamily="18" charset="0"/>
                <a:cs typeface="Times New Roman" pitchFamily="18" charset="0"/>
              </a:rPr>
              <a:t>, and H. Shinohara, “A 45 nm 0.6 V cross-point 8T SRAM with negative biased read/write assist,” in Proc. IEEE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VLSI Circuits, Jun. 2009, pp. 158–159. </a:t>
            </a:r>
          </a:p>
          <a:p>
            <a:pPr algn="just">
              <a:lnSpc>
                <a:spcPct val="170000"/>
              </a:lnSpc>
            </a:pPr>
            <a:r>
              <a:rPr lang="en-IN" sz="1600" dirty="0" smtClean="0">
                <a:latin typeface="Times New Roman" pitchFamily="18" charset="0"/>
                <a:cs typeface="Times New Roman" pitchFamily="18" charset="0"/>
              </a:rPr>
              <a:t>[8] B. Zimmer et al., “SRAM assist techniques for operation in a wide voltage range in 28-nm CMOS,” IEEE Trans. Circuits Syst. II, Exp. Briefs, vol. 59, no. 12, pp. 853–857, Dec. 2012. </a:t>
            </a:r>
          </a:p>
          <a:p>
            <a:pPr algn="just">
              <a:lnSpc>
                <a:spcPct val="170000"/>
              </a:lnSpc>
            </a:pPr>
            <a:r>
              <a:rPr lang="en-IN" sz="1600" dirty="0" smtClean="0">
                <a:latin typeface="Times New Roman" pitchFamily="18" charset="0"/>
                <a:cs typeface="Times New Roman" pitchFamily="18" charset="0"/>
              </a:rPr>
              <a:t>[9] H. </a:t>
            </a:r>
            <a:r>
              <a:rPr lang="en-IN" sz="1600" dirty="0" err="1" smtClean="0">
                <a:latin typeface="Times New Roman" pitchFamily="18" charset="0"/>
                <a:cs typeface="Times New Roman" pitchFamily="18" charset="0"/>
              </a:rPr>
              <a:t>Pilo</a:t>
            </a:r>
            <a:r>
              <a:rPr lang="en-IN" sz="1600" dirty="0" smtClean="0">
                <a:latin typeface="Times New Roman" pitchFamily="18" charset="0"/>
                <a:cs typeface="Times New Roman" pitchFamily="18" charset="0"/>
              </a:rPr>
              <a:t> et al., “A 64 Mb SRAM in 32 nm high-k metal-gate SOI technology with 0.7 V operation enabled by stability, write-ability and read-ability enhancements,” IEEE J. Solid-State Circuits, vol. 47, no. 1, pp. 97–106, Jan. 2012. </a:t>
            </a:r>
          </a:p>
          <a:p>
            <a:pPr algn="just">
              <a:lnSpc>
                <a:spcPct val="170000"/>
              </a:lnSpc>
            </a:pPr>
            <a:r>
              <a:rPr lang="en-IN" sz="1600" dirty="0" smtClean="0">
                <a:latin typeface="Times New Roman" pitchFamily="18" charset="0"/>
                <a:cs typeface="Times New Roman" pitchFamily="18" charset="0"/>
              </a:rPr>
              <a:t>[10] A. J. </a:t>
            </a:r>
            <a:r>
              <a:rPr lang="en-IN" sz="1600" dirty="0" err="1" smtClean="0">
                <a:latin typeface="Times New Roman" pitchFamily="18" charset="0"/>
                <a:cs typeface="Times New Roman" pitchFamily="18" charset="0"/>
              </a:rPr>
              <a:t>Bhavnagarwala</a:t>
            </a:r>
            <a:r>
              <a:rPr lang="en-IN" sz="1600" dirty="0" smtClean="0">
                <a:latin typeface="Times New Roman" pitchFamily="18" charset="0"/>
                <a:cs typeface="Times New Roman" pitchFamily="18" charset="0"/>
              </a:rPr>
              <a:t> et al., “A sub-600-mV, fluctuation tolerant 65-nm CMOS SRAM array with dynamic cell biasing,” IEEE J. Solid-State Circuits, vol. 43, no. 4, pp. 946–955, Apr. 2008.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1287</TotalTime>
  <Words>1611</Words>
  <Application>Microsoft Office PowerPoint</Application>
  <PresentationFormat>On-screen Show (4:3)</PresentationFormat>
  <Paragraphs>59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Low Power Near Threshold 10T SRAM Bit Cells with Enhanced Data Independent Read Port Leakage for Array Augmentation in 32nm CMOS </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2022-01-17T06:26:47Z</dcterms:modified>
</cp:coreProperties>
</file>