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US" b="1" dirty="0" smtClean="0"/>
              <a:t/>
            </a:r>
            <a:br>
              <a:rPr lang="en-US" b="1" dirty="0" smtClean="0"/>
            </a:br>
            <a:r>
              <a:rPr lang="en-US" b="1" dirty="0" smtClean="0"/>
              <a:t>A Low Complexity I/Q Imbalance Calibration Method for </a:t>
            </a:r>
            <a:r>
              <a:rPr lang="en-US" b="1" dirty="0" err="1" smtClean="0"/>
              <a:t>Quadrature</a:t>
            </a:r>
            <a:r>
              <a:rPr lang="en-US" b="1" dirty="0" smtClean="0"/>
              <a:t> Modulator</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brief presents a low-complexity I/Q (in-phase and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components) imbalance calibration method for the transmitter using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modulation. Impairments in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modulator have a deleterious effect on the signal fidelity. Among the critical impairments, I/Q imbalance (gain and phase mismatches) deteriorates the residual sideband performance of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modulator degrading the error vector magnitude. Based on the theoretical mismatch analysis of the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modulator, we propose a low-complexity I/Q imbalance extraction algorithm. After the parameter extraction, the transmitter is calibrated by imposing the counter imbalanced mismatch of the transmitter through the digital baseband.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comparison with existing I/Q imbalance calibration methods, the novelty of the proposed method lies in that: 1) only three spectrum measurements of the device-under-test are needed for extraction and calibration of gain and phase mismatches; 2) due to the blind nature of the calibration algorithm, the proposed approach can be readily applicable to an existing I/Q transmitter; 3) no extra hardware that degrades the calibration accuracy is required; and 4) due to the </a:t>
            </a:r>
            <a:r>
              <a:rPr lang="en-IN" sz="2000" dirty="0" err="1" smtClean="0">
                <a:latin typeface="Times New Roman" pitchFamily="18" charset="0"/>
                <a:cs typeface="Times New Roman" pitchFamily="18" charset="0"/>
              </a:rPr>
              <a:t>noniterative</a:t>
            </a:r>
            <a:r>
              <a:rPr lang="en-IN" sz="2000" dirty="0" smtClean="0">
                <a:latin typeface="Times New Roman" pitchFamily="18" charset="0"/>
                <a:cs typeface="Times New Roman" pitchFamily="18" charset="0"/>
              </a:rPr>
              <a:t> nature, the proposed method is faster and computationally more efficient than previously published methods.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Based on the existing frequency-domain blind calibration algorithm, we propose a calibration point classification rule based on the distribution characteristics of imbalance parameters, which successfully separates frequency-dependent phase imbalance and frequency-independent phase imbalance, eliminates the interference of useless information, and reduces the filter length.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existence of IQ imbalance brings cross coupling between every tone and its mirrored equivalent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caused by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domain such as area for precision, power and speed does not exist in digital domain with the same potency.</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IC compensation technique is simple and easy to be implemented, but the output SIR degrades as the input SIR increases due to the signal leakage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interference cancellation method (single-tap IQI compensation method) using the LMS algorithm was reviewed briefly mentioning that this technique suffers from the signal leakage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single-tap IQI compensation method proposed is suitable for the low range of the input SIR, at moderate and high input SIR the output SIR degrades due to the signal leakage problem and the effect of the signal leakage as the values of the IQI increases.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accurately estimate the imbalance parameters with low cost, a classification rule is proposed according to the frequency-domain statistical characteristics of the received signal.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proposes a blind calibration model for I/Q imbalance based on the statistical characteristics of the received signal in the frequency-domain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frequency point classification rule by analyzing the distribution characteristics of frequency-independent imbalance and frequency-dependent imbalance, and classify the frequency points on the baseband into two types (noise points and signal points).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One of the main performance limitations in the low-IF &amp; Zero-IF down-converters is the components mismatch between the in-phase path and the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-path named the IQ Imbalance (IQI) which limits the achievable image rejection ratio (IRR) of the down converters.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imperfections from gain and phase mismatches as well as dc offset deteriorate the out-of-band emission performance.</a:t>
            </a:r>
          </a:p>
          <a:p>
            <a:pPr algn="just">
              <a:lnSpc>
                <a:spcPct val="150000"/>
              </a:lnSpc>
            </a:pPr>
            <a:r>
              <a:rPr lang="en-IN" sz="2000" dirty="0" smtClean="0">
                <a:latin typeface="Times New Roman" pitchFamily="18" charset="0"/>
                <a:cs typeface="Times New Roman" pitchFamily="18" charset="0"/>
              </a:rPr>
              <a:t>However, extraction of transmitter I/Q imbalance with the loop-back method is disturbed by the limited residual sideband (RSB) performance of the receiver</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Extraction and calibration performances do not have to be sacrificed with our approach since no additional circuits are required in DUT nor external environment</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New methods for adaptation of </a:t>
                      </a:r>
                      <a:r>
                        <a:rPr lang="en-US" sz="2000" dirty="0" err="1">
                          <a:latin typeface="Times New Roman"/>
                          <a:ea typeface="Calibri"/>
                          <a:cs typeface="Latha"/>
                        </a:rPr>
                        <a:t>quadrature</a:t>
                      </a:r>
                      <a:r>
                        <a:rPr lang="en-US" sz="2000" dirty="0">
                          <a:latin typeface="Times New Roman"/>
                          <a:ea typeface="Calibri"/>
                          <a:cs typeface="Latha"/>
                        </a:rPr>
                        <a:t> modulators and demodulators in amplifier linearization circuits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 Cavers,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Imperfections in analog quadrature modulators (QMs) and demodulators-gain and phase imbalance and DC offset-have a devastating effect on amplifier linearization circuits.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DSP assisted low cost IQ mismatch measurement and compensation using built in power detector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Sen, S. K. Devarakond, and A. Chatterjee,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one-shot technique utilizes equation based optimum test stimulus estimation and power detection mechanisms.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19801"/>
        </p:xfrm>
        <a:graphic>
          <a:graphicData uri="http://schemas.openxmlformats.org/drawingml/2006/table">
            <a:tbl>
              <a:tblPr firstRow="1" bandRow="1">
                <a:tableStyleId>{5C22544A-7EE6-4342-B048-85BDC9FD1C3A}</a:tableStyleId>
              </a:tblPr>
              <a:tblGrid>
                <a:gridCol w="2571750"/>
                <a:gridCol w="2571750"/>
                <a:gridCol w="2571750"/>
              </a:tblGrid>
              <a:tr h="421026">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58924">
                <a:tc>
                  <a:txBody>
                    <a:bodyPr/>
                    <a:lstStyle/>
                    <a:p>
                      <a:pPr algn="just">
                        <a:lnSpc>
                          <a:spcPct val="150000"/>
                        </a:lnSpc>
                        <a:spcAft>
                          <a:spcPts val="500"/>
                        </a:spcAft>
                        <a:tabLst>
                          <a:tab pos="457200" algn="l"/>
                        </a:tabLst>
                      </a:pPr>
                      <a:r>
                        <a:rPr lang="en-US" sz="2000" dirty="0">
                          <a:latin typeface="Times New Roman"/>
                          <a:ea typeface="Calibri"/>
                          <a:cs typeface="Latha"/>
                        </a:rPr>
                        <a:t>A blind I/Q imbalance compensation technique for direct-conversion digital radio transceivers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J. de Witt and G.-J. Van Rooyen,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Digital signal processing techniques have been widely proposed to compensate for these mixer imperfections.</a:t>
                      </a:r>
                      <a:endParaRPr lang="en-IN" sz="1600">
                        <a:latin typeface="Calibri"/>
                        <a:ea typeface="Calibri"/>
                        <a:cs typeface="Latha"/>
                      </a:endParaRPr>
                    </a:p>
                  </a:txBody>
                  <a:tcPr marL="68580" marR="68580" marT="0" marB="0"/>
                </a:tc>
              </a:tr>
              <a:tr h="2539851">
                <a:tc>
                  <a:txBody>
                    <a:bodyPr/>
                    <a:lstStyle/>
                    <a:p>
                      <a:pPr algn="just">
                        <a:lnSpc>
                          <a:spcPct val="150000"/>
                        </a:lnSpc>
                        <a:spcAft>
                          <a:spcPts val="500"/>
                        </a:spcAft>
                        <a:tabLst>
                          <a:tab pos="457200" algn="l"/>
                        </a:tabLst>
                      </a:pPr>
                      <a:r>
                        <a:rPr lang="en-US" sz="2000">
                          <a:latin typeface="Times New Roman"/>
                          <a:ea typeface="Calibri"/>
                          <a:cs typeface="Latha"/>
                        </a:rPr>
                        <a:t>Advanced methods for I/Q imbalance compensation in communication receivers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Valkama, M. Renfors, and V. Koivunen,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simple structure for compensation is derived, based on a traditional adaptive interference canceller.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371600"/>
            <a:ext cx="6705600" cy="4876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09600"/>
            <a:ext cx="7498080" cy="5791200"/>
          </a:xfrm>
        </p:spPr>
        <p:txBody>
          <a:bodyPr>
            <a:noAutofit/>
          </a:bodyPr>
          <a:lstStyle/>
          <a:p>
            <a:pPr algn="just">
              <a:buNone/>
            </a:pPr>
            <a:r>
              <a:rPr lang="en-IN" sz="1800" dirty="0" smtClean="0">
                <a:latin typeface="Times New Roman" pitchFamily="18" charset="0"/>
                <a:cs typeface="Times New Roman" pitchFamily="18" charset="0"/>
              </a:rPr>
              <a:t>     In this brief, low-complexity I/Q Imbalance extraction and its calibration method are proposed to counter-imbalance the finite RSB of the direct conversion transmitter. The structure of an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quadrature</a:t>
            </a:r>
            <a:r>
              <a:rPr lang="en-IN" sz="1800" dirty="0" smtClean="0">
                <a:latin typeface="Times New Roman" pitchFamily="18" charset="0"/>
                <a:cs typeface="Times New Roman" pitchFamily="18" charset="0"/>
              </a:rPr>
              <a:t> modulator I/Q imbalance is analyzed, and it is proven that the RSB in (g, θ) plane is expressed using the Cartesian representation of a circle </a:t>
            </a:r>
            <a:r>
              <a:rPr lang="en-IN" sz="1800" dirty="0" err="1" smtClean="0">
                <a:latin typeface="Times New Roman" pitchFamily="18" charset="0"/>
                <a:cs typeface="Times New Roman" pitchFamily="18" charset="0"/>
              </a:rPr>
              <a:t>centered</a:t>
            </a:r>
            <a:r>
              <a:rPr lang="en-IN" sz="1800" dirty="0" smtClean="0">
                <a:latin typeface="Times New Roman" pitchFamily="18" charset="0"/>
                <a:cs typeface="Times New Roman" pitchFamily="18" charset="0"/>
              </a:rPr>
              <a:t> at (</a:t>
            </a:r>
            <a:r>
              <a:rPr lang="en-IN" sz="1800" dirty="0" err="1" smtClean="0">
                <a:latin typeface="Times New Roman" pitchFamily="18" charset="0"/>
                <a:cs typeface="Times New Roman" pitchFamily="18" charset="0"/>
              </a:rPr>
              <a:t>gerr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θerr</a:t>
            </a:r>
            <a:r>
              <a:rPr lang="en-IN" sz="1800" dirty="0" smtClean="0">
                <a:latin typeface="Times New Roman" pitchFamily="18" charset="0"/>
                <a:cs typeface="Times New Roman" pitchFamily="18" charset="0"/>
              </a:rPr>
              <a:t>). The proposed approach is conducted in a </a:t>
            </a:r>
            <a:r>
              <a:rPr lang="en-IN" sz="1800" dirty="0" err="1" smtClean="0">
                <a:latin typeface="Times New Roman" pitchFamily="18" charset="0"/>
                <a:cs typeface="Times New Roman" pitchFamily="18" charset="0"/>
              </a:rPr>
              <a:t>noniterative</a:t>
            </a:r>
            <a:r>
              <a:rPr lang="en-IN" sz="1800" dirty="0" smtClean="0">
                <a:latin typeface="Times New Roman" pitchFamily="18" charset="0"/>
                <a:cs typeface="Times New Roman" pitchFamily="18" charset="0"/>
              </a:rPr>
              <a:t> manner using only three measurements to calculate the imbalance parameters of the </a:t>
            </a:r>
            <a:r>
              <a:rPr lang="en-IN" sz="1800" dirty="0" err="1" smtClean="0">
                <a:latin typeface="Times New Roman" pitchFamily="18" charset="0"/>
                <a:cs typeface="Times New Roman" pitchFamily="18" charset="0"/>
              </a:rPr>
              <a:t>analog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quadrature</a:t>
            </a:r>
            <a:r>
              <a:rPr lang="en-IN" sz="1800" dirty="0" smtClean="0">
                <a:latin typeface="Times New Roman" pitchFamily="18" charset="0"/>
                <a:cs typeface="Times New Roman" pitchFamily="18" charset="0"/>
              </a:rPr>
              <a:t> modulator. The calibration is performed by incorporating the counter imbalanced mismatch parameters through the digital baseband offering high accuracy. The simulation results verify that the proposed method can extract the RSB with &lt; 2.3 dB accuracy under the imbalance condition (|g| &lt; √2 − 1, |θ| &lt; 10◦). The RSB improvement due to the proposed method is verified with the </a:t>
            </a:r>
            <a:r>
              <a:rPr lang="en-IN" sz="1800" dirty="0" err="1" smtClean="0">
                <a:latin typeface="Times New Roman" pitchFamily="18" charset="0"/>
                <a:cs typeface="Times New Roman" pitchFamily="18" charset="0"/>
              </a:rPr>
              <a:t>specter</a:t>
            </a:r>
            <a:r>
              <a:rPr lang="en-IN" sz="1800" dirty="0" smtClean="0">
                <a:latin typeface="Times New Roman" pitchFamily="18" charset="0"/>
                <a:cs typeface="Times New Roman" pitchFamily="18" charset="0"/>
              </a:rPr>
              <a:t> simulation test bench. The proposed calibration method is only applicable to offline calibration and thus it does not calibrate the dynamic environmental changes such as temperature drift and aging. The extraction requires high-precision spectrum analyzer. However, our proposed method allows faster extraction time and swift calibration without any ambiguity. The reduction in calibration time corresponds to the reduced cost for testing. Extraction and calibration performances do not have to be sacrificed with our approach since no additional circuits are required in DUT nor external environment.</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J. K. Cavers, “New methods for adaptation of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modulators and demodulators in amplifier linearization circuits,”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46, no. 3, pp. 707–716, Aug. 1997. </a:t>
            </a:r>
          </a:p>
          <a:p>
            <a:pPr algn="just">
              <a:lnSpc>
                <a:spcPct val="160000"/>
              </a:lnSpc>
            </a:pP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Sen</a:t>
            </a:r>
            <a:r>
              <a:rPr lang="en-IN" sz="1600" dirty="0" smtClean="0">
                <a:latin typeface="Times New Roman" pitchFamily="18" charset="0"/>
                <a:cs typeface="Times New Roman" pitchFamily="18" charset="0"/>
              </a:rPr>
              <a:t>, S. K. </a:t>
            </a:r>
            <a:r>
              <a:rPr lang="en-IN" sz="1600" dirty="0" err="1" smtClean="0">
                <a:latin typeface="Times New Roman" pitchFamily="18" charset="0"/>
                <a:cs typeface="Times New Roman" pitchFamily="18" charset="0"/>
              </a:rPr>
              <a:t>Devarakond</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Chatterjee</a:t>
            </a:r>
            <a:r>
              <a:rPr lang="en-IN" sz="1600" dirty="0" smtClean="0">
                <a:latin typeface="Times New Roman" pitchFamily="18" charset="0"/>
                <a:cs typeface="Times New Roman" pitchFamily="18" charset="0"/>
              </a:rPr>
              <a:t>, “DSP assisted low cost IQ mismatch measurement and compensation using built in power detector,” in IEEE MTT-S Int. </a:t>
            </a:r>
            <a:r>
              <a:rPr lang="en-IN" sz="1600" dirty="0" err="1" smtClean="0">
                <a:latin typeface="Times New Roman" pitchFamily="18" charset="0"/>
                <a:cs typeface="Times New Roman" pitchFamily="18" charset="0"/>
              </a:rPr>
              <a:t>Microw</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Dig., May 2010, pp. 336–339. </a:t>
            </a:r>
          </a:p>
          <a:p>
            <a:pPr algn="just">
              <a:lnSpc>
                <a:spcPct val="160000"/>
              </a:lnSpc>
            </a:pPr>
            <a:r>
              <a:rPr lang="en-IN" sz="1600" dirty="0" smtClean="0">
                <a:latin typeface="Times New Roman" pitchFamily="18" charset="0"/>
                <a:cs typeface="Times New Roman" pitchFamily="18" charset="0"/>
              </a:rPr>
              <a:t>[3] J. J. de Witt and G.-J. Van </a:t>
            </a:r>
            <a:r>
              <a:rPr lang="en-IN" sz="1600" dirty="0" err="1" smtClean="0">
                <a:latin typeface="Times New Roman" pitchFamily="18" charset="0"/>
                <a:cs typeface="Times New Roman" pitchFamily="18" charset="0"/>
              </a:rPr>
              <a:t>Rooyen</a:t>
            </a:r>
            <a:r>
              <a:rPr lang="en-IN" sz="1600" dirty="0" smtClean="0">
                <a:latin typeface="Times New Roman" pitchFamily="18" charset="0"/>
                <a:cs typeface="Times New Roman" pitchFamily="18" charset="0"/>
              </a:rPr>
              <a:t>, “A blind I/Q imbalance compensation technique for direct-conversion digital radio transceivers,”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58, no. 4, pp. 2077–2082, May 2009. </a:t>
            </a:r>
          </a:p>
          <a:p>
            <a:pPr algn="just">
              <a:lnSpc>
                <a:spcPct val="160000"/>
              </a:lnSpc>
            </a:pP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Valkama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Renfors</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Koivunen</a:t>
            </a:r>
            <a:r>
              <a:rPr lang="en-IN" sz="1600" dirty="0" smtClean="0">
                <a:latin typeface="Times New Roman" pitchFamily="18" charset="0"/>
                <a:cs typeface="Times New Roman" pitchFamily="18" charset="0"/>
              </a:rPr>
              <a:t>, “Advanced methods for I/Q imbalance compensation in communication receivers,” IEEE Trans. Signal Process., vol. 49, no. 10, pp. 2335–2344, Oct. 2001. </a:t>
            </a:r>
          </a:p>
          <a:p>
            <a:pPr algn="just">
              <a:lnSpc>
                <a:spcPct val="160000"/>
              </a:lnSpc>
            </a:pPr>
            <a:r>
              <a:rPr lang="en-IN" sz="1600" dirty="0" smtClean="0">
                <a:latin typeface="Times New Roman" pitchFamily="18" charset="0"/>
                <a:cs typeface="Times New Roman" pitchFamily="18" charset="0"/>
              </a:rPr>
              <a:t>[5] L. K. Leung, C. </a:t>
            </a:r>
            <a:r>
              <a:rPr lang="en-IN" sz="1600" dirty="0" err="1" smtClean="0">
                <a:latin typeface="Times New Roman" pitchFamily="18" charset="0"/>
                <a:cs typeface="Times New Roman" pitchFamily="18" charset="0"/>
              </a:rPr>
              <a:t>Narathong</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“Transmitter residual sideband and local oscillator leakage calibration using a reconfigurable tone generator and lo paths,” U.S. Patent 20 150 118 980 A1, Apr. 30, 2015.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Nassery</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Ozev</a:t>
            </a:r>
            <a:r>
              <a:rPr lang="en-IN" sz="1600" dirty="0" smtClean="0">
                <a:latin typeface="Times New Roman" pitchFamily="18" charset="0"/>
                <a:cs typeface="Times New Roman" pitchFamily="18" charset="0"/>
              </a:rPr>
              <a:t>, “An analytical technique for characterization of transceiver IQ imbalances in the loop-back mode,” in Proc.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Eur. Conf. Exhibit., Mar. 2012, pp. 1084–1089. </a:t>
            </a:r>
          </a:p>
          <a:p>
            <a:pPr algn="just">
              <a:lnSpc>
                <a:spcPct val="170000"/>
              </a:lnSpc>
            </a:pPr>
            <a:r>
              <a:rPr lang="en-IN" sz="1600" dirty="0" smtClean="0">
                <a:latin typeface="Times New Roman" pitchFamily="18" charset="0"/>
                <a:cs typeface="Times New Roman" pitchFamily="18" charset="0"/>
              </a:rPr>
              <a:t>[7] E. S. </a:t>
            </a:r>
            <a:r>
              <a:rPr lang="en-IN" sz="1600" dirty="0" err="1" smtClean="0">
                <a:latin typeface="Times New Roman" pitchFamily="18" charset="0"/>
                <a:cs typeface="Times New Roman" pitchFamily="18" charset="0"/>
              </a:rPr>
              <a:t>Erdogan</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Ozev</a:t>
            </a:r>
            <a:r>
              <a:rPr lang="en-IN" sz="1600" dirty="0" smtClean="0">
                <a:latin typeface="Times New Roman" pitchFamily="18" charset="0"/>
                <a:cs typeface="Times New Roman" pitchFamily="18" charset="0"/>
              </a:rPr>
              <a:t>, “Detailed characterization of transceiver parameters through loop-back-based </a:t>
            </a:r>
            <a:r>
              <a:rPr lang="en-IN" sz="1600" dirty="0" err="1" smtClean="0">
                <a:latin typeface="Times New Roman" pitchFamily="18" charset="0"/>
                <a:cs typeface="Times New Roman" pitchFamily="18" charset="0"/>
              </a:rPr>
              <a:t>BiST</a:t>
            </a:r>
            <a:r>
              <a:rPr lang="en-IN" sz="1600" dirty="0" smtClean="0">
                <a:latin typeface="Times New Roman" pitchFamily="18" charset="0"/>
                <a:cs typeface="Times New Roman" pitchFamily="18" charset="0"/>
              </a:rPr>
              <a:t>,”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18, no. 6, pp. 901–911, Jun. 2010. </a:t>
            </a:r>
          </a:p>
          <a:p>
            <a:pPr algn="just">
              <a:lnSpc>
                <a:spcPct val="170000"/>
              </a:lnSpc>
            </a:pPr>
            <a:r>
              <a:rPr lang="en-IN" sz="1600" dirty="0" smtClean="0">
                <a:latin typeface="Times New Roman" pitchFamily="18" charset="0"/>
                <a:cs typeface="Times New Roman" pitchFamily="18" charset="0"/>
              </a:rPr>
              <a:t>[8] C. P. Lee et al., “A highly linear direct-conversion transmit mixer </a:t>
            </a:r>
            <a:r>
              <a:rPr lang="en-IN" sz="1600" dirty="0" err="1" smtClean="0">
                <a:latin typeface="Times New Roman" pitchFamily="18" charset="0"/>
                <a:cs typeface="Times New Roman" pitchFamily="18" charset="0"/>
              </a:rPr>
              <a:t>transconductance</a:t>
            </a:r>
            <a:r>
              <a:rPr lang="en-IN" sz="1600" dirty="0" smtClean="0">
                <a:latin typeface="Times New Roman" pitchFamily="18" charset="0"/>
                <a:cs typeface="Times New Roman" pitchFamily="18" charset="0"/>
              </a:rPr>
              <a:t> stage with local oscillation </a:t>
            </a:r>
            <a:r>
              <a:rPr lang="en-IN" sz="1600" dirty="0" err="1" smtClean="0">
                <a:latin typeface="Times New Roman" pitchFamily="18" charset="0"/>
                <a:cs typeface="Times New Roman" pitchFamily="18" charset="0"/>
              </a:rPr>
              <a:t>feedthrough</a:t>
            </a:r>
            <a:r>
              <a:rPr lang="en-IN" sz="1600" dirty="0" smtClean="0">
                <a:latin typeface="Times New Roman" pitchFamily="18" charset="0"/>
                <a:cs typeface="Times New Roman" pitchFamily="18" charset="0"/>
              </a:rPr>
              <a:t> and I/Q imbalance cancellation scheme,” in IEEE Int. Solid State Circuits Conf. (ISSCC) Dig. Tech. Papers, Feb. 2006, pp. 1450–1459. </a:t>
            </a:r>
          </a:p>
          <a:p>
            <a:pPr algn="just">
              <a:lnSpc>
                <a:spcPct val="170000"/>
              </a:lnSpc>
            </a:pPr>
            <a:r>
              <a:rPr lang="en-IN" sz="1600" dirty="0" smtClean="0">
                <a:latin typeface="Times New Roman" pitchFamily="18" charset="0"/>
                <a:cs typeface="Times New Roman" pitchFamily="18" charset="0"/>
              </a:rPr>
              <a:t>[9] M. Dale and W. H. </a:t>
            </a:r>
            <a:r>
              <a:rPr lang="en-IN" sz="1600" dirty="0" err="1" smtClean="0">
                <a:latin typeface="Times New Roman" pitchFamily="18" charset="0"/>
                <a:cs typeface="Times New Roman" pitchFamily="18" charset="0"/>
              </a:rPr>
              <a:t>Thesling</a:t>
            </a:r>
            <a:r>
              <a:rPr lang="en-IN" sz="1600" dirty="0" smtClean="0">
                <a:latin typeface="Times New Roman" pitchFamily="18" charset="0"/>
                <a:cs typeface="Times New Roman" pitchFamily="18" charset="0"/>
              </a:rPr>
              <a:t>, “Residual carrier and side band processing system and method,” U.S. Patent 7 443 924 B2, Oct. 28, 2008. </a:t>
            </a:r>
          </a:p>
          <a:p>
            <a:pPr algn="just">
              <a:lnSpc>
                <a:spcPct val="170000"/>
              </a:lnSpc>
            </a:pP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Khatri</a:t>
            </a:r>
            <a:r>
              <a:rPr lang="en-IN" sz="1600" dirty="0" smtClean="0">
                <a:latin typeface="Times New Roman" pitchFamily="18" charset="0"/>
                <a:cs typeface="Times New Roman" pitchFamily="18" charset="0"/>
              </a:rPr>
              <a:t>, P. S. </a:t>
            </a:r>
            <a:r>
              <a:rPr lang="en-IN" sz="1600" dirty="0" err="1" smtClean="0">
                <a:latin typeface="Times New Roman" pitchFamily="18" charset="0"/>
                <a:cs typeface="Times New Roman" pitchFamily="18" charset="0"/>
              </a:rPr>
              <a:t>Gudem</a:t>
            </a:r>
            <a:r>
              <a:rPr lang="en-IN" sz="1600" dirty="0" smtClean="0">
                <a:latin typeface="Times New Roman" pitchFamily="18" charset="0"/>
                <a:cs typeface="Times New Roman" pitchFamily="18" charset="0"/>
              </a:rPr>
              <a:t>, and L. E. Larson, “Distortion in current commutating passive CMOS </a:t>
            </a:r>
            <a:r>
              <a:rPr lang="en-IN" sz="1600" dirty="0" err="1" smtClean="0">
                <a:latin typeface="Times New Roman" pitchFamily="18" charset="0"/>
                <a:cs typeface="Times New Roman" pitchFamily="18" charset="0"/>
              </a:rPr>
              <a:t>downconversion</a:t>
            </a:r>
            <a:r>
              <a:rPr lang="en-IN" sz="1600" dirty="0" smtClean="0">
                <a:latin typeface="Times New Roman" pitchFamily="18" charset="0"/>
                <a:cs typeface="Times New Roman" pitchFamily="18" charset="0"/>
              </a:rPr>
              <a:t> mixers,” IEEE Trans. </a:t>
            </a:r>
            <a:r>
              <a:rPr lang="en-IN" sz="1600" dirty="0" err="1" smtClean="0">
                <a:latin typeface="Times New Roman" pitchFamily="18" charset="0"/>
                <a:cs typeface="Times New Roman" pitchFamily="18" charset="0"/>
              </a:rPr>
              <a:t>Microw</a:t>
            </a:r>
            <a:r>
              <a:rPr lang="en-IN" sz="1600" dirty="0" smtClean="0">
                <a:latin typeface="Times New Roman" pitchFamily="18" charset="0"/>
                <a:cs typeface="Times New Roman" pitchFamily="18" charset="0"/>
              </a:rPr>
              <a:t>. Theory </a:t>
            </a:r>
            <a:r>
              <a:rPr lang="en-IN" sz="1600" dirty="0" err="1" smtClean="0">
                <a:latin typeface="Times New Roman" pitchFamily="18" charset="0"/>
                <a:cs typeface="Times New Roman" pitchFamily="18" charset="0"/>
              </a:rPr>
              <a:t>Techn</a:t>
            </a:r>
            <a:r>
              <a:rPr lang="en-IN" sz="1600" dirty="0" smtClean="0">
                <a:latin typeface="Times New Roman" pitchFamily="18" charset="0"/>
                <a:cs typeface="Times New Roman" pitchFamily="18" charset="0"/>
              </a:rPr>
              <a:t>., vol. 57, no. 11, pp. 2671–2681, Nov.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1568</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A Low Complexity I/Q Imbalance Calibration Method for Quadrature Modulator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2022-01-17T06:23:56Z</dcterms:modified>
</cp:coreProperties>
</file>