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Radiation Hardened 14T SRAM </a:t>
            </a:r>
            <a:r>
              <a:rPr lang="en-US" b="1" dirty="0" err="1" smtClean="0"/>
              <a:t>Bitcell</a:t>
            </a:r>
            <a:r>
              <a:rPr lang="en-US" b="1" dirty="0" smtClean="0"/>
              <a:t> With Speed and Power Optimized for Space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paper, a novel radiation-hardened 14-transistor SRAM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with speed and power optimized [radiation-hardened with speed and power optimized (RSP)-14T] for space application is proposed. By circuit- and layout-level optimization design in a 65-nm CMOS technology, the 3-D TCAD mixed-mode simulation results show that the novel structure is provided with increased resilience to single-event upset as well as single-event–multiple-node upsets due to the charge sharing among OFF-transistors. Moreover, the HSPICE simulation results show that the write speed and power consumption of the proposed RSP-14T are improved by ∼65% and ∼50%, respectively, compared with those of the radiation hardened design (RHD)-12T memory cell.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radiation environment, when the heavy ion is incident on the semiconductor material, the particles will be ionized. These excess charges will be collected by the sensitive nodes of the device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charge sharing results in single-event–multiple-node upsets (SEMNUs), which is becoming the main effect of energetic particle strikes in emerging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CMOS </a:t>
            </a:r>
            <a:r>
              <a:rPr lang="en-IN" sz="2000" dirty="0" smtClean="0">
                <a:latin typeface="Times New Roman" pitchFamily="18" charset="0"/>
                <a:cs typeface="Times New Roman" pitchFamily="18" charset="0"/>
              </a:rPr>
              <a:t>technology.</a:t>
            </a:r>
          </a:p>
          <a:p>
            <a:pPr algn="just">
              <a:lnSpc>
                <a:spcPct val="150000"/>
              </a:lnSpc>
            </a:pPr>
            <a:r>
              <a:rPr lang="en-IN" sz="2000" dirty="0" smtClean="0">
                <a:latin typeface="Times New Roman" pitchFamily="18" charset="0"/>
                <a:cs typeface="Times New Roman" pitchFamily="18" charset="0"/>
              </a:rPr>
              <a:t>The soft error rate (SER) in SRAM is increased with the technology scaled in the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regime. In order to reduce the SER, numerous alternatives have been proposed to the standard 6T SRAM cell.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reinforcement method is through constructing special topology of transistor connections inside cells to achieve circuit-level protection.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During the write operation, the feedback mechanism will be interrupted easily.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charge sharing between transistors will be neglected.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reduce the impact of charge sharing on N2 and N0 when P2 is hit by a particle, they are also moved away from P2.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Low-Power </a:t>
            </a:r>
            <a:r>
              <a:rPr lang="en-IN" sz="2000" dirty="0" smtClean="0">
                <a:latin typeface="Times New Roman" pitchFamily="18" charset="0"/>
                <a:cs typeface="Times New Roman" pitchFamily="18" charset="0"/>
              </a:rPr>
              <a:t>and High-Performance have become a burning issue in VLSI industries these days</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the first radiation-hardened static random access memory (SRAM)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targeted at low-voltage functionality, while maintaining high soft-error robustness.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radiation-hardened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is a pioneer solution for embedded memories in low-power space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Various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designs and architectural techniques have been proposed to enable operation deep into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region.</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is specifically designed to enable robust, low-voltage, ULP operation in space applications and other high-radiation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13T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features single-ended readout through the read access transistor (N8).</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248400"/>
          </a:xfrm>
        </p:spPr>
        <p:txBody>
          <a:bodyPr>
            <a:noAutofit/>
          </a:bodyPr>
          <a:lstStyle/>
          <a:p>
            <a:pPr algn="just">
              <a:lnSpc>
                <a:spcPct val="150000"/>
              </a:lnSpc>
            </a:pPr>
            <a:r>
              <a:rPr lang="en-IN" sz="2000" dirty="0" smtClean="0">
                <a:latin typeface="Times New Roman" pitchFamily="18" charset="0"/>
                <a:cs typeface="Times New Roman" pitchFamily="18" charset="0"/>
              </a:rPr>
              <a:t>During the write operation, the feedback mechanism will not be interrupted easily.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Requires </a:t>
            </a:r>
            <a:r>
              <a:rPr lang="en-IN" sz="2000" dirty="0" smtClean="0">
                <a:latin typeface="Times New Roman" pitchFamily="18" charset="0"/>
                <a:cs typeface="Times New Roman" pitchFamily="18" charset="0"/>
              </a:rPr>
              <a:t>low area.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their static power consumption, scaling the supply voltage of the SRAM macros is an efficient method to reduce total chip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SET is obtained by heavy ions striking on drain of OFF-transistors, and the efficiency of the charge sharing among the OFF-transistors is evaluated by the angle of the hit.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efficient way to achieve ULP operation in </a:t>
            </a:r>
            <a:r>
              <a:rPr lang="en-IN" sz="2000" dirty="0" smtClean="0">
                <a:latin typeface="Times New Roman" pitchFamily="18" charset="0"/>
                <a:cs typeface="Times New Roman" pitchFamily="18" charset="0"/>
              </a:rPr>
              <a:t>integrated circuits </a:t>
            </a:r>
            <a:r>
              <a:rPr lang="en-IN" sz="2000" dirty="0" smtClean="0">
                <a:latin typeface="Times New Roman" pitchFamily="18" charset="0"/>
                <a:cs typeface="Times New Roman" pitchFamily="18" charset="0"/>
              </a:rPr>
              <a:t>is to aggressively reduce the supply voltage (VDD) and operate all components of the chip in the near-threshold or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region, </a:t>
            </a:r>
            <a:r>
              <a:rPr lang="en-IN" sz="2000" dirty="0" smtClean="0">
                <a:latin typeface="Times New Roman" pitchFamily="18" charset="0"/>
                <a:cs typeface="Times New Roman" pitchFamily="18" charset="0"/>
              </a:rPr>
              <a:t>thereby significantly reducing both static and dynamic power </a:t>
            </a:r>
            <a:r>
              <a:rPr lang="en-IN" sz="2000" dirty="0" smtClean="0">
                <a:latin typeface="Times New Roman" pitchFamily="18" charset="0"/>
                <a:cs typeface="Times New Roman" pitchFamily="18" charset="0"/>
              </a:rPr>
              <a:t>consumption.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Basic mechanisms and modeling of single-event upset in digital microelectronics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 E. Dodd and L. W. Massengill,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Physical mechanisms responsible for nondestructive single-event effects in digital microelectronics are reviewed, concentrating on silicon MOS devices and integrated circuits.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Physics of multiple-node charge collection and impacts on single-event characterization and soft error rate prediction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D. Black, P. E. Dodd, and K. M. Warren,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impact of multiple-node charge collection on soft error rate prediction is also presented and shows that full circuit prediction is not yet well understood</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 error rate estimation of digital circuits in the presence of multiple event transients (METs)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Fazeli, S. N. Ahmadian, S. G. Miremadi, H. Asadi, and M. B. Tahoori,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present a very fast and accurate technique to estimate the soft error rate of digital circuits in the presence of Multiple Event Transients (METs).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Analysis and design of nanoscale CMOS storage elements for single-event hardening with multiple-node upset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Lin, Y.-B. Kim, and F. Lombardi,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occurrence of a single event with a multiple-node upset is likely to increase significantly in </a:t>
                      </a:r>
                      <a:r>
                        <a:rPr lang="en-US" sz="2000" dirty="0" err="1">
                          <a:solidFill>
                            <a:srgbClr val="333333"/>
                          </a:solidFill>
                          <a:latin typeface="Times New Roman"/>
                          <a:ea typeface="Calibri"/>
                          <a:cs typeface="Latha"/>
                        </a:rPr>
                        <a:t>nanoscale</a:t>
                      </a:r>
                      <a:r>
                        <a:rPr lang="en-US" sz="2000" dirty="0">
                          <a:solidFill>
                            <a:srgbClr val="333333"/>
                          </a:solidFill>
                          <a:latin typeface="Times New Roman"/>
                          <a:ea typeface="Calibri"/>
                          <a:cs typeface="Latha"/>
                        </a:rPr>
                        <a:t> CMOS due to reduced device size and power supply voltage scaling.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200" cy="427672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In this paper, the radiation-hardened 14T SRAM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with speed and power optimized (RSP-14T) based on the source isolation technique is presented. Through the circuit- and layout-level optimization, the mixed-mode simulation results show that it can not only tolerate an SEU on any of its inner single node, but also have partial SEMNUs immune even at the LET value equal to 60 MeV-cm2/mg, which is larger than that reported for RHD-12T. Meanwhile, compared with RHD12T, its write speed and power consumption are significantly improved. Thus, the excepting area increased slightly, and the proposed RSP-14T cell is more suitable for the space application.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P. E. Dodd and L. W. </a:t>
            </a:r>
            <a:r>
              <a:rPr lang="en-IN" sz="1600" dirty="0" err="1" smtClean="0">
                <a:latin typeface="Times New Roman" pitchFamily="18" charset="0"/>
                <a:cs typeface="Times New Roman" pitchFamily="18" charset="0"/>
              </a:rPr>
              <a:t>Massengill</a:t>
            </a:r>
            <a:r>
              <a:rPr lang="en-IN" sz="1600" dirty="0" smtClean="0">
                <a:latin typeface="Times New Roman" pitchFamily="18" charset="0"/>
                <a:cs typeface="Times New Roman" pitchFamily="18" charset="0"/>
              </a:rPr>
              <a:t>, “Basic mechanisms and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single-event upset in digital microelectronics,”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50, no. 3, pp. 583–602, Jun. 2003. </a:t>
            </a:r>
          </a:p>
          <a:p>
            <a:pPr algn="just">
              <a:lnSpc>
                <a:spcPct val="160000"/>
              </a:lnSpc>
            </a:pPr>
            <a:r>
              <a:rPr lang="en-IN" sz="1600" dirty="0" smtClean="0">
                <a:latin typeface="Times New Roman" pitchFamily="18" charset="0"/>
                <a:cs typeface="Times New Roman" pitchFamily="18" charset="0"/>
              </a:rPr>
              <a:t>[2] J. D. Black, P. E. Dodd, and K. M. Warren, “Physics of multiple-node charge collection and impacts on single-event characterization and soft error rate prediction,”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60, no. 3, pp. 1836–1851, Jun. 2013. </a:t>
            </a:r>
          </a:p>
          <a:p>
            <a:pPr algn="just">
              <a:lnSpc>
                <a:spcPct val="160000"/>
              </a:lnSpc>
            </a:pP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Fazeli</a:t>
            </a:r>
            <a:r>
              <a:rPr lang="en-IN" sz="1600" dirty="0" smtClean="0">
                <a:latin typeface="Times New Roman" pitchFamily="18" charset="0"/>
                <a:cs typeface="Times New Roman" pitchFamily="18" charset="0"/>
              </a:rPr>
              <a:t>, S. N. </a:t>
            </a:r>
            <a:r>
              <a:rPr lang="en-IN" sz="1600" dirty="0" err="1" smtClean="0">
                <a:latin typeface="Times New Roman" pitchFamily="18" charset="0"/>
                <a:cs typeface="Times New Roman" pitchFamily="18" charset="0"/>
              </a:rPr>
              <a:t>Ahmadian</a:t>
            </a:r>
            <a:r>
              <a:rPr lang="en-IN" sz="1600" dirty="0" smtClean="0">
                <a:latin typeface="Times New Roman" pitchFamily="18" charset="0"/>
                <a:cs typeface="Times New Roman" pitchFamily="18" charset="0"/>
              </a:rPr>
              <a:t>, S. G. </a:t>
            </a:r>
            <a:r>
              <a:rPr lang="en-IN" sz="1600" dirty="0" err="1" smtClean="0">
                <a:latin typeface="Times New Roman" pitchFamily="18" charset="0"/>
                <a:cs typeface="Times New Roman" pitchFamily="18" charset="0"/>
              </a:rPr>
              <a:t>Miremadi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Asadi</a:t>
            </a:r>
            <a:r>
              <a:rPr lang="en-IN" sz="1600" dirty="0" smtClean="0">
                <a:latin typeface="Times New Roman" pitchFamily="18" charset="0"/>
                <a:cs typeface="Times New Roman" pitchFamily="18" charset="0"/>
              </a:rPr>
              <a:t>, and M. B. </a:t>
            </a:r>
            <a:r>
              <a:rPr lang="en-IN" sz="1600" dirty="0" err="1" smtClean="0">
                <a:latin typeface="Times New Roman" pitchFamily="18" charset="0"/>
                <a:cs typeface="Times New Roman" pitchFamily="18" charset="0"/>
              </a:rPr>
              <a:t>Tahoori</a:t>
            </a:r>
            <a:r>
              <a:rPr lang="en-IN" sz="1600" dirty="0" smtClean="0">
                <a:latin typeface="Times New Roman" pitchFamily="18" charset="0"/>
                <a:cs typeface="Times New Roman" pitchFamily="18" charset="0"/>
              </a:rPr>
              <a:t>, “Soft error rate estimation of digital circuits in the presence of multiple event transients (METs</a:t>
            </a:r>
            <a:r>
              <a:rPr lang="en-IN" sz="1600" dirty="0" smtClean="0">
                <a:latin typeface="Times New Roman" pitchFamily="18" charset="0"/>
                <a:cs typeface="Times New Roman" pitchFamily="18" charset="0"/>
              </a:rPr>
              <a:t>) ,” </a:t>
            </a:r>
            <a:r>
              <a:rPr lang="en-IN" sz="1600" dirty="0" smtClean="0">
                <a:latin typeface="Times New Roman" pitchFamily="18" charset="0"/>
                <a:cs typeface="Times New Roman" pitchFamily="18" charset="0"/>
              </a:rPr>
              <a:t>in Proc. IEEE Int. Conf. Design, Automat. Test Eur., Mar. 2011, pp. 70–75. </a:t>
            </a:r>
          </a:p>
          <a:p>
            <a:pPr algn="just">
              <a:lnSpc>
                <a:spcPct val="160000"/>
              </a:lnSpc>
            </a:pPr>
            <a:r>
              <a:rPr lang="en-IN" sz="1600" dirty="0" smtClean="0">
                <a:latin typeface="Times New Roman" pitchFamily="18" charset="0"/>
                <a:cs typeface="Times New Roman" pitchFamily="18" charset="0"/>
              </a:rPr>
              <a:t>[4] S. Lin, Y.-B. Kim, and F. Lombardi, “Analysis and design of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CMOS storage elements for single-event hardening with multiple-node upset,” IEEE Trans. Device Mater. Rel., vol. 12, no. 1, pp. 68–77, Mar. 2012. </a:t>
            </a:r>
          </a:p>
          <a:p>
            <a:pPr algn="just">
              <a:lnSpc>
                <a:spcPct val="160000"/>
              </a:lnSpc>
            </a:pPr>
            <a:r>
              <a:rPr lang="en-IN" sz="1600" dirty="0" smtClean="0">
                <a:latin typeface="Times New Roman" pitchFamily="18" charset="0"/>
                <a:cs typeface="Times New Roman" pitchFamily="18" charset="0"/>
              </a:rPr>
              <a:t>[5] E. </a:t>
            </a:r>
            <a:r>
              <a:rPr lang="en-IN" sz="1600" dirty="0" err="1" smtClean="0">
                <a:latin typeface="Times New Roman" pitchFamily="18" charset="0"/>
                <a:cs typeface="Times New Roman" pitchFamily="18" charset="0"/>
              </a:rPr>
              <a:t>Ibe</a:t>
            </a:r>
            <a:r>
              <a:rPr lang="en-IN" sz="1600" dirty="0" smtClean="0">
                <a:latin typeface="Times New Roman" pitchFamily="18" charset="0"/>
                <a:cs typeface="Times New Roman" pitchFamily="18" charset="0"/>
              </a:rPr>
              <a:t>, H. Taniguchi, Y. Yahagi, K. </a:t>
            </a:r>
            <a:r>
              <a:rPr lang="en-IN" sz="1600" dirty="0" err="1" smtClean="0">
                <a:latin typeface="Times New Roman" pitchFamily="18" charset="0"/>
                <a:cs typeface="Times New Roman" pitchFamily="18" charset="0"/>
              </a:rPr>
              <a:t>Shimbo</a:t>
            </a:r>
            <a:r>
              <a:rPr lang="en-IN" sz="1600" dirty="0" smtClean="0">
                <a:latin typeface="Times New Roman" pitchFamily="18" charset="0"/>
                <a:cs typeface="Times New Roman" pitchFamily="18" charset="0"/>
              </a:rPr>
              <a:t>, and T. Toba, “Impact of scaling on neutron-induced soft error in SRAMs from a 250 nm to a 22 nm design rule,” IEEE Trans. Electron Devices, vol. 57, no. 7, pp. 1527–1538, Jul. 2010.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C. Baumann, “Soft errors in advanced semiconductor devices-part I: The three radiation sources,” IEEE Trans. Device Mater. Rel., vol. 1, no. 1, pp. 17–22, Mar. 2001. </a:t>
            </a:r>
          </a:p>
          <a:p>
            <a:pPr algn="just">
              <a:lnSpc>
                <a:spcPct val="170000"/>
              </a:lnSpc>
            </a:pPr>
            <a:r>
              <a:rPr lang="en-IN" sz="1600" dirty="0" smtClean="0">
                <a:latin typeface="Times New Roman" pitchFamily="18" charset="0"/>
                <a:cs typeface="Times New Roman" pitchFamily="18" charset="0"/>
              </a:rPr>
              <a:t>[7] S. M. </a:t>
            </a:r>
            <a:r>
              <a:rPr lang="en-IN" sz="1600" dirty="0" err="1" smtClean="0">
                <a:latin typeface="Times New Roman" pitchFamily="18" charset="0"/>
                <a:cs typeface="Times New Roman" pitchFamily="18" charset="0"/>
              </a:rPr>
              <a:t>Jahinuzzaman</a:t>
            </a:r>
            <a:r>
              <a:rPr lang="en-IN" sz="1600" dirty="0" smtClean="0">
                <a:latin typeface="Times New Roman" pitchFamily="18" charset="0"/>
                <a:cs typeface="Times New Roman" pitchFamily="18" charset="0"/>
              </a:rPr>
              <a:t>, D. J. </a:t>
            </a:r>
            <a:r>
              <a:rPr lang="en-IN" sz="1600" dirty="0" err="1" smtClean="0">
                <a:latin typeface="Times New Roman" pitchFamily="18" charset="0"/>
                <a:cs typeface="Times New Roman" pitchFamily="18" charset="0"/>
              </a:rPr>
              <a:t>Rennie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Sachdev</a:t>
            </a:r>
            <a:r>
              <a:rPr lang="en-IN" sz="1600" dirty="0" smtClean="0">
                <a:latin typeface="Times New Roman" pitchFamily="18" charset="0"/>
                <a:cs typeface="Times New Roman" pitchFamily="18" charset="0"/>
              </a:rPr>
              <a:t>, “A soft error tolerant 10T SRAM bit-cell with differential read capability,”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56, no. 6, pp. 3768–3773, Dec. 2009. </a:t>
            </a:r>
          </a:p>
          <a:p>
            <a:pPr algn="just">
              <a:lnSpc>
                <a:spcPct val="170000"/>
              </a:lnSpc>
            </a:pPr>
            <a:r>
              <a:rPr lang="en-IN" sz="1600" dirty="0" smtClean="0">
                <a:latin typeface="Times New Roman" pitchFamily="18" charset="0"/>
                <a:cs typeface="Times New Roman" pitchFamily="18" charset="0"/>
              </a:rPr>
              <a:t>[8] T. </a:t>
            </a:r>
            <a:r>
              <a:rPr lang="en-IN" sz="1600" dirty="0" err="1" smtClean="0">
                <a:latin typeface="Times New Roman" pitchFamily="18" charset="0"/>
                <a:cs typeface="Times New Roman" pitchFamily="18" charset="0"/>
              </a:rPr>
              <a:t>Calin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Nicolaidis</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Velazco</a:t>
            </a:r>
            <a:r>
              <a:rPr lang="en-IN" sz="1600" dirty="0" smtClean="0">
                <a:latin typeface="Times New Roman" pitchFamily="18" charset="0"/>
                <a:cs typeface="Times New Roman" pitchFamily="18" charset="0"/>
              </a:rPr>
              <a:t>, “Upset hardened memory design for submicron CMOS technology,”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43, no. 6, pp. 2874–2878, Dec. 1996. </a:t>
            </a:r>
          </a:p>
          <a:p>
            <a:pPr algn="just">
              <a:lnSpc>
                <a:spcPct val="170000"/>
              </a:lnSpc>
            </a:pP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Rajaei</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Asgari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Tabandeh</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Fazeli</a:t>
            </a:r>
            <a:r>
              <a:rPr lang="en-IN" sz="1600" dirty="0" smtClean="0">
                <a:latin typeface="Times New Roman" pitchFamily="18" charset="0"/>
                <a:cs typeface="Times New Roman" pitchFamily="18" charset="0"/>
              </a:rPr>
              <a:t>, “Design of robust SRAM cells against single-event multiple effects for </a:t>
            </a:r>
            <a:r>
              <a:rPr lang="en-IN" sz="1600" dirty="0" err="1" smtClean="0">
                <a:latin typeface="Times New Roman" pitchFamily="18" charset="0"/>
                <a:cs typeface="Times New Roman" pitchFamily="18" charset="0"/>
              </a:rPr>
              <a:t>nanometer</a:t>
            </a:r>
            <a:r>
              <a:rPr lang="en-IN" sz="1600" dirty="0" smtClean="0">
                <a:latin typeface="Times New Roman" pitchFamily="18" charset="0"/>
                <a:cs typeface="Times New Roman" pitchFamily="18" charset="0"/>
              </a:rPr>
              <a:t> technologies,” IEEE Trans. Device Mater. Rel., vol. 15, no. 3, pp. 429–436, Sep. 2015. </a:t>
            </a:r>
          </a:p>
          <a:p>
            <a:pPr algn="just">
              <a:lnSpc>
                <a:spcPct val="170000"/>
              </a:lnSpc>
            </a:pPr>
            <a:r>
              <a:rPr lang="en-IN" sz="1600" dirty="0" smtClean="0">
                <a:latin typeface="Times New Roman" pitchFamily="18" charset="0"/>
                <a:cs typeface="Times New Roman" pitchFamily="18" charset="0"/>
              </a:rPr>
              <a:t>[10]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Xiao, and Z. Mao, “Novel low-power and highly reliable radiation hardened memory cell for 65 nm CMOS technology,” IEEE Trans. Circuits Syst. I, Reg. Papers, vol. 61, no. 7, pp. 1994–2001, Jul.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1510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Radiation Hardened 14T SRAM Bitcell With Speed and Power Optimized for Space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2021-12-25T11:41:09Z</dcterms:modified>
</cp:coreProperties>
</file>