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US" b="1" dirty="0" smtClean="0"/>
              <a:t/>
            </a:r>
            <a:br>
              <a:rPr lang="en-US" b="1" dirty="0" smtClean="0"/>
            </a:br>
            <a:r>
              <a:rPr lang="en-US" b="1" dirty="0" smtClean="0"/>
              <a:t>Low-Power </a:t>
            </a:r>
            <a:r>
              <a:rPr lang="en-US" b="1" dirty="0" smtClean="0"/>
              <a:t>Approximate Unsigned Multipliers with Configurable Error Recovery</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4953000"/>
          </a:xfrm>
        </p:spPr>
        <p:txBody>
          <a:bodyPr>
            <a:noAutofit/>
          </a:bodyPr>
          <a:lstStyle/>
          <a:p>
            <a:pPr algn="just">
              <a:buNone/>
            </a:pPr>
            <a:r>
              <a:rPr lang="en-IN" sz="2000" dirty="0" smtClean="0">
                <a:latin typeface="Times New Roman" pitchFamily="18" charset="0"/>
                <a:cs typeface="Times New Roman" pitchFamily="18" charset="0"/>
              </a:rPr>
              <a:t>    Approximate </a:t>
            </a:r>
            <a:r>
              <a:rPr lang="en-IN" sz="2000" dirty="0" smtClean="0">
                <a:latin typeface="Times New Roman" pitchFamily="18" charset="0"/>
                <a:cs typeface="Times New Roman" pitchFamily="18" charset="0"/>
              </a:rPr>
              <a:t>circuits have been considered for applications that can tolerate some loss of accuracy with improved performance and/or energy efficiency. Multipliers are key arithmetic circuits in many of these applications including digital signal processing (DSP). In this paper, a novel approximate multiplier with a low power consumption and a short critical path is proposed for high-performance DSP applications. This multiplier leverages a newly designed approximate adder that limits its carry propagation to the 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for fast partial product accumulation. Different levels of accuracy can be achieved by using either OR gates or the proposed approximate adder in a configurable error recovery circuit. The approximate multipliers using these two error reduction strategies are referred to as AM1 and AM2, respectively. Both AM1 and AM2 have a low mean error distance, i.e., most of the errors are not significant in magnitude.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6553200"/>
          </a:xfrm>
        </p:spPr>
        <p:txBody>
          <a:bodyPr>
            <a:noAutofit/>
          </a:bodyPr>
          <a:lstStyle/>
          <a:p>
            <a:pPr algn="just">
              <a:lnSpc>
                <a:spcPct val="120000"/>
              </a:lnSpc>
              <a:buNone/>
            </a:pPr>
            <a:r>
              <a:rPr lang="en-IN" sz="2000" dirty="0" smtClean="0">
                <a:latin typeface="Times New Roman" pitchFamily="18" charset="0"/>
                <a:cs typeface="Times New Roman" pitchFamily="18" charset="0"/>
              </a:rPr>
              <a:t>    Compared </a:t>
            </a:r>
            <a:r>
              <a:rPr lang="en-IN" sz="2000" dirty="0" smtClean="0">
                <a:latin typeface="Times New Roman" pitchFamily="18" charset="0"/>
                <a:cs typeface="Times New Roman" pitchFamily="18" charset="0"/>
              </a:rPr>
              <a:t>with a Wallace multiplier optimized for speed, an 8×8 AM1 using four most significant bits for error reduction shows a 60% reduction in delay (when optimized for delay) and a 42% reduction in power dissipation (when optimized for area).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16×16 design, half of the least significant partial products are truncated for AM1 and AM2, which are thus denoted as TAM1 and TAM2, respectively. Compared with the Wallace multiplier, TAM1 and TAM2 save from 50% to 66% in power, when optimized for area. Compared with existing approximate multipliers, AM1, AM2, TAM1, and TAM2 show significant advantages in accuracy with a low power-delay product. AM2 has a better accuracy compared with AM1 but with a longer delay and higher power consumption. Image processing applications, including image sharpening and smoothing, are considered to show the quality of the approximate multipliers in error-tolerant applications. By utilizing an appropriate error recovery scheme, the proposed approximate multipliers achieve similar processing accuracy as exact multipliers, but with significant improvements in power.</a:t>
            </a:r>
            <a:endParaRPr lang="en-US" sz="2000" dirty="0" smtClean="0">
              <a:latin typeface="Times New Roman" pitchFamily="18" charset="0"/>
              <a:cs typeface="Times New Roman" pitchFamily="18" charset="0"/>
            </a:endParaRPr>
          </a:p>
          <a:p>
            <a:pPr algn="just">
              <a:lnSpc>
                <a:spcPct val="12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system, a approximate multiplier with low power and small critical path is deliver for high performance DSP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Reduce the Delay of the Existing Circuitry we implemented another method where we have less area and delay compared to existing technique of approximation.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been shown that this may lead to low accuracy, because errors may accumulate and it is difficult to correct errors using existing approximate adders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adders in each layer operate in parallel without carry propagation, and the same operation repeats until two rows of partial products remain.</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Longer delay </a:t>
            </a:r>
          </a:p>
          <a:p>
            <a:pPr algn="just">
              <a:lnSpc>
                <a:spcPct val="150000"/>
              </a:lnSpc>
            </a:pPr>
            <a:r>
              <a:rPr lang="en-IN" sz="2000" dirty="0" smtClean="0">
                <a:latin typeface="Times New Roman" pitchFamily="18" charset="0"/>
                <a:cs typeface="Times New Roman" pitchFamily="18" charset="0"/>
              </a:rPr>
              <a:t>High </a:t>
            </a:r>
            <a:r>
              <a:rPr lang="en-IN" sz="2000" dirty="0" smtClean="0">
                <a:latin typeface="Times New Roman" pitchFamily="18" charset="0"/>
                <a:cs typeface="Times New Roman" pitchFamily="18" charset="0"/>
              </a:rPr>
              <a:t>power consumption </a:t>
            </a:r>
          </a:p>
          <a:p>
            <a:pPr algn="just">
              <a:lnSpc>
                <a:spcPct val="150000"/>
              </a:lnSpc>
            </a:pPr>
            <a:r>
              <a:rPr lang="en-IN" sz="2000" dirty="0" smtClean="0">
                <a:latin typeface="Times New Roman" pitchFamily="18" charset="0"/>
                <a:cs typeface="Times New Roman" pitchFamily="18" charset="0"/>
              </a:rPr>
              <a:t>Low </a:t>
            </a:r>
            <a:r>
              <a:rPr lang="en-IN" sz="2000" dirty="0" smtClean="0">
                <a:latin typeface="Times New Roman" pitchFamily="18" charset="0"/>
                <a:cs typeface="Times New Roman" pitchFamily="18" charset="0"/>
              </a:rPr>
              <a:t>accuracy </a:t>
            </a:r>
          </a:p>
          <a:p>
            <a:pPr algn="just">
              <a:lnSpc>
                <a:spcPct val="150000"/>
              </a:lnSpc>
            </a:pPr>
            <a:r>
              <a:rPr lang="en-IN" sz="2000" dirty="0" smtClean="0">
                <a:latin typeface="Times New Roman" pitchFamily="18" charset="0"/>
                <a:cs typeface="Times New Roman" pitchFamily="18" charset="0"/>
              </a:rPr>
              <a:t>Only </a:t>
            </a:r>
            <a:r>
              <a:rPr lang="en-IN" sz="2000" dirty="0" smtClean="0">
                <a:latin typeface="Times New Roman" pitchFamily="18" charset="0"/>
                <a:cs typeface="Times New Roman" pitchFamily="18" charset="0"/>
              </a:rPr>
              <a:t>luminance multiplication is achieved ( Gray Scale ) </a:t>
            </a:r>
          </a:p>
          <a:p>
            <a:pPr algn="just">
              <a:lnSpc>
                <a:spcPct val="150000"/>
              </a:lnSpc>
            </a:pPr>
            <a:r>
              <a:rPr lang="en-IN" sz="2000" dirty="0" smtClean="0">
                <a:latin typeface="Times New Roman" pitchFamily="18" charset="0"/>
                <a:cs typeface="Times New Roman" pitchFamily="18" charset="0"/>
              </a:rPr>
              <a:t>Errors </a:t>
            </a:r>
            <a:r>
              <a:rPr lang="en-IN" sz="2000" dirty="0" smtClean="0">
                <a:latin typeface="Times New Roman" pitchFamily="18" charset="0"/>
                <a:cs typeface="Times New Roman" pitchFamily="18" charset="0"/>
              </a:rPr>
              <a:t>in the final product</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approximate multiplier, a simple tree of the approximate adders is used for partial product accumulation and the error signals are used to compensate errors for obtaining a better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decreased the number of vertical product terms in the PPM with the aim of reducing the height of the critical column in the accumulation tree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multiplier organizes the partial product terms using different sizes of </a:t>
            </a:r>
            <a:r>
              <a:rPr lang="en-IN" sz="2000" dirty="0" err="1" smtClean="0">
                <a:latin typeface="Times New Roman" pitchFamily="18" charset="0"/>
                <a:cs typeface="Times New Roman" pitchFamily="18" charset="0"/>
              </a:rPr>
              <a:t>significantdriven</a:t>
            </a:r>
            <a:r>
              <a:rPr lang="en-IN" sz="2000" dirty="0" smtClean="0">
                <a:latin typeface="Times New Roman" pitchFamily="18" charset="0"/>
                <a:cs typeface="Times New Roman" pitchFamily="18" charset="0"/>
              </a:rPr>
              <a:t> logic clusters.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designs can be used as effective library cells for the synthesis of approximate circuits.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applications, approximate circuits play an important role as a promising alternative for reducing area, power and delay, thereby achieving better performance in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error distance (ED) and mean error distance (MED) are proposed to evaluate the performance of approximate arithmetic </a:t>
            </a:r>
            <a:r>
              <a:rPr lang="en-IN" sz="2000" dirty="0" smtClean="0">
                <a:latin typeface="Times New Roman" pitchFamily="18" charset="0"/>
                <a:cs typeface="Times New Roman" pitchFamily="18" charset="0"/>
              </a:rPr>
              <a:t>circuits.</a:t>
            </a:r>
          </a:p>
          <a:p>
            <a:pPr algn="just">
              <a:lnSpc>
                <a:spcPct val="150000"/>
              </a:lnSpc>
            </a:pPr>
            <a:r>
              <a:rPr lang="en-IN" sz="2000" dirty="0" smtClean="0">
                <a:latin typeface="Times New Roman" pitchFamily="18" charset="0"/>
                <a:cs typeface="Times New Roman" pitchFamily="18" charset="0"/>
              </a:rPr>
              <a:t>Moreover, the PDP and area-delay product (ADP) are calculated to better assess performance at the circuit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each approximate multiplier, image multiplication is selected because it directly employs multiplication without any other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Digital Signal Processing (DSP), which performance improved with loss of accuracy for application of approximate circuits.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Approximate computing: An emerging paradigm for energy-efficient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and M. Orshansky,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Approximate computing has recently emerged as a promising approach to energy-efficient design of digital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Speeding up processing with approximation circuits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S.-L. Lu,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synchronous system must know the maximum time needed to compute a function, but a circuit usually finishes computation earlier than the worst-case delay.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Variable latency speculative addition: A new paradigm for arithmetic circuit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 Verma, P. Brisk, and P. Ienne,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Adders are one of the key components in arithmetic circuits. Enhancing their performance can significantly improve the quality of arithmetic designs.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enhanced low-power high-speed adder for error-tolerant application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Zhu, W. L. Goh, and K. S. Yeo,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occurrence of errors are inevitable in modern VLSI technology and to overcome all possible errors is an expensive task.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6858000"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228600"/>
            <a:ext cx="7498080" cy="6629400"/>
          </a:xfrm>
        </p:spPr>
        <p:txBody>
          <a:bodyPr>
            <a:noAutofit/>
          </a:bodyPr>
          <a:lstStyle/>
          <a:p>
            <a:pPr algn="just">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proposes a high-performance and low-power approximate partial product accumulation tree for a multiplier using a newly designed approximate adder. The proposed approximate adder ignores the carry propagation by generating both an approximate sum and an error signal. OR gate and approximate adder based error reduction schemes are utilized, yielding two different approximate 8 × 8 multiplier designs: AM1 and AM2. Moreover, modifications are made on the error reduction schemes for 16 × 16 multiplier designs, such that TAM1 and TAM2 are obtained by truncating 16 LSBs of the partial products. The proposed approximate multipliers have been shown to have a lower power dissipation than an exact Wallace multiplier optimized for speed. Functional analysis has shown that on a statistical basis, the proposed multipliers have very small error distances and thus, they achieve a high accuracy. Simulation has also shown that AM2 has a higher accuracy than AM1 at the cost of a longer delay and a higher power consumption. Truncation-based designs (TAM1 and TAM2) achieve a significant improvement in power and area with a small degradation in NMED. The proposed approximate multipliers improve over previous approximate designs especially in accuracy. While previous designs focus on reducing both delay and power with often unsatisfying accuracy, the proposed designs achieve excellent delay and power reductions with a high accuracy. The application of the proposed multipliers to image sharpening and smoothing has shown that the proposed designs are very competitive in performance with their accurate counterpart.</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Han and M. </a:t>
            </a:r>
            <a:r>
              <a:rPr lang="en-IN" sz="1600" dirty="0" err="1" smtClean="0">
                <a:latin typeface="Times New Roman" pitchFamily="18" charset="0"/>
                <a:cs typeface="Times New Roman" pitchFamily="18" charset="0"/>
              </a:rPr>
              <a:t>Orshansky</a:t>
            </a:r>
            <a:r>
              <a:rPr lang="en-IN" sz="1600" dirty="0" smtClean="0">
                <a:latin typeface="Times New Roman" pitchFamily="18" charset="0"/>
                <a:cs typeface="Times New Roman" pitchFamily="18" charset="0"/>
              </a:rPr>
              <a:t>, “Approximate computing: An emerging paradigm for energy-efficient design,” in Proc. 18th IEEE Eur.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May 2013,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S.-L. Lu, “Speeding up processing with approximation circuits,” Computer, vol. 37, no. 3, pp. 67–73, Mar.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K.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P. Brisk, and P. </a:t>
            </a:r>
            <a:r>
              <a:rPr lang="en-IN" sz="1600" dirty="0" err="1" smtClean="0">
                <a:latin typeface="Times New Roman" pitchFamily="18" charset="0"/>
                <a:cs typeface="Times New Roman" pitchFamily="18" charset="0"/>
              </a:rPr>
              <a:t>Ienne</a:t>
            </a:r>
            <a:r>
              <a:rPr lang="en-IN" sz="1600" dirty="0" smtClean="0">
                <a:latin typeface="Times New Roman" pitchFamily="18" charset="0"/>
                <a:cs typeface="Times New Roman" pitchFamily="18" charset="0"/>
              </a:rPr>
              <a:t>, “Variable latency speculative addition: A new paradigm for arithmetic circuit design,” in Proc. Design, Automat. Test Eur., Mar. 2008, pp. 1250–1255.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Zhu, W. L. </a:t>
            </a:r>
            <a:r>
              <a:rPr lang="en-IN" sz="1600" dirty="0" err="1" smtClean="0">
                <a:latin typeface="Times New Roman" pitchFamily="18" charset="0"/>
                <a:cs typeface="Times New Roman" pitchFamily="18" charset="0"/>
              </a:rPr>
              <a:t>Goh</a:t>
            </a:r>
            <a:r>
              <a:rPr lang="en-IN" sz="1600" dirty="0" smtClean="0">
                <a:latin typeface="Times New Roman" pitchFamily="18" charset="0"/>
                <a:cs typeface="Times New Roman" pitchFamily="18" charset="0"/>
              </a:rPr>
              <a:t>, and K. S. </a:t>
            </a:r>
            <a:r>
              <a:rPr lang="en-IN" sz="1600" dirty="0" err="1" smtClean="0">
                <a:latin typeface="Times New Roman" pitchFamily="18" charset="0"/>
                <a:cs typeface="Times New Roman" pitchFamily="18" charset="0"/>
              </a:rPr>
              <a:t>Yeo</a:t>
            </a:r>
            <a:r>
              <a:rPr lang="en-IN" sz="1600" dirty="0" smtClean="0">
                <a:latin typeface="Times New Roman" pitchFamily="18" charset="0"/>
                <a:cs typeface="Times New Roman" pitchFamily="18" charset="0"/>
              </a:rPr>
              <a:t>, “An enhanced low-power high-speed adder for error-tolerant application,” in Proc. 12th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Dec. 2009, pp. 69–72.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R. </a:t>
            </a:r>
            <a:r>
              <a:rPr lang="en-IN" sz="1600" dirty="0" err="1" smtClean="0">
                <a:latin typeface="Times New Roman" pitchFamily="18" charset="0"/>
                <a:cs typeface="Times New Roman" pitchFamily="18" charset="0"/>
              </a:rPr>
              <a:t>Mahdiani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Fakhraie</a:t>
            </a:r>
            <a:r>
              <a:rPr lang="en-IN" sz="1600" dirty="0" smtClean="0">
                <a:latin typeface="Times New Roman" pitchFamily="18" charset="0"/>
                <a:cs typeface="Times New Roman" pitchFamily="18" charset="0"/>
              </a:rPr>
              <a:t>, and C. Lucas, “Bio-inspired imprecise computational blocks for efficient VLSI implementation of soft-computing applications,” IEEE Trans. Circuits Syst. I, Reg. Papers, vol. 57, no. 4, pp. 850–862, Apr. 2010.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V. Gupta, D. </a:t>
            </a:r>
            <a:r>
              <a:rPr lang="en-IN" sz="1700" dirty="0" err="1" smtClean="0">
                <a:latin typeface="Times New Roman" pitchFamily="18" charset="0"/>
                <a:cs typeface="Times New Roman" pitchFamily="18" charset="0"/>
              </a:rPr>
              <a:t>Mohapatra</a:t>
            </a:r>
            <a:r>
              <a:rPr lang="en-IN" sz="1700" dirty="0" smtClean="0">
                <a:latin typeface="Times New Roman" pitchFamily="18" charset="0"/>
                <a:cs typeface="Times New Roman" pitchFamily="18" charset="0"/>
              </a:rPr>
              <a:t>, S. P. Park, A. </a:t>
            </a:r>
            <a:r>
              <a:rPr lang="en-IN" sz="1700" dirty="0" err="1" smtClean="0">
                <a:latin typeface="Times New Roman" pitchFamily="18" charset="0"/>
                <a:cs typeface="Times New Roman" pitchFamily="18" charset="0"/>
              </a:rPr>
              <a:t>Raghunathan</a:t>
            </a:r>
            <a:r>
              <a:rPr lang="en-IN" sz="1700" dirty="0" smtClean="0">
                <a:latin typeface="Times New Roman" pitchFamily="18" charset="0"/>
                <a:cs typeface="Times New Roman" pitchFamily="18" charset="0"/>
              </a:rPr>
              <a:t>, and K. Roy, “IMPACT: </a:t>
            </a:r>
            <a:r>
              <a:rPr lang="en-IN" sz="1700" dirty="0" err="1" smtClean="0">
                <a:latin typeface="Times New Roman" pitchFamily="18" charset="0"/>
                <a:cs typeface="Times New Roman" pitchFamily="18" charset="0"/>
              </a:rPr>
              <a:t>IMPrecise</a:t>
            </a:r>
            <a:r>
              <a:rPr lang="en-IN" sz="1700" dirty="0" smtClean="0">
                <a:latin typeface="Times New Roman" pitchFamily="18" charset="0"/>
                <a:cs typeface="Times New Roman" pitchFamily="18" charset="0"/>
              </a:rPr>
              <a:t> adders for low-power approximate computing,” in Proc. IEEE/ACM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Low Power Electron. Design, Aug. 2011, pp. 409–414.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 B. </a:t>
            </a:r>
            <a:r>
              <a:rPr lang="en-IN" sz="1700" dirty="0" err="1" smtClean="0">
                <a:latin typeface="Times New Roman" pitchFamily="18" charset="0"/>
                <a:cs typeface="Times New Roman" pitchFamily="18" charset="0"/>
              </a:rPr>
              <a:t>Kahng</a:t>
            </a:r>
            <a:r>
              <a:rPr lang="en-IN" sz="1700" dirty="0" smtClean="0">
                <a:latin typeface="Times New Roman" pitchFamily="18" charset="0"/>
                <a:cs typeface="Times New Roman" pitchFamily="18" charset="0"/>
              </a:rPr>
              <a:t> and S. Kang, “Accuracy-configurable adder for approximate arithmetic designs,” in Proc. Design Automat. Conf., Jun. 2012, pp. 820–825.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K. Du, P. </a:t>
            </a:r>
            <a:r>
              <a:rPr lang="en-IN" sz="1700" dirty="0" err="1" smtClean="0">
                <a:latin typeface="Times New Roman" pitchFamily="18" charset="0"/>
                <a:cs typeface="Times New Roman" pitchFamily="18" charset="0"/>
              </a:rPr>
              <a:t>Varman</a:t>
            </a:r>
            <a:r>
              <a:rPr lang="en-IN" sz="1700" dirty="0" smtClean="0">
                <a:latin typeface="Times New Roman" pitchFamily="18" charset="0"/>
                <a:cs typeface="Times New Roman" pitchFamily="18" charset="0"/>
              </a:rPr>
              <a:t>, and K. </a:t>
            </a:r>
            <a:r>
              <a:rPr lang="en-IN" sz="1700" dirty="0" err="1" smtClean="0">
                <a:latin typeface="Times New Roman" pitchFamily="18" charset="0"/>
                <a:cs typeface="Times New Roman" pitchFamily="18" charset="0"/>
              </a:rPr>
              <a:t>Mohanram</a:t>
            </a:r>
            <a:r>
              <a:rPr lang="en-IN" sz="1700" dirty="0" smtClean="0">
                <a:latin typeface="Times New Roman" pitchFamily="18" charset="0"/>
                <a:cs typeface="Times New Roman" pitchFamily="18" charset="0"/>
              </a:rPr>
              <a:t>, “High performance reliable variable latency carry select addition,” in Proc. Design, Automat. Test Eur. Conf. </a:t>
            </a:r>
            <a:r>
              <a:rPr lang="en-IN" sz="1700" dirty="0" err="1" smtClean="0">
                <a:latin typeface="Times New Roman" pitchFamily="18" charset="0"/>
                <a:cs typeface="Times New Roman" pitchFamily="18" charset="0"/>
              </a:rPr>
              <a:t>Exhib</a:t>
            </a:r>
            <a:r>
              <a:rPr lang="en-IN" sz="1700" dirty="0" smtClean="0">
                <a:latin typeface="Times New Roman" pitchFamily="18" charset="0"/>
                <a:cs typeface="Times New Roman" pitchFamily="18" charset="0"/>
              </a:rPr>
              <a:t>., Mar. 2012, pp. 1257–1262.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 Liang, J. Han, and F. Lombardi, “New metrics for the reliability of approximate and probabilistic adders,” IEEE Trans.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62, no. 9, pp. 1760–1771, Jun.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Huang, J. </a:t>
            </a:r>
            <a:r>
              <a:rPr lang="en-IN" sz="1700" dirty="0" err="1" smtClean="0">
                <a:latin typeface="Times New Roman" pitchFamily="18" charset="0"/>
                <a:cs typeface="Times New Roman" pitchFamily="18" charset="0"/>
              </a:rPr>
              <a:t>Lach</a:t>
            </a:r>
            <a:r>
              <a:rPr lang="en-IN" sz="1700" dirty="0" smtClean="0">
                <a:latin typeface="Times New Roman" pitchFamily="18" charset="0"/>
                <a:cs typeface="Times New Roman" pitchFamily="18" charset="0"/>
              </a:rPr>
              <a:t>, and G. Robins, “A methodology for energy-quality </a:t>
            </a:r>
            <a:r>
              <a:rPr lang="en-IN" sz="1700" dirty="0" err="1" smtClean="0">
                <a:latin typeface="Times New Roman" pitchFamily="18" charset="0"/>
                <a:cs typeface="Times New Roman" pitchFamily="18" charset="0"/>
              </a:rPr>
              <a:t>tradeoff</a:t>
            </a:r>
            <a:r>
              <a:rPr lang="en-IN" sz="1700" dirty="0" smtClean="0">
                <a:latin typeface="Times New Roman" pitchFamily="18" charset="0"/>
                <a:cs typeface="Times New Roman" pitchFamily="18" charset="0"/>
              </a:rPr>
              <a:t> using imprecise hardware,” in Proc. Design Automat. Conf., Jun. 2012, pp. 504–509.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1630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Low-Power Approximate Unsigned Multipliers with Configurable Error Recovery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2021-12-25T14:40:31Z</dcterms:modified>
</cp:coreProperties>
</file>