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Efficient Design for Fixed Width Adder-Tree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Conventionally</a:t>
            </a:r>
            <a:r>
              <a:rPr lang="en-IN" sz="2000" dirty="0" smtClean="0">
                <a:latin typeface="Times New Roman" pitchFamily="18" charset="0"/>
                <a:cs typeface="Times New Roman" pitchFamily="18" charset="0"/>
              </a:rPr>
              <a:t>, fixed-width adder-tree (AT) design is obtained from the full-width AT design by employing direct or post-truncation. In direct-truncation, one lower order bit of each adder output of full-width AT is post-truncated, and in case of post-truncation, {p} lower order-bits of final-stage adder output are truncated, where p = dlog2 Ne and N is the input-vector size. Both these methods does not provide an efficient design. In this paper, a novel scheme is presented to obtain fixed-width AT design using truncated input. A bias estimation formula based on probabilistic approach is presented to compensate the truncation error.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fixed-width AT design for input-vector sizes 8 and 16 offers (37%, 23%, 22%) and (51%, 30%, 27%) </a:t>
            </a:r>
            <a:r>
              <a:rPr lang="en-IN" sz="2000" dirty="0" err="1" smtClean="0">
                <a:latin typeface="Times New Roman" pitchFamily="18" charset="0"/>
                <a:cs typeface="Times New Roman" pitchFamily="18" charset="0"/>
              </a:rPr>
              <a:t>areadelay</a:t>
            </a:r>
            <a:r>
              <a:rPr lang="en-IN" sz="2000" dirty="0" smtClean="0">
                <a:latin typeface="Times New Roman" pitchFamily="18" charset="0"/>
                <a:cs typeface="Times New Roman" pitchFamily="18" charset="0"/>
              </a:rPr>
              <a:t> product (ADP) saving for word-length sizes (8, 12, 16), respectively, and calculates the output almost with the same accuracy as the post-truncated fixed-width AT which has the highest accuracy among the existing fixed-width AT. Further, we observed that Walsh-</a:t>
            </a:r>
            <a:r>
              <a:rPr lang="en-IN" sz="2000" dirty="0" err="1" smtClean="0">
                <a:latin typeface="Times New Roman" pitchFamily="18" charset="0"/>
                <a:cs typeface="Times New Roman" pitchFamily="18" charset="0"/>
              </a:rPr>
              <a:t>Hadamard</a:t>
            </a:r>
            <a:r>
              <a:rPr lang="en-IN" sz="2000" dirty="0" smtClean="0">
                <a:latin typeface="Times New Roman" pitchFamily="18" charset="0"/>
                <a:cs typeface="Times New Roman" pitchFamily="18" charset="0"/>
              </a:rPr>
              <a:t> transform based on the proposed fixed-width AT design reconstruct higher-texture images with higher peak signal to noise ratio (PSNR) and moderate-texture images with almost the same PSNR compared to those obtained using the existing AT designs. Besides, the proposed design creates an additional advantage to optimize other blocks appear at the upstream of the AT in a complex design.</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Parallel multipliers are fundamental building blocks in multimedia and digital many applications, the inputs and the output of the multiplier have the same bit width.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circuits are denoted in literature as fixed-width multipliers or fixed width multipliers.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obvious way to design a fixed-width multiplier uses a full-width multiplier, </a:t>
            </a:r>
            <a:r>
              <a:rPr lang="en-IN" sz="2000" dirty="0" smtClean="0">
                <a:latin typeface="Times New Roman" pitchFamily="18" charset="0"/>
                <a:cs typeface="Times New Roman" pitchFamily="18" charset="0"/>
              </a:rPr>
              <a:t>whose output </a:t>
            </a:r>
            <a:r>
              <a:rPr lang="en-IN" sz="2000" dirty="0" smtClean="0">
                <a:latin typeface="Times New Roman" pitchFamily="18" charset="0"/>
                <a:cs typeface="Times New Roman" pitchFamily="18" charset="0"/>
              </a:rPr>
              <a:t>is fixed width/rounded to n bits by n discharging the less-significant bits of the products.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fixed-width property, however, can be exploited to simplify the multiplier structure, with the aim of improving power and speed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Better accuracy is obtained in the so-called variable-correction (or adaptive) fixed-width </a:t>
            </a:r>
            <a:r>
              <a:rPr lang="en-IN" sz="2000" dirty="0" smtClean="0">
                <a:latin typeface="Times New Roman" pitchFamily="18" charset="0"/>
                <a:cs typeface="Times New Roman" pitchFamily="18" charset="0"/>
              </a:rPr>
              <a:t>multipliers.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Word-length </a:t>
            </a:r>
            <a:r>
              <a:rPr lang="en-IN" sz="2000" dirty="0" smtClean="0">
                <a:latin typeface="Times New Roman" pitchFamily="18" charset="0"/>
                <a:cs typeface="Times New Roman" pitchFamily="18" charset="0"/>
              </a:rPr>
              <a:t>growth is a common problem encountered when multiplication and addition are performed in fixed-point </a:t>
            </a:r>
            <a:r>
              <a:rPr lang="en-IN" sz="2000" dirty="0" smtClean="0">
                <a:latin typeface="Times New Roman" pitchFamily="18" charset="0"/>
                <a:cs typeface="Times New Roman" pitchFamily="18" charset="0"/>
              </a:rPr>
              <a:t>arithmetic.</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optimized AT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is specific to MCM based design and none of the existing design discusses the issues related to fixed-width implementation of </a:t>
            </a:r>
            <a:r>
              <a:rPr lang="en-IN" sz="2000" dirty="0" smtClean="0">
                <a:latin typeface="Times New Roman" pitchFamily="18" charset="0"/>
                <a:cs typeface="Times New Roman" pitchFamily="18" charset="0"/>
              </a:rPr>
              <a:t>AT.</a:t>
            </a:r>
          </a:p>
          <a:p>
            <a:pPr algn="just">
              <a:lnSpc>
                <a:spcPct val="150000"/>
              </a:lnSpc>
            </a:pPr>
            <a:r>
              <a:rPr lang="en-IN" sz="2000" dirty="0" smtClean="0">
                <a:latin typeface="Times New Roman" pitchFamily="18" charset="0"/>
                <a:cs typeface="Times New Roman" pitchFamily="18" charset="0"/>
              </a:rPr>
              <a:t>This method cannot reduce noises which are added to the input signals. If the inputs are supplied with errors, then these errors will also reflect in the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further lower the compensation error, also consider the impact of truncated products with the second most significant bits on the error compensation.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high accuracy linear compensation method for fixed width booth multiplier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propose linear compensation method is applied to the fixed-width Booth multiplier which reduces number of partial product generation which reduces delay of the partial product generation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linear compensation method provides a flexible and high accuracy to fixed-width Booth multipliers.</a:t>
            </a:r>
          </a:p>
          <a:p>
            <a:pPr algn="just">
              <a:lnSpc>
                <a:spcPct val="150000"/>
              </a:lnSpc>
            </a:pPr>
            <a:r>
              <a:rPr lang="en-IN" sz="2000" dirty="0" smtClean="0">
                <a:latin typeface="Times New Roman" pitchFamily="18" charset="0"/>
                <a:cs typeface="Times New Roman" pitchFamily="18" charset="0"/>
              </a:rPr>
              <a:t>we propose a parallel fixed-width multiplier design that receive two n-bit numbers and produce a n bit product.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design the proposed fixed-width multiplier, three multiplication modules are used that can work as independent smaller-precision </a:t>
            </a:r>
            <a:r>
              <a:rPr lang="en-IN" sz="2000" dirty="0" smtClean="0">
                <a:latin typeface="Times New Roman" pitchFamily="18" charset="0"/>
                <a:cs typeface="Times New Roman" pitchFamily="18" charset="0"/>
              </a:rPr>
              <a:t>multiplications.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Low-power</a:t>
            </a:r>
            <a:r>
              <a:rPr lang="en-IN" sz="2000" dirty="0" smtClean="0">
                <a:latin typeface="Times New Roman" pitchFamily="18" charset="0"/>
                <a:cs typeface="Times New Roman" pitchFamily="18" charset="0"/>
              </a:rPr>
              <a:t>, area-efficient and high-performance computing systems are increasingly used in portable and mobile </a:t>
            </a:r>
            <a:r>
              <a:rPr lang="en-IN" sz="2000" dirty="0" smtClean="0">
                <a:latin typeface="Times New Roman" pitchFamily="18" charset="0"/>
                <a:cs typeface="Times New Roman" pitchFamily="18" charset="0"/>
              </a:rPr>
              <a:t>devices. </a:t>
            </a:r>
          </a:p>
          <a:p>
            <a:pPr algn="just">
              <a:lnSpc>
                <a:spcPct val="150000"/>
              </a:lnSpc>
            </a:pPr>
            <a:r>
              <a:rPr lang="en-IN" sz="2000" dirty="0" smtClean="0">
                <a:latin typeface="Times New Roman" pitchFamily="18" charset="0"/>
                <a:cs typeface="Times New Roman" pitchFamily="18" charset="0"/>
              </a:rPr>
              <a:t>It is necessary to study the error performance of </a:t>
            </a:r>
            <a:r>
              <a:rPr lang="en-IN" sz="2000" dirty="0" err="1" smtClean="0">
                <a:latin typeface="Times New Roman" pitchFamily="18" charset="0"/>
                <a:cs typeface="Times New Roman" pitchFamily="18" charset="0"/>
              </a:rPr>
              <a:t>fixedwidth</a:t>
            </a:r>
            <a:r>
              <a:rPr lang="en-IN" sz="2000" dirty="0" smtClean="0">
                <a:latin typeface="Times New Roman" pitchFamily="18" charset="0"/>
                <a:cs typeface="Times New Roman" pitchFamily="18" charset="0"/>
              </a:rPr>
              <a:t> AT designs along with their hardware and time complexities.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FX-AT-PT design does not have this feature and its performance entirely depends on the magnitude of post-truncation error irrespective of pixel variation of </a:t>
            </a:r>
            <a:r>
              <a:rPr lang="en-IN" sz="2000" dirty="0" err="1" smtClean="0">
                <a:latin typeface="Times New Roman" pitchFamily="18" charset="0"/>
                <a:cs typeface="Times New Roman" pitchFamily="18" charset="0"/>
              </a:rPr>
              <a:t>inputvector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efficient FL-AT design is proposed in </a:t>
            </a: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the approximate adder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for imprecise realization of Gaussian filter for image processing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It is observed that </a:t>
            </a:r>
            <a:r>
              <a:rPr lang="en-IN" sz="2000" dirty="0" err="1" smtClean="0">
                <a:latin typeface="Times New Roman" pitchFamily="18" charset="0"/>
                <a:cs typeface="Times New Roman" pitchFamily="18" charset="0"/>
              </a:rPr>
              <a:t>directtruncation</a:t>
            </a:r>
            <a:r>
              <a:rPr lang="en-IN" sz="2000" dirty="0" smtClean="0">
                <a:latin typeface="Times New Roman" pitchFamily="18" charset="0"/>
                <a:cs typeface="Times New Roman" pitchFamily="18" charset="0"/>
              </a:rPr>
              <a:t> and post-truncation methods does not provide an efficient FX-AT design.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476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Modified probabilistic estimation bias formulation for hardware efficient fixed-width Booth multiplier</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B. K. </a:t>
                      </a:r>
                      <a:r>
                        <a:rPr lang="en-US" sz="2000" dirty="0" err="1">
                          <a:latin typeface="Times New Roman" pitchFamily="18" charset="0"/>
                          <a:ea typeface="Calibri"/>
                          <a:cs typeface="Times New Roman" pitchFamily="18" charset="0"/>
                        </a:rPr>
                        <a:t>Mohanty</a:t>
                      </a:r>
                      <a:r>
                        <a:rPr lang="en-US" sz="2000" dirty="0">
                          <a:latin typeface="Times New Roman" pitchFamily="18" charset="0"/>
                          <a:ea typeface="Calibri"/>
                          <a:cs typeface="Times New Roman" pitchFamily="18" charset="0"/>
                        </a:rPr>
                        <a:t> and V. </a:t>
                      </a:r>
                      <a:r>
                        <a:rPr lang="en-US" sz="2000" dirty="0" err="1">
                          <a:latin typeface="Times New Roman" pitchFamily="18" charset="0"/>
                          <a:ea typeface="Calibri"/>
                          <a:cs typeface="Times New Roman" pitchFamily="18" charset="0"/>
                        </a:rPr>
                        <a:t>Tiwari</a:t>
                      </a:r>
                      <a:r>
                        <a:rPr lang="en-US" sz="2000" dirty="0">
                          <a:latin typeface="Times New Roman" pitchFamily="18" charset="0"/>
                          <a:ea typeface="Calibri"/>
                          <a:cs typeface="Times New Roman" pitchFamily="18" charset="0"/>
                        </a:rPr>
                        <a:t>,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this paper, we propose a modified probabilistic estimation bias (PEB) formula for fixed-width radix-4Booth multiplier</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Bioinspired imprecise computational blocks for efficient VLSI implementation of soft-computing applications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 R. Mahdiani, A. Ahmadi, S. M. Fakhraie and C. Lucas,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These novel structures are more efficient in terms of area, speed, and power consumption with respect to their precise rivals.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Low-power digital signal processing using approximate adders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Gupta, D. Mahapatra, A. Raghunathan,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most multimedia applications, human beings can gather useful information from slightly erroneous outputs.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New metrics for the reliability of approximation and probabilistic adders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Liang, J. Han and F. Lombardi,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new metrics are proposed for evaluating the reliability as well as the power efficiency of approximate and probabilistic adders.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download.png"/>
          <p:cNvPicPr>
            <a:picLocks noGrp="1" noChangeAspect="1" noChangeArrowheads="1"/>
          </p:cNvPicPr>
          <p:nvPr>
            <p:ph idx="1"/>
          </p:nvPr>
        </p:nvPicPr>
        <p:blipFill>
          <a:blip r:embed="rId2"/>
          <a:srcRect/>
          <a:stretch>
            <a:fillRect/>
          </a:stretch>
        </p:blipFill>
        <p:spPr bwMode="auto">
          <a:xfrm>
            <a:off x="1752600" y="1524000"/>
            <a:ext cx="66294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novel scheme is presented to obtain </a:t>
            </a:r>
            <a:r>
              <a:rPr lang="en-IN" sz="2000" dirty="0" err="1" smtClean="0">
                <a:latin typeface="Times New Roman" pitchFamily="18" charset="0"/>
                <a:cs typeface="Times New Roman" pitchFamily="18" charset="0"/>
              </a:rPr>
              <a:t>fixedwidth</a:t>
            </a:r>
            <a:r>
              <a:rPr lang="en-IN" sz="2000" dirty="0" smtClean="0">
                <a:latin typeface="Times New Roman" pitchFamily="18" charset="0"/>
                <a:cs typeface="Times New Roman" pitchFamily="18" charset="0"/>
              </a:rPr>
              <a:t> AT design using truncated input. A bias estimation formula based on probabilistic approach is presented to compensate the truncation error. Based on the proposed scheme, two separate fixed-width AT designs are derived. Both the proposed designs offer a substantial amount of area and CPD saving over the existing fixed-width AT designs. For </a:t>
            </a:r>
            <a:r>
              <a:rPr lang="en-IN" sz="2000" dirty="0" err="1" smtClean="0">
                <a:latin typeface="Times New Roman" pitchFamily="18" charset="0"/>
                <a:cs typeface="Times New Roman" pitchFamily="18" charset="0"/>
              </a:rPr>
              <a:t>vectorsizes</a:t>
            </a:r>
            <a:r>
              <a:rPr lang="en-IN" sz="2000" dirty="0" smtClean="0">
                <a:latin typeface="Times New Roman" pitchFamily="18" charset="0"/>
                <a:cs typeface="Times New Roman" pitchFamily="18" charset="0"/>
              </a:rPr>
              <a:t> 8 and 16, the proposed ITFX-AT offers (37%, 23%, 22%) and (51%, 30%, 27%) ADP saving for word-length sizes (8, 12, 16), respectively, and calculates the output almost with the same accuracy as the post-truncated fixed-width AT which has the highest accuracy among the existing fixed-width AT. Further, we observed that Walsh-</a:t>
            </a:r>
            <a:r>
              <a:rPr lang="en-IN" sz="2000" dirty="0" err="1" smtClean="0">
                <a:latin typeface="Times New Roman" pitchFamily="18" charset="0"/>
                <a:cs typeface="Times New Roman" pitchFamily="18" charset="0"/>
              </a:rPr>
              <a:t>Hadamard</a:t>
            </a:r>
            <a:r>
              <a:rPr lang="en-IN" sz="2000" dirty="0" smtClean="0">
                <a:latin typeface="Times New Roman" pitchFamily="18" charset="0"/>
                <a:cs typeface="Times New Roman" pitchFamily="18" charset="0"/>
              </a:rPr>
              <a:t> transform based on proposed adder design reconstruct higher-texture images with higher PSNR and moderate-texture images with almost the same PSNR compared to those obtained from the existing fixed-width adder designs. Besides, the use of truncated input samples in fixed-width AT design is an interesting feature which creates an additional advantage to optimize other blocks appear at the upstream of the AT in a complex design.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K. </a:t>
            </a:r>
            <a:r>
              <a:rPr lang="en-IN" sz="1600" dirty="0" err="1" smtClean="0">
                <a:latin typeface="Times New Roman" pitchFamily="18" charset="0"/>
                <a:cs typeface="Times New Roman" pitchFamily="18" charset="0"/>
              </a:rPr>
              <a:t>Mohanty</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Tiwari</a:t>
            </a:r>
            <a:r>
              <a:rPr lang="en-IN" sz="1600" dirty="0" smtClean="0">
                <a:latin typeface="Times New Roman" pitchFamily="18" charset="0"/>
                <a:cs typeface="Times New Roman" pitchFamily="18" charset="0"/>
              </a:rPr>
              <a:t>, ”Modified probabilistic estimation bias formulation for hardware efficient fixed-width Booth multiplier”, Circuits, Systems and Signal Processing, Springer, vol.33, no.12, pp. 3981– 3994, Dec.,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 R. </a:t>
            </a:r>
            <a:r>
              <a:rPr lang="en-IN" sz="1600" dirty="0" err="1" smtClean="0">
                <a:latin typeface="Times New Roman" pitchFamily="18" charset="0"/>
                <a:cs typeface="Times New Roman" pitchFamily="18" charset="0"/>
              </a:rPr>
              <a:t>Mahdiani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Ahmadi</a:t>
            </a:r>
            <a:r>
              <a:rPr lang="en-IN" sz="1600" dirty="0" smtClean="0">
                <a:latin typeface="Times New Roman" pitchFamily="18" charset="0"/>
                <a:cs typeface="Times New Roman" pitchFamily="18" charset="0"/>
              </a:rPr>
              <a:t>, S. M. </a:t>
            </a:r>
            <a:r>
              <a:rPr lang="en-IN" sz="1600" dirty="0" err="1" smtClean="0">
                <a:latin typeface="Times New Roman" pitchFamily="18" charset="0"/>
                <a:cs typeface="Times New Roman" pitchFamily="18" charset="0"/>
              </a:rPr>
              <a:t>Fakhraie</a:t>
            </a:r>
            <a:r>
              <a:rPr lang="en-IN" sz="1600" dirty="0" smtClean="0">
                <a:latin typeface="Times New Roman" pitchFamily="18" charset="0"/>
                <a:cs typeface="Times New Roman" pitchFamily="18" charset="0"/>
              </a:rPr>
              <a:t> and C. Lucas, ”</a:t>
            </a:r>
            <a:r>
              <a:rPr lang="en-IN" sz="1600" dirty="0" err="1" smtClean="0">
                <a:latin typeface="Times New Roman" pitchFamily="18" charset="0"/>
                <a:cs typeface="Times New Roman" pitchFamily="18" charset="0"/>
              </a:rPr>
              <a:t>Bioinspired</a:t>
            </a:r>
            <a:r>
              <a:rPr lang="en-IN" sz="1600" dirty="0" smtClean="0">
                <a:latin typeface="Times New Roman" pitchFamily="18" charset="0"/>
                <a:cs typeface="Times New Roman" pitchFamily="18" charset="0"/>
              </a:rPr>
              <a:t> imprecise computational blocks for efficient VLSI implementation of soft-computing applications”, IEEE Transactions on Circuits and Systems-I, Regular Papers, vol. 57, no. 4, pp. 850–862, Apr.2010.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V. Gupta, D. </a:t>
            </a:r>
            <a:r>
              <a:rPr lang="en-IN" sz="1600" dirty="0" err="1" smtClean="0">
                <a:latin typeface="Times New Roman" pitchFamily="18" charset="0"/>
                <a:cs typeface="Times New Roman" pitchFamily="18" charset="0"/>
              </a:rPr>
              <a:t>Mahapatra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”Low-power digital signal processing using approximate adders”, IEEE Transactions on Computer Aided Design of Integrated Circuits and Systems, vol. 32, no. 1, pp. 124–137, Jan.2013.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Liang, J. Han and F. Lombardi, ”New metrics for the reliability of approximation and probabilistic adders”, IEEE Transactions on Computers, vol. 62, no. 9, pp. 1760–1771, Sept.2013. </a:t>
            </a:r>
            <a:endParaRPr lang="en-IN"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[5] H. Jiang, J. Han, F. </a:t>
            </a:r>
            <a:r>
              <a:rPr lang="en-IN" sz="1600" dirty="0" err="1" smtClean="0">
                <a:latin typeface="Times New Roman" pitchFamily="18" charset="0"/>
                <a:cs typeface="Times New Roman" pitchFamily="18" charset="0"/>
              </a:rPr>
              <a:t>Qiao</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Lambardi</a:t>
            </a:r>
            <a:r>
              <a:rPr lang="en-IN" sz="1600" dirty="0" smtClean="0">
                <a:latin typeface="Times New Roman" pitchFamily="18" charset="0"/>
                <a:cs typeface="Times New Roman" pitchFamily="18" charset="0"/>
              </a:rPr>
              <a:t>, ”Approximate radix-8 Booth multipliers for low-power and high-performance operations”, IEEE Transactions on Computers, vol. 65, no. 8, pp. 2638–2644, Aug.2016.</a:t>
            </a:r>
            <a:endParaRPr lang="en-US"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 Y. Pan and P. K. </a:t>
            </a:r>
            <a:r>
              <a:rPr lang="en-IN" sz="1600" dirty="0" err="1" smtClean="0">
                <a:latin typeface="Times New Roman" pitchFamily="18" charset="0"/>
                <a:cs typeface="Times New Roman" pitchFamily="18" charset="0"/>
              </a:rPr>
              <a:t>Meher</a:t>
            </a:r>
            <a:r>
              <a:rPr lang="en-IN" sz="1600" dirty="0" smtClean="0">
                <a:latin typeface="Times New Roman" pitchFamily="18" charset="0"/>
                <a:cs typeface="Times New Roman" pitchFamily="18" charset="0"/>
              </a:rPr>
              <a:t>, ”Bit-level optimization of adder-trees for </a:t>
            </a:r>
            <a:r>
              <a:rPr lang="en-IN" sz="1600" dirty="0" err="1" smtClean="0">
                <a:latin typeface="Times New Roman" pitchFamily="18" charset="0"/>
                <a:cs typeface="Times New Roman" pitchFamily="18" charset="0"/>
              </a:rPr>
              <a:t>multiplie</a:t>
            </a:r>
            <a:r>
              <a:rPr lang="en-IN" sz="1600" dirty="0" smtClean="0">
                <a:latin typeface="Times New Roman" pitchFamily="18" charset="0"/>
                <a:cs typeface="Times New Roman" pitchFamily="18" charset="0"/>
              </a:rPr>
              <a:t> constant multiplications for </a:t>
            </a:r>
            <a:r>
              <a:rPr lang="en-IN" sz="1600" dirty="0" err="1" smtClean="0">
                <a:latin typeface="Times New Roman" pitchFamily="18" charset="0"/>
                <a:cs typeface="Times New Roman" pitchFamily="18" charset="0"/>
              </a:rPr>
              <a:t>effcient</a:t>
            </a:r>
            <a:r>
              <a:rPr lang="en-IN" sz="1600" dirty="0" smtClean="0">
                <a:latin typeface="Times New Roman" pitchFamily="18" charset="0"/>
                <a:cs typeface="Times New Roman" pitchFamily="18" charset="0"/>
              </a:rPr>
              <a:t> FIR filter implementation”, IEEE Transactions on Circuits and Systems-I, Regular Papers, vol. 61, no. 2, pp. 455–462, Feb.2014.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O. Julio, L. B. </a:t>
            </a:r>
            <a:r>
              <a:rPr lang="en-IN" sz="1600" dirty="0" err="1" smtClean="0">
                <a:latin typeface="Times New Roman" pitchFamily="18" charset="0"/>
                <a:cs typeface="Times New Roman" pitchFamily="18" charset="0"/>
              </a:rPr>
              <a:t>Soares</a:t>
            </a:r>
            <a:r>
              <a:rPr lang="en-IN" sz="1600" dirty="0" smtClean="0">
                <a:latin typeface="Times New Roman" pitchFamily="18" charset="0"/>
                <a:cs typeface="Times New Roman" pitchFamily="18" charset="0"/>
              </a:rPr>
              <a:t>, E. A. C. Costa and S. </a:t>
            </a:r>
            <a:r>
              <a:rPr lang="en-IN" sz="1600" dirty="0" err="1" smtClean="0">
                <a:latin typeface="Times New Roman" pitchFamily="18" charset="0"/>
                <a:cs typeface="Times New Roman" pitchFamily="18" charset="0"/>
              </a:rPr>
              <a:t>Bampi</a:t>
            </a:r>
            <a:r>
              <a:rPr lang="en-IN" sz="1600" dirty="0" smtClean="0">
                <a:latin typeface="Times New Roman" pitchFamily="18" charset="0"/>
                <a:cs typeface="Times New Roman" pitchFamily="18" charset="0"/>
              </a:rPr>
              <a:t>, ”Energy-efficient Gaussian filter for image processing using approximate adder”, In. Proc. International Conference on Electronics, Circuits and Systems, 2015, pp. 450-453,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https://homepages.cae.wisc.edu/ ece533/images/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http://seamless-pixels.blogspot.in/2014/07/grass-2-turf-lawn-greenground-field.html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https://www.decoist.com/2013-02-28/flower-beds/</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1489</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Efficient Design for Fixed Width Adder-Tree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2021-12-25T12:57:57Z</dcterms:modified>
</cp:coreProperties>
</file>