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CMOS First-Order All-Pass Filter With 2-Hz Pole Frequency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CMOS fully integrated all-pass filter with an extremely low pole frequency of 2 Hz is introduced in this paper. It has 0.08-dB </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 ripple and 0.029-mm2Si area. It has 0.38-mW power consumption in strong inversion with ±0.6-V power supplies. In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it has 0.64-µW quiescent power and operates with ±200-mV dc supplies. Miller multiplication is used to obtain a large equivalent capacitor without excessive Si area. By varying the gain of the Miller amplifier, the pole frequency can be varied from 2 to 48 Hz. Experimental and simulation results of a test chip prototype in 130-nm CMOS technology validate the proposed circuit.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has presented a new voltage-mode first order all-pass filter employing one FDCCII, one grounded capacitor and resistor.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salient features of the proposed circuit is use of grounded capacitor, suitable for IC implementation, providing inverting and </a:t>
            </a:r>
            <a:r>
              <a:rPr lang="en-IN" sz="2000" dirty="0" smtClean="0">
                <a:latin typeface="Times New Roman" pitchFamily="18" charset="0"/>
                <a:cs typeface="Times New Roman" pitchFamily="18" charset="0"/>
              </a:rPr>
              <a:t>non inverting </a:t>
            </a:r>
            <a:r>
              <a:rPr lang="en-IN" sz="2000" dirty="0" smtClean="0">
                <a:latin typeface="Times New Roman" pitchFamily="18" charset="0"/>
                <a:cs typeface="Times New Roman" pitchFamily="18" charset="0"/>
              </a:rPr>
              <a:t>voltage-mode all-pass responses simultaneously from the circuit and also providing one of the voltage output at low impedance thus making them suitable for voltage-mode cascading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element is a versatile building block whose applications exist in the </a:t>
            </a:r>
            <a:r>
              <a:rPr lang="en-IN" sz="2000" dirty="0" smtClean="0">
                <a:latin typeface="Times New Roman" pitchFamily="18" charset="0"/>
                <a:cs typeface="Times New Roman" pitchFamily="18" charset="0"/>
              </a:rPr>
              <a:t>literature.</a:t>
            </a:r>
          </a:p>
          <a:p>
            <a:pPr algn="just">
              <a:lnSpc>
                <a:spcPct val="150000"/>
              </a:lnSpc>
            </a:pPr>
            <a:r>
              <a:rPr lang="en-IN" sz="2000" dirty="0" smtClean="0">
                <a:latin typeface="Times New Roman" pitchFamily="18" charset="0"/>
                <a:cs typeface="Times New Roman" pitchFamily="18" charset="0"/>
              </a:rPr>
              <a:t>Some voltage-mode circuits benefit from minimum component feature and hence require no matching </a:t>
            </a:r>
            <a:r>
              <a:rPr lang="en-IN" sz="2000" dirty="0" smtClean="0">
                <a:latin typeface="Times New Roman" pitchFamily="18" charset="0"/>
                <a:cs typeface="Times New Roman" pitchFamily="18" charset="0"/>
              </a:rPr>
              <a:t>constraints.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Temperature dependence and manufacturing tolerances are common problems in all continuous time integrated </a:t>
            </a:r>
            <a:r>
              <a:rPr lang="en-IN" sz="2000" dirty="0" smtClean="0">
                <a:latin typeface="Times New Roman" pitchFamily="18" charset="0"/>
                <a:cs typeface="Times New Roman" pitchFamily="18" charset="0"/>
              </a:rPr>
              <a:t>filters.</a:t>
            </a:r>
          </a:p>
          <a:p>
            <a:pPr algn="just">
              <a:lnSpc>
                <a:spcPct val="150000"/>
              </a:lnSpc>
            </a:pPr>
            <a:r>
              <a:rPr lang="en-IN" sz="2000" dirty="0" smtClean="0">
                <a:latin typeface="Times New Roman" pitchFamily="18" charset="0"/>
                <a:cs typeface="Times New Roman" pitchFamily="18" charset="0"/>
              </a:rPr>
              <a:t>A voltage-mode all-pass filter with minimum component is expected to use two passive components and one active element. </a:t>
            </a:r>
          </a:p>
          <a:p>
            <a:pPr algn="just">
              <a:lnSpc>
                <a:spcPct val="150000"/>
              </a:lnSpc>
            </a:pPr>
            <a:r>
              <a:rPr lang="en-IN" sz="2000" dirty="0" smtClean="0">
                <a:latin typeface="Times New Roman" pitchFamily="18" charset="0"/>
                <a:cs typeface="Times New Roman" pitchFamily="18" charset="0"/>
              </a:rPr>
              <a:t>Two </a:t>
            </a:r>
            <a:r>
              <a:rPr lang="en-IN" sz="2000" dirty="0" smtClean="0">
                <a:latin typeface="Times New Roman" pitchFamily="18" charset="0"/>
                <a:cs typeface="Times New Roman" pitchFamily="18" charset="0"/>
              </a:rPr>
              <a:t>component based circuits are free from matching problems as both pole and zero frequency depend on the same two components such circuits would benefit from easy control over the pole frequency, as only a single element need to be controlled unlike the circuits require three 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feature not collectively exhibited in any of the reported work in the literature, including the most recent and useful </a:t>
            </a:r>
            <a:r>
              <a:rPr lang="en-IN" sz="2000" dirty="0" smtClean="0">
                <a:latin typeface="Times New Roman" pitchFamily="18" charset="0"/>
                <a:cs typeface="Times New Roman" pitchFamily="18" charset="0"/>
              </a:rPr>
              <a:t>circuit.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circuit demonstrates a high linearity and consumes merely 16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power from a 1.8-V supply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new first-order voltage-mode filter employing minimum active and passive components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configuration employs one differential voltage current conveyor (DVCC), one grounded capacitor and one resistor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the authors proposed a simple first-order filter employ minimum active and passive 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circuit can realize first-order </a:t>
            </a:r>
            <a:r>
              <a:rPr lang="en-IN" sz="2000" dirty="0" err="1" smtClean="0">
                <a:latin typeface="Times New Roman" pitchFamily="18" charset="0"/>
                <a:cs typeface="Times New Roman" pitchFamily="18" charset="0"/>
              </a:rPr>
              <a:t>lowpass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highpass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allpass</a:t>
            </a:r>
            <a:r>
              <a:rPr lang="en-IN" sz="2000" dirty="0" smtClean="0">
                <a:latin typeface="Times New Roman" pitchFamily="18" charset="0"/>
                <a:cs typeface="Times New Roman" pitchFamily="18" charset="0"/>
              </a:rPr>
              <a:t> filter responses in the same configuration and still enjoys all of the above features.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these circuits the current rather than the voltage is used as the active variable either throughout the whole circuit or only in certain critical </a:t>
            </a:r>
            <a:r>
              <a:rPr lang="en-IN" sz="2000" dirty="0" smtClean="0">
                <a:latin typeface="Times New Roman" pitchFamily="18" charset="0"/>
                <a:cs typeface="Times New Roman" pitchFamily="18" charset="0"/>
              </a:rPr>
              <a:t>areas.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 of current-mode active devices has many other advantages such as larger dynamic, higher bandwidth, greater linearity, simple circuitry and low power consumption compared to that of voltage-mode counterparts for example operational </a:t>
            </a:r>
            <a:r>
              <a:rPr lang="en-IN" sz="2000" dirty="0" smtClean="0">
                <a:latin typeface="Times New Roman" pitchFamily="18" charset="0"/>
                <a:cs typeface="Times New Roman" pitchFamily="18" charset="0"/>
              </a:rPr>
              <a:t>amplifiers.</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a simple structure and appropriate performance of the proposed all-pass filter, this filter achieves a flat group delay of over 60 </a:t>
            </a:r>
            <a:r>
              <a:rPr lang="en-IN" sz="2000" dirty="0" err="1" smtClean="0">
                <a:latin typeface="Times New Roman" pitchFamily="18" charset="0"/>
                <a:cs typeface="Times New Roman" pitchFamily="18" charset="0"/>
              </a:rPr>
              <a:t>ps</a:t>
            </a:r>
            <a:r>
              <a:rPr lang="en-IN" sz="2000" dirty="0" smtClean="0">
                <a:latin typeface="Times New Roman" pitchFamily="18" charset="0"/>
                <a:cs typeface="Times New Roman" pitchFamily="18" charset="0"/>
              </a:rPr>
              <a:t> with a pole/zero pair located at 4.5 GHz</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useful frequency range of the proposed filter is limited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influences of parasitic elements to the coefficient n will be </a:t>
            </a:r>
            <a:r>
              <a:rPr lang="en-IN" sz="2000" dirty="0" smtClean="0">
                <a:latin typeface="Times New Roman" pitchFamily="18" charset="0"/>
                <a:cs typeface="Times New Roman" pitchFamily="18" charset="0"/>
              </a:rPr>
              <a:t>diminished.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and application of </a:t>
                      </a:r>
                      <a:r>
                        <a:rPr lang="en-US" sz="2000" dirty="0" err="1">
                          <a:latin typeface="Times New Roman"/>
                          <a:ea typeface="Calibri"/>
                          <a:cs typeface="Latha"/>
                        </a:rPr>
                        <a:t>allpass</a:t>
                      </a:r>
                      <a:r>
                        <a:rPr lang="en-US" sz="2000" dirty="0">
                          <a:latin typeface="Times New Roman"/>
                          <a:ea typeface="Calibri"/>
                          <a:cs typeface="Latha"/>
                        </a:rPr>
                        <a:t> filters with </a:t>
                      </a:r>
                      <a:r>
                        <a:rPr lang="en-US" sz="2000" dirty="0" err="1">
                          <a:latin typeface="Times New Roman"/>
                          <a:ea typeface="Calibri"/>
                          <a:cs typeface="Latha"/>
                        </a:rPr>
                        <a:t>equiripple</a:t>
                      </a:r>
                      <a:r>
                        <a:rPr lang="en-US" sz="2000" dirty="0">
                          <a:latin typeface="Times New Roman"/>
                          <a:ea typeface="Calibri"/>
                          <a:cs typeface="Latha"/>
                        </a:rPr>
                        <a:t> group delay errors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Lai and Z. Lin,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an iterative linear programming (LP) algorithm is first presented to solve the minimax phase error design of allpass filters.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new second-order all-pass filter in 130-nm CMOS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Ahmadi, B. Maundy, A. S. Elwakil, L. Belostotski, and A. Madanayake,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core of the circuit consists of only one transistor, two resistors, and two energy storage elements.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Differential-input buffered and </a:t>
                      </a:r>
                      <a:r>
                        <a:rPr lang="en-US" sz="2000" dirty="0" err="1">
                          <a:latin typeface="Times New Roman"/>
                          <a:ea typeface="Calibri"/>
                          <a:cs typeface="Latha"/>
                        </a:rPr>
                        <a:t>transconductance</a:t>
                      </a:r>
                      <a:r>
                        <a:rPr lang="en-US" sz="2000" dirty="0">
                          <a:latin typeface="Times New Roman"/>
                          <a:ea typeface="Calibri"/>
                          <a:cs typeface="Latha"/>
                        </a:rPr>
                        <a:t> amplifier-based all-pass filter and its application in </a:t>
                      </a:r>
                      <a:r>
                        <a:rPr lang="en-US" sz="2000" dirty="0" err="1">
                          <a:latin typeface="Times New Roman"/>
                          <a:ea typeface="Calibri"/>
                          <a:cs typeface="Latha"/>
                        </a:rPr>
                        <a:t>quadrature</a:t>
                      </a:r>
                      <a:r>
                        <a:rPr lang="en-US" sz="2000" dirty="0">
                          <a:latin typeface="Times New Roman"/>
                          <a:ea typeface="Calibri"/>
                          <a:cs typeface="Latha"/>
                        </a:rPr>
                        <a:t> oscillator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Vavra, J. Bajer, and D. Biolek,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paper deals with a novel all-pass filter circuit employing Differential-input Buffered and Transconductance Amplifier (DBTA), two grounded resistors and two grounded capacitors.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Frequency limitations of first-order gm –RC all-pass delay circuits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K. Garakoui, E. A. M. Klumperink, B. Nauta, and F. E. vanVliet,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All-pass filter circuits can implement a time delay but, in practice, show delay and gain variations versus frequency, limiting their useful frequency range.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934200" cy="456247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first-order APF with extremely low f0 frequency (Hz) was introduced and verified experimentally with a test chip prototype in 130-nm CMOS technology. To the authors’ knowledge, no other APF with such low f0 frequency has been reported in the literature. The proposed circuit is based on a linear OTA and provides very low </a:t>
            </a:r>
            <a:r>
              <a:rPr lang="en-IN" sz="2000" dirty="0" err="1" smtClean="0">
                <a:latin typeface="Times New Roman" pitchFamily="18" charset="0"/>
                <a:cs typeface="Times New Roman" pitchFamily="18" charset="0"/>
              </a:rPr>
              <a:t>passband</a:t>
            </a:r>
            <a:r>
              <a:rPr lang="en-IN" sz="2000" dirty="0" smtClean="0">
                <a:latin typeface="Times New Roman" pitchFamily="18" charset="0"/>
                <a:cs typeface="Times New Roman" pitchFamily="18" charset="0"/>
              </a:rPr>
              <a:t> ripple. It achieves extremely large time constants (∼seconds) with low silicon area requirements due to the utilization of quasi-floating gate transistors and Miller capacitors. By varying the gain of the Miller amplifier, variable f0 can be achieved. Experimental results substantiate that the proposed APF provides phase </a:t>
            </a:r>
            <a:r>
              <a:rPr lang="en-IN" sz="2000" dirty="0" err="1" smtClean="0">
                <a:latin typeface="Times New Roman" pitchFamily="18" charset="0"/>
                <a:cs typeface="Times New Roman" pitchFamily="18" charset="0"/>
              </a:rPr>
              <a:t>quadrature</a:t>
            </a:r>
            <a:r>
              <a:rPr lang="en-IN" sz="2000" dirty="0" smtClean="0">
                <a:latin typeface="Times New Roman" pitchFamily="18" charset="0"/>
                <a:cs typeface="Times New Roman" pitchFamily="18" charset="0"/>
              </a:rPr>
              <a:t> at 2 Hz and a constant gain from dc to 100 kHz. It was verified with simulations that the proposed circuit can also work in the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region with essentially reduced supply voltages and power dissipation.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X. Lai and Z. Lin, “Design and application of </a:t>
            </a:r>
            <a:r>
              <a:rPr lang="en-IN" sz="1600" dirty="0" err="1" smtClean="0">
                <a:latin typeface="Times New Roman" pitchFamily="18" charset="0"/>
                <a:cs typeface="Times New Roman" pitchFamily="18" charset="0"/>
              </a:rPr>
              <a:t>allpass</a:t>
            </a:r>
            <a:r>
              <a:rPr lang="en-IN" sz="1600" dirty="0" smtClean="0">
                <a:latin typeface="Times New Roman" pitchFamily="18" charset="0"/>
                <a:cs typeface="Times New Roman" pitchFamily="18" charset="0"/>
              </a:rPr>
              <a:t> filters with </a:t>
            </a:r>
            <a:r>
              <a:rPr lang="en-IN" sz="1600" dirty="0" err="1" smtClean="0">
                <a:latin typeface="Times New Roman" pitchFamily="18" charset="0"/>
                <a:cs typeface="Times New Roman" pitchFamily="18" charset="0"/>
              </a:rPr>
              <a:t>equiripple</a:t>
            </a:r>
            <a:r>
              <a:rPr lang="en-IN" sz="1600" dirty="0" smtClean="0">
                <a:latin typeface="Times New Roman" pitchFamily="18" charset="0"/>
                <a:cs typeface="Times New Roman" pitchFamily="18" charset="0"/>
              </a:rPr>
              <a:t> group delay errors,”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(ISCAS), May 2013, pp. 2924–2927.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P. </a:t>
            </a:r>
            <a:r>
              <a:rPr lang="en-IN" sz="1600" dirty="0" err="1" smtClean="0">
                <a:latin typeface="Times New Roman" pitchFamily="18" charset="0"/>
                <a:cs typeface="Times New Roman" pitchFamily="18" charset="0"/>
              </a:rPr>
              <a:t>Ahmadi</a:t>
            </a:r>
            <a:r>
              <a:rPr lang="en-IN" sz="1600" dirty="0" smtClean="0">
                <a:latin typeface="Times New Roman" pitchFamily="18" charset="0"/>
                <a:cs typeface="Times New Roman" pitchFamily="18" charset="0"/>
              </a:rPr>
              <a:t>, B. Maundy, A. S. </a:t>
            </a:r>
            <a:r>
              <a:rPr lang="en-IN" sz="1600" dirty="0" err="1" smtClean="0">
                <a:latin typeface="Times New Roman" pitchFamily="18" charset="0"/>
                <a:cs typeface="Times New Roman" pitchFamily="18" charset="0"/>
              </a:rPr>
              <a:t>Elwakil</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Belostotski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Madanayake</a:t>
            </a:r>
            <a:r>
              <a:rPr lang="en-IN" sz="1600" dirty="0" smtClean="0">
                <a:latin typeface="Times New Roman" pitchFamily="18" charset="0"/>
                <a:cs typeface="Times New Roman" pitchFamily="18" charset="0"/>
              </a:rPr>
              <a:t>, “A new second-order all-pass filter in 130-nm CMOS,” IEEE Trans. Circuits Syst. II, Exp. Briefs, vol. 63, no. 3, pp. 249–253, Mar.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J. </a:t>
            </a:r>
            <a:r>
              <a:rPr lang="en-IN" sz="1600" dirty="0" err="1" smtClean="0">
                <a:latin typeface="Times New Roman" pitchFamily="18" charset="0"/>
                <a:cs typeface="Times New Roman" pitchFamily="18" charset="0"/>
              </a:rPr>
              <a:t>Vavra</a:t>
            </a:r>
            <a:r>
              <a:rPr lang="en-IN" sz="1600" dirty="0" smtClean="0">
                <a:latin typeface="Times New Roman" pitchFamily="18" charset="0"/>
                <a:cs typeface="Times New Roman" pitchFamily="18" charset="0"/>
              </a:rPr>
              <a:t>, J. Bajer, and D. </a:t>
            </a:r>
            <a:r>
              <a:rPr lang="en-IN" sz="1600" dirty="0" err="1" smtClean="0">
                <a:latin typeface="Times New Roman" pitchFamily="18" charset="0"/>
                <a:cs typeface="Times New Roman" pitchFamily="18" charset="0"/>
              </a:rPr>
              <a:t>Biolek</a:t>
            </a:r>
            <a:r>
              <a:rPr lang="en-IN" sz="1600" dirty="0" smtClean="0">
                <a:latin typeface="Times New Roman" pitchFamily="18" charset="0"/>
                <a:cs typeface="Times New Roman" pitchFamily="18" charset="0"/>
              </a:rPr>
              <a:t>, “Differential-input buffered and </a:t>
            </a:r>
            <a:r>
              <a:rPr lang="en-IN" sz="1600" dirty="0" err="1" smtClean="0">
                <a:latin typeface="Times New Roman" pitchFamily="18" charset="0"/>
                <a:cs typeface="Times New Roman" pitchFamily="18" charset="0"/>
              </a:rPr>
              <a:t>transconductance</a:t>
            </a:r>
            <a:r>
              <a:rPr lang="en-IN" sz="1600" dirty="0" smtClean="0">
                <a:latin typeface="Times New Roman" pitchFamily="18" charset="0"/>
                <a:cs typeface="Times New Roman" pitchFamily="18" charset="0"/>
              </a:rPr>
              <a:t> amplifier-based all-pass filter and its application in </a:t>
            </a:r>
            <a:r>
              <a:rPr lang="en-IN" sz="1600" dirty="0" err="1" smtClean="0">
                <a:latin typeface="Times New Roman" pitchFamily="18" charset="0"/>
                <a:cs typeface="Times New Roman" pitchFamily="18" charset="0"/>
              </a:rPr>
              <a:t>quadrature</a:t>
            </a:r>
            <a:r>
              <a:rPr lang="en-IN" sz="1600" dirty="0" smtClean="0">
                <a:latin typeface="Times New Roman" pitchFamily="18" charset="0"/>
                <a:cs typeface="Times New Roman" pitchFamily="18" charset="0"/>
              </a:rPr>
              <a:t> oscillator,” in Proc. 35th Int. Conf. </a:t>
            </a:r>
            <a:r>
              <a:rPr lang="en-IN" sz="1600" dirty="0" err="1" smtClean="0">
                <a:latin typeface="Times New Roman" pitchFamily="18" charset="0"/>
                <a:cs typeface="Times New Roman" pitchFamily="18" charset="0"/>
              </a:rPr>
              <a:t>Telecommun</a:t>
            </a:r>
            <a:r>
              <a:rPr lang="en-IN" sz="1600" dirty="0" smtClean="0">
                <a:latin typeface="Times New Roman" pitchFamily="18" charset="0"/>
                <a:cs typeface="Times New Roman" pitchFamily="18" charset="0"/>
              </a:rPr>
              <a:t>. Signal Process. (TSP), Jul. 2012, pp. 411–415.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K. </a:t>
            </a:r>
            <a:r>
              <a:rPr lang="en-IN" sz="1600" dirty="0" err="1" smtClean="0">
                <a:latin typeface="Times New Roman" pitchFamily="18" charset="0"/>
                <a:cs typeface="Times New Roman" pitchFamily="18" charset="0"/>
              </a:rPr>
              <a:t>Garakoui</a:t>
            </a:r>
            <a:r>
              <a:rPr lang="en-IN" sz="1600" dirty="0" smtClean="0">
                <a:latin typeface="Times New Roman" pitchFamily="18" charset="0"/>
                <a:cs typeface="Times New Roman" pitchFamily="18" charset="0"/>
              </a:rPr>
              <a:t>, E. A. M. </a:t>
            </a:r>
            <a:r>
              <a:rPr lang="en-IN" sz="1600" dirty="0" err="1" smtClean="0">
                <a:latin typeface="Times New Roman" pitchFamily="18" charset="0"/>
                <a:cs typeface="Times New Roman" pitchFamily="18" charset="0"/>
              </a:rPr>
              <a:t>Klumperink</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Nauta</a:t>
            </a:r>
            <a:r>
              <a:rPr lang="en-IN" sz="1600" dirty="0" smtClean="0">
                <a:latin typeface="Times New Roman" pitchFamily="18" charset="0"/>
                <a:cs typeface="Times New Roman" pitchFamily="18" charset="0"/>
              </a:rPr>
              <a:t>, and F. E. </a:t>
            </a:r>
            <a:r>
              <a:rPr lang="en-IN" sz="1600" dirty="0" err="1" smtClean="0">
                <a:latin typeface="Times New Roman" pitchFamily="18" charset="0"/>
                <a:cs typeface="Times New Roman" pitchFamily="18" charset="0"/>
              </a:rPr>
              <a:t>vanVliet</a:t>
            </a:r>
            <a:r>
              <a:rPr lang="en-IN" sz="1600" dirty="0" smtClean="0">
                <a:latin typeface="Times New Roman" pitchFamily="18" charset="0"/>
                <a:cs typeface="Times New Roman" pitchFamily="18" charset="0"/>
              </a:rPr>
              <a:t>, “Frequency limitations of first-order gm –RC all-pass delay circuits,” IEEE Trans. Circuits Syst. II, Exp. Briefs, vol. 60, no. 9, pp. 572–576, Sep.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P. </a:t>
            </a:r>
            <a:r>
              <a:rPr lang="en-IN" sz="1600" dirty="0" err="1" smtClean="0">
                <a:latin typeface="Times New Roman" pitchFamily="18" charset="0"/>
                <a:cs typeface="Times New Roman" pitchFamily="18" charset="0"/>
              </a:rPr>
              <a:t>Ahmadi</a:t>
            </a:r>
            <a:r>
              <a:rPr lang="en-IN" sz="1600" dirty="0" smtClean="0">
                <a:latin typeface="Times New Roman" pitchFamily="18" charset="0"/>
                <a:cs typeface="Times New Roman" pitchFamily="18" charset="0"/>
              </a:rPr>
              <a:t>, M. H. </a:t>
            </a:r>
            <a:r>
              <a:rPr lang="en-IN" sz="1600" dirty="0" err="1" smtClean="0">
                <a:latin typeface="Times New Roman" pitchFamily="18" charset="0"/>
                <a:cs typeface="Times New Roman" pitchFamily="18" charset="0"/>
              </a:rPr>
              <a:t>Taghavi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Belostotski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Madanayake</a:t>
            </a:r>
            <a:r>
              <a:rPr lang="en-IN" sz="1600" dirty="0" smtClean="0">
                <a:latin typeface="Times New Roman" pitchFamily="18" charset="0"/>
                <a:cs typeface="Times New Roman" pitchFamily="18" charset="0"/>
              </a:rPr>
              <a:t>, “10-GHz current-mode 1st- and 2nd-order </a:t>
            </a:r>
            <a:r>
              <a:rPr lang="en-IN" sz="1600" dirty="0" err="1" smtClean="0">
                <a:latin typeface="Times New Roman" pitchFamily="18" charset="0"/>
                <a:cs typeface="Times New Roman" pitchFamily="18" charset="0"/>
              </a:rPr>
              <a:t>allpass</a:t>
            </a:r>
            <a:r>
              <a:rPr lang="en-IN" sz="1600" dirty="0" smtClean="0">
                <a:latin typeface="Times New Roman" pitchFamily="18" charset="0"/>
                <a:cs typeface="Times New Roman" pitchFamily="18" charset="0"/>
              </a:rPr>
              <a:t> filters on 130 nm CMOS,” in Proc. IEEE 56th Int. Midwest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(MWSCAS), Aug. 2013, pp. 1–4.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D. </a:t>
            </a:r>
            <a:r>
              <a:rPr lang="en-IN" sz="1700" dirty="0" err="1" smtClean="0">
                <a:latin typeface="Times New Roman" pitchFamily="18" charset="0"/>
                <a:cs typeface="Times New Roman" pitchFamily="18" charset="0"/>
              </a:rPr>
              <a:t>Biolek</a:t>
            </a:r>
            <a:r>
              <a:rPr lang="en-IN" sz="1700" dirty="0" smtClean="0">
                <a:latin typeface="Times New Roman" pitchFamily="18" charset="0"/>
                <a:cs typeface="Times New Roman" pitchFamily="18" charset="0"/>
              </a:rPr>
              <a:t> and V. </a:t>
            </a:r>
            <a:r>
              <a:rPr lang="en-IN" sz="1700" dirty="0" err="1" smtClean="0">
                <a:latin typeface="Times New Roman" pitchFamily="18" charset="0"/>
                <a:cs typeface="Times New Roman" pitchFamily="18" charset="0"/>
              </a:rPr>
              <a:t>Biolkova</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Allpass</a:t>
            </a:r>
            <a:r>
              <a:rPr lang="en-IN" sz="1700" dirty="0" smtClean="0">
                <a:latin typeface="Times New Roman" pitchFamily="18" charset="0"/>
                <a:cs typeface="Times New Roman" pitchFamily="18" charset="0"/>
              </a:rPr>
              <a:t> filter employing one grounded capacitor and one active element,” Electron.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45, no. 16, pp. 807–808, Jul.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C. </a:t>
            </a:r>
            <a:r>
              <a:rPr lang="en-IN" sz="1700" dirty="0" err="1" smtClean="0">
                <a:latin typeface="Times New Roman" pitchFamily="18" charset="0"/>
                <a:cs typeface="Times New Roman" pitchFamily="18" charset="0"/>
              </a:rPr>
              <a:t>Cakir</a:t>
            </a:r>
            <a:r>
              <a:rPr lang="en-IN" sz="1700" dirty="0" smtClean="0">
                <a:latin typeface="Times New Roman" pitchFamily="18" charset="0"/>
                <a:cs typeface="Times New Roman" pitchFamily="18" charset="0"/>
              </a:rPr>
              <a:t>, U. Cam, and O. </a:t>
            </a:r>
            <a:r>
              <a:rPr lang="en-IN" sz="1700" dirty="0" err="1" smtClean="0">
                <a:latin typeface="Times New Roman" pitchFamily="18" charset="0"/>
                <a:cs typeface="Times New Roman" pitchFamily="18" charset="0"/>
              </a:rPr>
              <a:t>Cicekoglu</a:t>
            </a:r>
            <a:r>
              <a:rPr lang="en-IN" sz="1700" dirty="0" smtClean="0">
                <a:latin typeface="Times New Roman" pitchFamily="18" charset="0"/>
                <a:cs typeface="Times New Roman" pitchFamily="18" charset="0"/>
              </a:rPr>
              <a:t>, “Novel </a:t>
            </a:r>
            <a:r>
              <a:rPr lang="en-IN" sz="1700" dirty="0" err="1" smtClean="0">
                <a:latin typeface="Times New Roman" pitchFamily="18" charset="0"/>
                <a:cs typeface="Times New Roman" pitchFamily="18" charset="0"/>
              </a:rPr>
              <a:t>allpass</a:t>
            </a:r>
            <a:r>
              <a:rPr lang="en-IN" sz="1700" dirty="0" smtClean="0">
                <a:latin typeface="Times New Roman" pitchFamily="18" charset="0"/>
                <a:cs typeface="Times New Roman" pitchFamily="18" charset="0"/>
              </a:rPr>
              <a:t> filter configuration employing single OTRA,” IEEE Trans. Circuits Syst. II, Exp. Briefs, vol. 52, no. 3, pp. 122–125, Mar. 2005.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S. M. Al-</a:t>
            </a:r>
            <a:r>
              <a:rPr lang="en-IN" sz="1700" dirty="0" err="1" smtClean="0">
                <a:latin typeface="Times New Roman" pitchFamily="18" charset="0"/>
                <a:cs typeface="Times New Roman" pitchFamily="18" charset="0"/>
              </a:rPr>
              <a:t>Shahrani</a:t>
            </a:r>
            <a:r>
              <a:rPr lang="en-IN" sz="1700" dirty="0" smtClean="0">
                <a:latin typeface="Times New Roman" pitchFamily="18" charset="0"/>
                <a:cs typeface="Times New Roman" pitchFamily="18" charset="0"/>
              </a:rPr>
              <a:t>, “A novel CMOS wideband auto-tuning phase shifter circuit,” in Proc. 14th IEEE Int. Conf. Electron., Circuits Syst., Dec. 2007, pp. 649–652.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 </a:t>
            </a:r>
            <a:r>
              <a:rPr lang="en-IN" sz="1700" dirty="0" err="1" smtClean="0">
                <a:latin typeface="Times New Roman" pitchFamily="18" charset="0"/>
                <a:cs typeface="Times New Roman" pitchFamily="18" charset="0"/>
              </a:rPr>
              <a:t>Toker</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Ozoguz</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Tunable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allpass</a:t>
            </a:r>
            <a:r>
              <a:rPr lang="en-IN" sz="1700" dirty="0" smtClean="0">
                <a:latin typeface="Times New Roman" pitchFamily="18" charset="0"/>
                <a:cs typeface="Times New Roman" pitchFamily="18" charset="0"/>
              </a:rPr>
              <a:t> filter for low voltage operation,” Electron.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39, no. 2, pp. 175–176, Jan. 2003.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C. </a:t>
            </a:r>
            <a:r>
              <a:rPr lang="en-IN" sz="1700" dirty="0" err="1" smtClean="0">
                <a:latin typeface="Times New Roman" pitchFamily="18" charset="0"/>
                <a:cs typeface="Times New Roman" pitchFamily="18" charset="0"/>
              </a:rPr>
              <a:t>Sawigun</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Pawarangkoon</a:t>
            </a:r>
            <a:r>
              <a:rPr lang="en-IN" sz="1700" dirty="0" smtClean="0">
                <a:latin typeface="Times New Roman" pitchFamily="18" charset="0"/>
                <a:cs typeface="Times New Roman" pitchFamily="18" charset="0"/>
              </a:rPr>
              <a:t>, “A 1.5-V, 300-nW, continuous-time </a:t>
            </a:r>
            <a:r>
              <a:rPr lang="en-IN" sz="1700" dirty="0" err="1" smtClean="0">
                <a:latin typeface="Times New Roman" pitchFamily="18" charset="0"/>
                <a:cs typeface="Times New Roman" pitchFamily="18" charset="0"/>
              </a:rPr>
              <a:t>allpass</a:t>
            </a:r>
            <a:r>
              <a:rPr lang="en-IN" sz="1700" dirty="0" smtClean="0">
                <a:latin typeface="Times New Roman" pitchFamily="18" charset="0"/>
                <a:cs typeface="Times New Roman" pitchFamily="18" charset="0"/>
              </a:rPr>
              <a:t> filter With 67 dB dynamic range,” in Proc. 11th Int. Conf. </a:t>
            </a:r>
            <a:r>
              <a:rPr lang="en-IN" sz="1700" dirty="0" err="1" smtClean="0">
                <a:latin typeface="Times New Roman" pitchFamily="18" charset="0"/>
                <a:cs typeface="Times New Roman" pitchFamily="18" charset="0"/>
              </a:rPr>
              <a:t>Electr</a:t>
            </a:r>
            <a:r>
              <a:rPr lang="en-IN" sz="1700" dirty="0" smtClean="0">
                <a:latin typeface="Times New Roman" pitchFamily="18" charset="0"/>
                <a:cs typeface="Times New Roman" pitchFamily="18" charset="0"/>
              </a:rPr>
              <a:t>. Eng./Electron.,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Telecommun</a:t>
            </a:r>
            <a:r>
              <a:rPr lang="en-IN" sz="1700" dirty="0" smtClean="0">
                <a:latin typeface="Times New Roman" pitchFamily="18" charset="0"/>
                <a:cs typeface="Times New Roman" pitchFamily="18" charset="0"/>
              </a:rPr>
              <a:t>. Inf. Technol. (ECTI-CON), May 2014, pp. 1–4.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1477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CMOS First-Order All-Pass Filter With 2-Hz Pole Frequency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2021-12-25T09:36:05Z</dcterms:modified>
</cp:coreProperties>
</file>