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419600"/>
          </a:xfrm>
        </p:spPr>
        <p:txBody>
          <a:bodyPr>
            <a:normAutofit/>
          </a:bodyPr>
          <a:lstStyle/>
          <a:p>
            <a:pPr algn="ctr"/>
            <a:r>
              <a:rPr lang="en-US" sz="4400" b="1" dirty="0" smtClean="0"/>
              <a:t>Feed forward-</a:t>
            </a:r>
            <a:r>
              <a:rPr lang="en-US" sz="4400" b="1" dirty="0" err="1" smtClean="0"/>
              <a:t>Cutset</a:t>
            </a:r>
            <a:r>
              <a:rPr lang="en-US" sz="4400" b="1" dirty="0" smtClean="0"/>
              <a:t>-Free Pipelined Multiply-Accumulate Unit for the Machine Learning Accelerator</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Multiply–accumulate </a:t>
            </a:r>
            <a:r>
              <a:rPr lang="en-IN" sz="2000" dirty="0" smtClean="0">
                <a:latin typeface="Times New Roman" pitchFamily="18" charset="0"/>
                <a:cs typeface="Times New Roman" pitchFamily="18" charset="0"/>
              </a:rPr>
              <a:t>(MAC) computations account for a large part of machine learning accelerator operations. The pipelined structure is usually adopted to improve the performance by reducing the length of critical paths. An increase in the number of flip-flops due to pipelining, however, generally results in significant area and power increase. A large number of flip-flops are often required to meet the </a:t>
            </a:r>
            <a:r>
              <a:rPr lang="en-IN" sz="2000" dirty="0" err="1" smtClean="0">
                <a:latin typeface="Times New Roman" pitchFamily="18" charset="0"/>
                <a:cs typeface="Times New Roman" pitchFamily="18" charset="0"/>
              </a:rPr>
              <a:t>feedforward-cutset</a:t>
            </a:r>
            <a:r>
              <a:rPr lang="en-IN" sz="2000" dirty="0" smtClean="0">
                <a:latin typeface="Times New Roman" pitchFamily="18" charset="0"/>
                <a:cs typeface="Times New Roman" pitchFamily="18" charset="0"/>
              </a:rPr>
              <a:t> rule. Based on the observation that this rule can be relaxed in machine learning applications, we propose a pipelining method that eliminates some of the flip-flops selectively. The simulation results show that the proposed MAC unit achieved a 20% energy saving and a 20% area reduction compared with the conventional pipelined MAC.</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design method reduces the area and the power consumption by decreasing the number of inserted </a:t>
            </a:r>
            <a:r>
              <a:rPr lang="en-IN" sz="2000" dirty="0" err="1" smtClean="0">
                <a:latin typeface="Times New Roman" pitchFamily="18" charset="0"/>
                <a:cs typeface="Times New Roman" pitchFamily="18" charset="0"/>
              </a:rPr>
              <a:t>flipflops</a:t>
            </a:r>
            <a:r>
              <a:rPr lang="en-IN" sz="2000" dirty="0" smtClean="0">
                <a:latin typeface="Times New Roman" pitchFamily="18" charset="0"/>
                <a:cs typeface="Times New Roman" pitchFamily="18" charset="0"/>
              </a:rPr>
              <a:t> for the pipelining when compared to the existing pipelined architecture for MAC </a:t>
            </a:r>
            <a:r>
              <a:rPr lang="en-IN" sz="2000" dirty="0" smtClean="0">
                <a:latin typeface="Times New Roman" pitchFamily="18" charset="0"/>
                <a:cs typeface="Times New Roman" pitchFamily="18" charset="0"/>
              </a:rPr>
              <a:t>computation.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deep neural network (DNN) emerged as a powerful tool for various applications including image classification and speech recognition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machine learning accelerator, a large number of multiply– accumulate (MAC) units are included for parallel computations, and timing-critical paths of the system are often found in the unit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well known that pipelining is one of the most effective ways to reduce the critical path delay, thereby increasing the clock frequency.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Number of inserted flip flops increases the pipeline stages. </a:t>
            </a:r>
          </a:p>
          <a:p>
            <a:pPr algn="just">
              <a:lnSpc>
                <a:spcPct val="150000"/>
              </a:lnSpc>
            </a:pPr>
            <a:r>
              <a:rPr lang="en-IN" sz="2000" dirty="0" smtClean="0">
                <a:latin typeface="Times New Roman" pitchFamily="18" charset="0"/>
                <a:cs typeface="Times New Roman" pitchFamily="18" charset="0"/>
              </a:rPr>
              <a:t>Consumes </a:t>
            </a:r>
            <a:r>
              <a:rPr lang="en-IN" sz="2000" dirty="0" smtClean="0">
                <a:latin typeface="Times New Roman" pitchFamily="18" charset="0"/>
                <a:cs typeface="Times New Roman" pitchFamily="18" charset="0"/>
              </a:rPr>
              <a:t>larger area and high critical path delay. </a:t>
            </a:r>
          </a:p>
          <a:p>
            <a:pPr algn="just">
              <a:lnSpc>
                <a:spcPct val="150000"/>
              </a:lnSpc>
            </a:pPr>
            <a:r>
              <a:rPr lang="en-IN" sz="2000" dirty="0" smtClean="0">
                <a:latin typeface="Times New Roman" pitchFamily="18" charset="0"/>
                <a:cs typeface="Times New Roman" pitchFamily="18" charset="0"/>
              </a:rPr>
              <a:t>Power </a:t>
            </a:r>
            <a:r>
              <a:rPr lang="en-IN" sz="2000" dirty="0" smtClean="0">
                <a:latin typeface="Times New Roman" pitchFamily="18" charset="0"/>
                <a:cs typeface="Times New Roman" pitchFamily="18" charset="0"/>
              </a:rPr>
              <a:t>consumption is high.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plan technique lessens the zone and the power utilization by diminishing the quantity of embedded </a:t>
            </a:r>
            <a:r>
              <a:rPr lang="en-IN" sz="2000" dirty="0" err="1" smtClean="0">
                <a:latin typeface="Times New Roman" pitchFamily="18" charset="0"/>
                <a:cs typeface="Times New Roman" pitchFamily="18" charset="0"/>
              </a:rPr>
              <a:t>flipflops</a:t>
            </a:r>
            <a:r>
              <a:rPr lang="en-IN" sz="2000" dirty="0" smtClean="0">
                <a:latin typeface="Times New Roman" pitchFamily="18" charset="0"/>
                <a:cs typeface="Times New Roman" pitchFamily="18" charset="0"/>
              </a:rPr>
              <a:t> for the pipelining.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area, the proposed pipelining strategy is applied to the MAC engineering by utilizing the one of a kind normal for </a:t>
            </a:r>
            <a:r>
              <a:rPr lang="en-IN" sz="2000" dirty="0" err="1" smtClean="0">
                <a:latin typeface="Times New Roman" pitchFamily="18" charset="0"/>
                <a:cs typeface="Times New Roman" pitchFamily="18" charset="0"/>
              </a:rPr>
              <a:t>Dadda</a:t>
            </a:r>
            <a:r>
              <a:rPr lang="en-IN" sz="2000" dirty="0" smtClean="0">
                <a:latin typeface="Times New Roman" pitchFamily="18" charset="0"/>
                <a:cs typeface="Times New Roman" pitchFamily="18" charset="0"/>
              </a:rPr>
              <a:t> multiplier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MAC design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FCF (MAC with the proposed FCF pipelining) for the segment expansion and the MFCF-PA for the collection.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accept that the proposed thought to use the one of a kind normal for machine learning calculation for progressively effective MAC configuration can be received in numerous neural </a:t>
            </a:r>
            <a:r>
              <a:rPr lang="en-IN" sz="2000" dirty="0" smtClean="0">
                <a:latin typeface="Times New Roman" pitchFamily="18" charset="0"/>
                <a:cs typeface="Times New Roman" pitchFamily="18" charset="0"/>
              </a:rPr>
              <a:t>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accumulator consists of the carry-propagation adder. Long critical paths through these stages lead to the performance degradation of the overall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Based on the previously explained idea, this paper proposes a </a:t>
            </a:r>
            <a:r>
              <a:rPr lang="en-IN" sz="2000" dirty="0" smtClean="0">
                <a:latin typeface="Times New Roman" pitchFamily="18" charset="0"/>
                <a:cs typeface="Times New Roman" pitchFamily="18" charset="0"/>
              </a:rPr>
              <a:t>feed forward-cut set-free </a:t>
            </a:r>
            <a:r>
              <a:rPr lang="en-IN" sz="2000" dirty="0" smtClean="0">
                <a:latin typeface="Times New Roman" pitchFamily="18" charset="0"/>
                <a:cs typeface="Times New Roman" pitchFamily="18" charset="0"/>
              </a:rPr>
              <a:t>(FCF) pipelined MAC architecture that is specialized for a high-performance machine learning accelerator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pipelining is an efficient way to reduce the critical path delays, it results in an increase in the area and the power consumption due to the insertion of many flip-flops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 conventional pipelining method is advantageous because it effectively reduces the critical path delays, it leads mostly to an increase in the area and the power consumption due to the insertion of a large number of flip-flops.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ImageNet</a:t>
                      </a:r>
                      <a:r>
                        <a:rPr lang="en-US" sz="2000" dirty="0">
                          <a:latin typeface="Times New Roman"/>
                          <a:ea typeface="Calibri"/>
                          <a:cs typeface="Latha"/>
                        </a:rPr>
                        <a:t> classification with deep </a:t>
                      </a:r>
                      <a:r>
                        <a:rPr lang="en-US" sz="2000" dirty="0" err="1">
                          <a:latin typeface="Times New Roman"/>
                          <a:ea typeface="Calibri"/>
                          <a:cs typeface="Latha"/>
                        </a:rPr>
                        <a:t>convolutional</a:t>
                      </a:r>
                      <a:r>
                        <a:rPr lang="en-US" sz="2000" dirty="0">
                          <a:latin typeface="Times New Roman"/>
                          <a:ea typeface="Calibri"/>
                          <a:cs typeface="Latha"/>
                        </a:rPr>
                        <a:t> neural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Krizhevsky, I. Sutskever, and G. E. Hinton,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ImageNet consists of variable-resolution images, while our system requires a constant input dimensionality.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Very deep convolutional networks for large-scale image recognition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Simonyan and A. Zisserman. (2014).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work we investigate the effect of the </a:t>
                      </a:r>
                      <a:r>
                        <a:rPr lang="en-US" sz="2000" dirty="0" err="1">
                          <a:latin typeface="Times New Roman"/>
                          <a:ea typeface="Calibri"/>
                          <a:cs typeface="Latha"/>
                        </a:rPr>
                        <a:t>convolutional</a:t>
                      </a:r>
                      <a:r>
                        <a:rPr lang="en-US" sz="2000" dirty="0">
                          <a:latin typeface="Times New Roman"/>
                          <a:ea typeface="Calibri"/>
                          <a:cs typeface="Latha"/>
                        </a:rPr>
                        <a:t> network depth on its accuracy in the large-scale image recognition setting.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Going deeper with convolutions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 </a:t>
                      </a:r>
                      <a:r>
                        <a:rPr lang="en-US" sz="2000" dirty="0" err="1">
                          <a:latin typeface="Times New Roman"/>
                          <a:ea typeface="Calibri"/>
                          <a:cs typeface="Latha"/>
                        </a:rPr>
                        <a:t>Szegedy</a:t>
                      </a:r>
                      <a:r>
                        <a:rPr lang="en-US" sz="2000" dirty="0">
                          <a:latin typeface="Times New Roman"/>
                          <a:ea typeface="Calibri"/>
                          <a:cs typeface="Latha"/>
                        </a:rPr>
                        <a:t> et al.,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a deep convolutional neural network architecture codenamed Inception that achieves the new state of the art for classification and detection in the ImageNet Large-Scale Visual Recognition Challenge 2014 (ILSVRC14).</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Speech recognition with deep recurrent neural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Graves, A.-R. Mohamed, and G. Hinton,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They have gained attention in recent years with the dramatic improvements in acoustic </a:t>
                      </a:r>
                      <a:r>
                        <a:rPr lang="en-US" sz="2000" dirty="0" err="1">
                          <a:latin typeface="Times New Roman"/>
                          <a:ea typeface="Calibri"/>
                          <a:cs typeface="Latha"/>
                        </a:rPr>
                        <a:t>modelling</a:t>
                      </a:r>
                      <a:r>
                        <a:rPr lang="en-US" sz="2000" dirty="0">
                          <a:latin typeface="Times New Roman"/>
                          <a:ea typeface="Calibri"/>
                          <a:cs typeface="Latha"/>
                        </a:rPr>
                        <a:t> yielded by deep </a:t>
                      </a:r>
                      <a:r>
                        <a:rPr lang="en-US" sz="2000" dirty="0" err="1">
                          <a:latin typeface="Times New Roman"/>
                          <a:ea typeface="Calibri"/>
                          <a:cs typeface="Latha"/>
                        </a:rPr>
                        <a:t>feedforward</a:t>
                      </a:r>
                      <a:r>
                        <a:rPr lang="en-US" sz="2000" dirty="0">
                          <a:latin typeface="Times New Roman"/>
                          <a:ea typeface="Calibri"/>
                          <a:cs typeface="Latha"/>
                        </a:rPr>
                        <a:t>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0"/>
            <a:ext cx="68580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6388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introduced the FCF pipelining method in this paper. In the proposed scheme, the number of flip-flops in a pipeline can be reduced by relaxing the </a:t>
            </a:r>
            <a:r>
              <a:rPr lang="en-IN" sz="2000" dirty="0" err="1" smtClean="0">
                <a:latin typeface="Times New Roman" pitchFamily="18" charset="0"/>
                <a:cs typeface="Times New Roman" pitchFamily="18" charset="0"/>
              </a:rPr>
              <a:t>feedforward-cutset</a:t>
            </a:r>
            <a:r>
              <a:rPr lang="en-IN" sz="2000" dirty="0" smtClean="0">
                <a:latin typeface="Times New Roman" pitchFamily="18" charset="0"/>
                <a:cs typeface="Times New Roman" pitchFamily="18" charset="0"/>
              </a:rPr>
              <a:t> constraint, thanks to the unique characteristic of the machine learning algorithm. We applied the FCF pipelining method to the accumulator (FCF-PA) design, and then optimized the power dissipation of FCF-PA by reducing the chance of undesired data transitions (MFCF-PA). The proposed scheme was also expanded, and applied to the MAC unit (FCF-MAC). For the evaluation, the conventional and proposed MAC architectures were synthesized in a 65-nm CMOS technology. The proposed accumulator showed the reduction of area and the power consumption by 17% and 19%, respectively, compared with the accumulator with the conventional CLA adder-based design. In the case of the MAC architecture, the proposed scheme reduced both the area and power by 20%. We believe that the proposed idea to utilize the unique characteristic of machine learning computation for more efficient MAC design can be adopted in many neural network hardware accelerator designs in the future.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50000"/>
              </a:lnSpc>
            </a:pPr>
            <a:r>
              <a:rPr lang="en-IN" sz="1800" dirty="0" smtClean="0">
                <a:latin typeface="Times New Roman" pitchFamily="18" charset="0"/>
                <a:cs typeface="Times New Roman" pitchFamily="18" charset="0"/>
              </a:rPr>
              <a:t>[1] A. </a:t>
            </a:r>
            <a:r>
              <a:rPr lang="en-IN" sz="1800" dirty="0" err="1" smtClean="0">
                <a:latin typeface="Times New Roman" pitchFamily="18" charset="0"/>
                <a:cs typeface="Times New Roman" pitchFamily="18" charset="0"/>
              </a:rPr>
              <a:t>Krizhevsky</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Sutskever</a:t>
            </a:r>
            <a:r>
              <a:rPr lang="en-IN" sz="1800" dirty="0" smtClean="0">
                <a:latin typeface="Times New Roman" pitchFamily="18" charset="0"/>
                <a:cs typeface="Times New Roman" pitchFamily="18" charset="0"/>
              </a:rPr>
              <a:t>, and G. E. Hinton, “</a:t>
            </a:r>
            <a:r>
              <a:rPr lang="en-IN" sz="1800" dirty="0" err="1" smtClean="0">
                <a:latin typeface="Times New Roman" pitchFamily="18" charset="0"/>
                <a:cs typeface="Times New Roman" pitchFamily="18" charset="0"/>
              </a:rPr>
              <a:t>ImageNet</a:t>
            </a:r>
            <a:r>
              <a:rPr lang="en-IN" sz="1800" dirty="0" smtClean="0">
                <a:latin typeface="Times New Roman" pitchFamily="18" charset="0"/>
                <a:cs typeface="Times New Roman" pitchFamily="18" charset="0"/>
              </a:rPr>
              <a:t> classification with deep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neural networks,” in Proc. Adv. Neural Inf. Process. Syst., 2012, pp. 1097–1105.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K. </a:t>
            </a:r>
            <a:r>
              <a:rPr lang="en-IN" sz="1800" dirty="0" err="1" smtClean="0">
                <a:latin typeface="Times New Roman" pitchFamily="18" charset="0"/>
                <a:cs typeface="Times New Roman" pitchFamily="18" charset="0"/>
              </a:rPr>
              <a:t>Simonyan</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Zisserman</a:t>
            </a:r>
            <a:r>
              <a:rPr lang="en-IN" sz="1800" dirty="0" smtClean="0">
                <a:latin typeface="Times New Roman" pitchFamily="18" charset="0"/>
                <a:cs typeface="Times New Roman" pitchFamily="18" charset="0"/>
              </a:rPr>
              <a:t>. (2014). “Very deep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for large-scale image recognition.” [Online]. Available: https://arxiv.org/abs/1409.1556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C. </a:t>
            </a:r>
            <a:r>
              <a:rPr lang="en-IN" sz="1800" dirty="0" err="1" smtClean="0">
                <a:latin typeface="Times New Roman" pitchFamily="18" charset="0"/>
                <a:cs typeface="Times New Roman" pitchFamily="18" charset="0"/>
              </a:rPr>
              <a:t>Szegedy</a:t>
            </a:r>
            <a:r>
              <a:rPr lang="en-IN" sz="1800" dirty="0" smtClean="0">
                <a:latin typeface="Times New Roman" pitchFamily="18" charset="0"/>
                <a:cs typeface="Times New Roman" pitchFamily="18" charset="0"/>
              </a:rPr>
              <a:t> et al., “Going deeper with convolutions,” in Proc. IEEE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Vis. Pattern </a:t>
            </a:r>
            <a:r>
              <a:rPr lang="en-IN" sz="1800" dirty="0" err="1" smtClean="0">
                <a:latin typeface="Times New Roman" pitchFamily="18" charset="0"/>
                <a:cs typeface="Times New Roman" pitchFamily="18" charset="0"/>
              </a:rPr>
              <a:t>Recognit</a:t>
            </a:r>
            <a:r>
              <a:rPr lang="en-IN" sz="1800" dirty="0" smtClean="0">
                <a:latin typeface="Times New Roman" pitchFamily="18" charset="0"/>
                <a:cs typeface="Times New Roman" pitchFamily="18" charset="0"/>
              </a:rPr>
              <a:t>., Jun. 2015, pp. 1–9.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 Graves, A.-R. Mohamed, and G. Hinton, “Speech recognition with deep recurrent neural networks,” in Proc. IEEE Int. Conf. </a:t>
            </a:r>
            <a:r>
              <a:rPr lang="en-IN" sz="1800" dirty="0" err="1" smtClean="0">
                <a:latin typeface="Times New Roman" pitchFamily="18" charset="0"/>
                <a:cs typeface="Times New Roman" pitchFamily="18" charset="0"/>
              </a:rPr>
              <a:t>Acoust</a:t>
            </a:r>
            <a:r>
              <a:rPr lang="en-IN" sz="1800" dirty="0" smtClean="0">
                <a:latin typeface="Times New Roman" pitchFamily="18" charset="0"/>
                <a:cs typeface="Times New Roman" pitchFamily="18" charset="0"/>
              </a:rPr>
              <a:t>., Speech Signal Process. (ICASSP), May 2013, pp. 6645–6649.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J. K. </a:t>
            </a:r>
            <a:r>
              <a:rPr lang="en-IN" sz="1800" dirty="0" err="1" smtClean="0">
                <a:latin typeface="Times New Roman" pitchFamily="18" charset="0"/>
                <a:cs typeface="Times New Roman" pitchFamily="18" charset="0"/>
              </a:rPr>
              <a:t>Chorowski</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Bahdanau</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Serdyuk</a:t>
            </a:r>
            <a:r>
              <a:rPr lang="en-IN" sz="1800" dirty="0" smtClean="0">
                <a:latin typeface="Times New Roman" pitchFamily="18" charset="0"/>
                <a:cs typeface="Times New Roman" pitchFamily="18" charset="0"/>
              </a:rPr>
              <a:t>, K. Cho, and Y. </a:t>
            </a:r>
            <a:r>
              <a:rPr lang="en-IN" sz="1800" dirty="0" err="1" smtClean="0">
                <a:latin typeface="Times New Roman" pitchFamily="18" charset="0"/>
                <a:cs typeface="Times New Roman" pitchFamily="18" charset="0"/>
              </a:rPr>
              <a:t>Bengio</a:t>
            </a:r>
            <a:r>
              <a:rPr lang="en-IN" sz="1800" dirty="0" smtClean="0">
                <a:latin typeface="Times New Roman" pitchFamily="18" charset="0"/>
                <a:cs typeface="Times New Roman" pitchFamily="18" charset="0"/>
              </a:rPr>
              <a:t>, “Attention-based models for speech recognition,” in Proc. Adv. Neural Inf. Process. Syst., 2015, pp. 577–585.</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705600"/>
          </a:xfrm>
        </p:spPr>
        <p:txBody>
          <a:bodyPr>
            <a:noAutofit/>
          </a:bodyPr>
          <a:lstStyle/>
          <a:p>
            <a:pPr algn="just">
              <a:lnSpc>
                <a:spcPct val="170000"/>
              </a:lnSpc>
            </a:pPr>
            <a:r>
              <a:rPr lang="en-IN" sz="1800" dirty="0" smtClean="0">
                <a:latin typeface="Times New Roman" pitchFamily="18" charset="0"/>
                <a:cs typeface="Times New Roman" pitchFamily="18" charset="0"/>
              </a:rPr>
              <a:t>[6] Y. H. Chen, T. Krishna, J. S. </a:t>
            </a:r>
            <a:r>
              <a:rPr lang="en-IN" sz="1800" dirty="0" err="1" smtClean="0">
                <a:latin typeface="Times New Roman" pitchFamily="18" charset="0"/>
                <a:cs typeface="Times New Roman" pitchFamily="18" charset="0"/>
              </a:rPr>
              <a:t>Emer</a:t>
            </a:r>
            <a:r>
              <a:rPr lang="en-IN" sz="1800" dirty="0" smtClean="0">
                <a:latin typeface="Times New Roman" pitchFamily="18" charset="0"/>
                <a:cs typeface="Times New Roman" pitchFamily="18" charset="0"/>
              </a:rPr>
              <a:t>, and V. </a:t>
            </a:r>
            <a:r>
              <a:rPr lang="en-IN" sz="1800" dirty="0" err="1" smtClean="0">
                <a:latin typeface="Times New Roman" pitchFamily="18" charset="0"/>
                <a:cs typeface="Times New Roman" pitchFamily="18" charset="0"/>
              </a:rPr>
              <a:t>Sze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Eyeriss</a:t>
            </a:r>
            <a:r>
              <a:rPr lang="en-IN" sz="1800" dirty="0" smtClean="0">
                <a:latin typeface="Times New Roman" pitchFamily="18" charset="0"/>
                <a:cs typeface="Times New Roman" pitchFamily="18" charset="0"/>
              </a:rPr>
              <a:t>: An energy-efficient reconfigurable accelerator for deep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neural networks,” IEEE J. Solid-State Circuits, vol. 52, no. 1, pp. 127–138, Jan.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B. Moons, R. </a:t>
            </a:r>
            <a:r>
              <a:rPr lang="en-IN" sz="1800" dirty="0" err="1" smtClean="0">
                <a:latin typeface="Times New Roman" pitchFamily="18" charset="0"/>
                <a:cs typeface="Times New Roman" pitchFamily="18" charset="0"/>
              </a:rPr>
              <a:t>Uytterhoeven</a:t>
            </a:r>
            <a:r>
              <a:rPr lang="en-IN" sz="1800" dirty="0" smtClean="0">
                <a:latin typeface="Times New Roman" pitchFamily="18" charset="0"/>
                <a:cs typeface="Times New Roman" pitchFamily="18" charset="0"/>
              </a:rPr>
              <a:t>, W. </a:t>
            </a:r>
            <a:r>
              <a:rPr lang="en-IN" sz="1800" dirty="0" err="1" smtClean="0">
                <a:latin typeface="Times New Roman" pitchFamily="18" charset="0"/>
                <a:cs typeface="Times New Roman" pitchFamily="18" charset="0"/>
              </a:rPr>
              <a:t>Dehaene</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Verhelst</a:t>
            </a:r>
            <a:r>
              <a:rPr lang="en-IN" sz="1800" dirty="0" smtClean="0">
                <a:latin typeface="Times New Roman" pitchFamily="18" charset="0"/>
                <a:cs typeface="Times New Roman" pitchFamily="18" charset="0"/>
              </a:rPr>
              <a:t>, “Envision: A 0.26-to-10tops/w </a:t>
            </a:r>
            <a:r>
              <a:rPr lang="en-IN" sz="1800" dirty="0" err="1" smtClean="0">
                <a:latin typeface="Times New Roman" pitchFamily="18" charset="0"/>
                <a:cs typeface="Times New Roman" pitchFamily="18" charset="0"/>
              </a:rPr>
              <a:t>subword</a:t>
            </a:r>
            <a:r>
              <a:rPr lang="en-IN" sz="1800" dirty="0" smtClean="0">
                <a:latin typeface="Times New Roman" pitchFamily="18" charset="0"/>
                <a:cs typeface="Times New Roman" pitchFamily="18" charset="0"/>
              </a:rPr>
              <a:t>-parallel dynamic-voltage-</a:t>
            </a:r>
            <a:r>
              <a:rPr lang="en-IN" sz="1800" dirty="0" err="1" smtClean="0">
                <a:latin typeface="Times New Roman" pitchFamily="18" charset="0"/>
                <a:cs typeface="Times New Roman" pitchFamily="18" charset="0"/>
              </a:rPr>
              <a:t>accuracyfrequency</a:t>
            </a:r>
            <a:r>
              <a:rPr lang="en-IN" sz="1800" dirty="0" smtClean="0">
                <a:latin typeface="Times New Roman" pitchFamily="18" charset="0"/>
                <a:cs typeface="Times New Roman" pitchFamily="18" charset="0"/>
              </a:rPr>
              <a:t>-scalable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neural network processor in 28nm FDSOI,” in Proc. IEEE Int. Solid-State Circuits Conf. (ISSCC), Feb. 2017, pp. 246–247.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C. S. Wallace, “A suggestion for a fast multiplier,” IEEE Trans. Electron.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vol. EC-13, no. 1, pp. 14–17, Feb. 1964.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 </a:t>
            </a:r>
            <a:r>
              <a:rPr lang="en-IN" sz="1800" dirty="0" err="1" smtClean="0">
                <a:latin typeface="Times New Roman" pitchFamily="18" charset="0"/>
                <a:cs typeface="Times New Roman" pitchFamily="18" charset="0"/>
              </a:rPr>
              <a:t>Dadda</a:t>
            </a:r>
            <a:r>
              <a:rPr lang="en-IN" sz="1800" dirty="0" smtClean="0">
                <a:latin typeface="Times New Roman" pitchFamily="18" charset="0"/>
                <a:cs typeface="Times New Roman" pitchFamily="18" charset="0"/>
              </a:rPr>
              <a:t>, “Some schemes for parallel multipliers,” Alta </a:t>
            </a:r>
            <a:r>
              <a:rPr lang="en-IN" sz="1800" dirty="0" err="1" smtClean="0">
                <a:latin typeface="Times New Roman" pitchFamily="18" charset="0"/>
                <a:cs typeface="Times New Roman" pitchFamily="18" charset="0"/>
              </a:rPr>
              <a:t>Frequenza</a:t>
            </a:r>
            <a:r>
              <a:rPr lang="en-IN" sz="1800" dirty="0" smtClean="0">
                <a:latin typeface="Times New Roman" pitchFamily="18" charset="0"/>
                <a:cs typeface="Times New Roman" pitchFamily="18" charset="0"/>
              </a:rPr>
              <a:t>, vol. 34, no. 5, pp. 349–356, Mar. 1965.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P. F. </a:t>
            </a:r>
            <a:r>
              <a:rPr lang="en-IN" sz="1800" dirty="0" err="1" smtClean="0">
                <a:latin typeface="Times New Roman" pitchFamily="18" charset="0"/>
                <a:cs typeface="Times New Roman" pitchFamily="18" charset="0"/>
              </a:rPr>
              <a:t>Stelling</a:t>
            </a:r>
            <a:r>
              <a:rPr lang="en-IN" sz="1800" dirty="0" smtClean="0">
                <a:latin typeface="Times New Roman" pitchFamily="18" charset="0"/>
                <a:cs typeface="Times New Roman" pitchFamily="18" charset="0"/>
              </a:rPr>
              <a:t> and V. G. </a:t>
            </a:r>
            <a:r>
              <a:rPr lang="en-IN" sz="1800" dirty="0" err="1" smtClean="0">
                <a:latin typeface="Times New Roman" pitchFamily="18" charset="0"/>
                <a:cs typeface="Times New Roman" pitchFamily="18" charset="0"/>
              </a:rPr>
              <a:t>Oklobdzija</a:t>
            </a:r>
            <a:r>
              <a:rPr lang="en-IN" sz="1800" dirty="0" smtClean="0">
                <a:latin typeface="Times New Roman" pitchFamily="18" charset="0"/>
                <a:cs typeface="Times New Roman" pitchFamily="18" charset="0"/>
              </a:rPr>
              <a:t>, “Implementing multiply-accumulate operation in multiplication time,” in Proc. 13th IEEE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Arithmetic, Jul. 1997, pp. 99–106.</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1350</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Feed forward-Cutset-Free Pipelined Multiply-Accumulate Unit for the Machine Learning Accelerator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2021-12-24T12:30:28Z</dcterms:modified>
</cp:coreProperties>
</file>