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An Analog LO Harmonic Suppression Technique for SDR Receivers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A low-complexity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technique to suppress the local oscillator (LO) harmonics in software-defined radios is presented. Accurate mathematical analyses show that an effective attenuation of the LO harmonics is achieved by modulating the </a:t>
            </a:r>
            <a:r>
              <a:rPr lang="en-IN" sz="2000" dirty="0" err="1" smtClean="0">
                <a:latin typeface="Times New Roman" pitchFamily="18" charset="0"/>
                <a:cs typeface="Times New Roman" pitchFamily="18" charset="0"/>
              </a:rPr>
              <a:t>transconductance</a:t>
            </a:r>
            <a:r>
              <a:rPr lang="en-IN" sz="2000" dirty="0" smtClean="0">
                <a:latin typeface="Times New Roman" pitchFamily="18" charset="0"/>
                <a:cs typeface="Times New Roman" pitchFamily="18" charset="0"/>
              </a:rPr>
              <a:t> of the low-noise </a:t>
            </a:r>
            <a:r>
              <a:rPr lang="en-IN" sz="2000" dirty="0" err="1" smtClean="0">
                <a:latin typeface="Times New Roman" pitchFamily="18" charset="0"/>
                <a:cs typeface="Times New Roman" pitchFamily="18" charset="0"/>
              </a:rPr>
              <a:t>transconductance</a:t>
            </a:r>
            <a:r>
              <a:rPr lang="en-IN" sz="2000" dirty="0" smtClean="0">
                <a:latin typeface="Times New Roman" pitchFamily="18" charset="0"/>
                <a:cs typeface="Times New Roman" pitchFamily="18" charset="0"/>
              </a:rPr>
              <a:t> amplifier (LNTA) with a raised-cosine signal. This modulation is performed through the bias network of a </a:t>
            </a:r>
            <a:r>
              <a:rPr lang="en-IN" sz="2000" dirty="0" err="1" smtClean="0">
                <a:latin typeface="Times New Roman" pitchFamily="18" charset="0"/>
                <a:cs typeface="Times New Roman" pitchFamily="18" charset="0"/>
              </a:rPr>
              <a:t>cascode</a:t>
            </a:r>
            <a:r>
              <a:rPr lang="en-IN" sz="2000" dirty="0" smtClean="0">
                <a:latin typeface="Times New Roman" pitchFamily="18" charset="0"/>
                <a:cs typeface="Times New Roman" pitchFamily="18" charset="0"/>
              </a:rPr>
              <a:t> device with a negligible increase in the LNTA noise figure. The proposed technique results in a notch at the third harmonic and at least 36 dB of attenuation at the fifth and the seventh harmonics. Experimental results in 130-nm CMOS and </a:t>
            </a:r>
            <a:r>
              <a:rPr lang="en-IN" sz="2000" dirty="0" err="1" smtClean="0">
                <a:latin typeface="Times New Roman" pitchFamily="18" charset="0"/>
                <a:cs typeface="Times New Roman" pitchFamily="18" charset="0"/>
              </a:rPr>
              <a:t>postlayout</a:t>
            </a:r>
            <a:r>
              <a:rPr lang="en-IN" sz="2000" dirty="0" smtClean="0">
                <a:latin typeface="Times New Roman" pitchFamily="18" charset="0"/>
                <a:cs typeface="Times New Roman" pitchFamily="18" charset="0"/>
              </a:rPr>
              <a:t> simulation results in 65-nm CMOS verify the proper functionality of the proposed technique and the accuracy of the proposed analyses.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digitally enhanced HR approach is indeed a powerful one; it produces unprecedented HR figures, irrespective of (small)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mismatches that exist in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front-end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existence of mismatch (random and systematic) in weighting coefficients, LO generation circuitry, </a:t>
            </a:r>
            <a:r>
              <a:rPr lang="en-IN" sz="2000" dirty="0" err="1" smtClean="0">
                <a:latin typeface="Times New Roman" pitchFamily="18" charset="0"/>
                <a:cs typeface="Times New Roman" pitchFamily="18" charset="0"/>
              </a:rPr>
              <a:t>downconversion</a:t>
            </a:r>
            <a:r>
              <a:rPr lang="en-IN" sz="2000" dirty="0" smtClean="0">
                <a:latin typeface="Times New Roman" pitchFamily="18" charset="0"/>
                <a:cs typeface="Times New Roman" pitchFamily="18" charset="0"/>
              </a:rPr>
              <a:t> mixers and eventually layout routings is inevitable particularly at lower technology nodes and higher frequencies.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of the existing modulation schemes naturally lend to such frequency decomposition (e.g., OFDM).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high output impedance of the following switching mixer amplifies the wanted channel, while the blocker suppression is realized by designing this output impedance to be low outside of the wanted channel, where the blocker exists</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base-band AC coupling has an important impact on the DC offset of the receiver.</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avoid self-mixing issue at the baseband, we used simple high pass filters prior to digital sampling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understand the impact of the receiver noise performance on the overall array energy efficiency, we will compare the transmitter (TX) and the receiver (RX)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in large arrays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minimize the leakage of the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devices when turned off, high-threshold devices are used. It was tested that even for FF corner (lowest threshold voltage) the leakage is small enough to have a negligible impact on the waveform at the lowest frequency of 1GHz.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propose a digitally enhanced HR architecture exploiting digital adaptive interference cancelling </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AIC).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two-stage </a:t>
            </a:r>
            <a:r>
              <a:rPr lang="en-IN" sz="2000" dirty="0" err="1" smtClean="0">
                <a:latin typeface="Times New Roman" pitchFamily="18" charset="0"/>
                <a:cs typeface="Times New Roman" pitchFamily="18" charset="0"/>
              </a:rPr>
              <a:t>polyphase</a:t>
            </a:r>
            <a:r>
              <a:rPr lang="en-IN" sz="2000" dirty="0" smtClean="0">
                <a:latin typeface="Times New Roman" pitchFamily="18" charset="0"/>
                <a:cs typeface="Times New Roman" pitchFamily="18" charset="0"/>
              </a:rPr>
              <a:t> HR concept is proposed to greatly enhance the amplitude accuracy for both third and fifth harmonics so that the total amplitude error becomes product of errors.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improve resilience of such receivers to LO harmonic interferers, a digitally-assisted dual-path receiver with </a:t>
            </a:r>
            <a:r>
              <a:rPr lang="en-IN" sz="2000" dirty="0" err="1" smtClean="0">
                <a:latin typeface="Times New Roman" pitchFamily="18" charset="0"/>
                <a:cs typeface="Times New Roman" pitchFamily="18" charset="0"/>
              </a:rPr>
              <a:t>nonuniform</a:t>
            </a:r>
            <a:r>
              <a:rPr lang="en-IN" sz="2000" dirty="0" smtClean="0">
                <a:latin typeface="Times New Roman" pitchFamily="18" charset="0"/>
                <a:cs typeface="Times New Roman" pitchFamily="18" charset="0"/>
              </a:rPr>
              <a:t> LO phases is proposed which employs an adaptive digital equalizer to suppress distortion products.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proposed 4-phase dual-path receiver, the MMSE equalizer minimizes the LO harmonic distortion while accounting for the noise correlation among the </a:t>
            </a:r>
            <a:r>
              <a:rPr lang="en-IN" sz="2000" dirty="0" err="1" smtClean="0">
                <a:latin typeface="Times New Roman" pitchFamily="18" charset="0"/>
                <a:cs typeface="Times New Roman" pitchFamily="18" charset="0"/>
              </a:rPr>
              <a:t>polyphase</a:t>
            </a:r>
            <a:r>
              <a:rPr lang="en-IN" sz="2000" dirty="0" smtClean="0">
                <a:latin typeface="Times New Roman" pitchFamily="18" charset="0"/>
                <a:cs typeface="Times New Roman" pitchFamily="18" charset="0"/>
              </a:rPr>
              <a:t> paths to achieve high HRR and low NF values.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If the harmonic interferer statistics remains approximately constant, which can be readily measured by monitoring changes in the covariance matrix elements that is constantly updated based on each digitized samples, the equalizer coefficients need not be changed and one-time calibration would be sufficient.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this tuning process is foreground and should be performed during the </a:t>
            </a:r>
            <a:r>
              <a:rPr lang="en-IN" sz="2000" dirty="0" err="1" smtClean="0">
                <a:latin typeface="Times New Roman" pitchFamily="18" charset="0"/>
                <a:cs typeface="Times New Roman" pitchFamily="18" charset="0"/>
              </a:rPr>
              <a:t>startup</a:t>
            </a:r>
            <a:r>
              <a:rPr lang="en-IN" sz="2000" dirty="0" smtClean="0">
                <a:latin typeface="Times New Roman" pitchFamily="18" charset="0"/>
                <a:cs typeface="Times New Roman" pitchFamily="18" charset="0"/>
              </a:rPr>
              <a:t>, similar to many other foreground tuning techniques, the temperature can affect the tuned coefficients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single and joint harmonic matching performance of a zero-IF M-phase mixer-first receiver is analyzed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Digital compensation of harmonic distortion is employed to achieve robust and high-performance harmonic rejection.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371600"/>
            <a:ext cx="6858000" cy="5029199"/>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paper presented a low-complexity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technique to mitigate LO harmonic mixing in SDR applications. It is shown that modulating the </a:t>
            </a:r>
            <a:r>
              <a:rPr lang="en-IN" sz="2000" dirty="0" err="1" smtClean="0">
                <a:latin typeface="Times New Roman" pitchFamily="18" charset="0"/>
                <a:cs typeface="Times New Roman" pitchFamily="18" charset="0"/>
              </a:rPr>
              <a:t>transconductance</a:t>
            </a:r>
            <a:r>
              <a:rPr lang="en-IN" sz="2000" dirty="0" smtClean="0">
                <a:latin typeface="Times New Roman" pitchFamily="18" charset="0"/>
                <a:cs typeface="Times New Roman" pitchFamily="18" charset="0"/>
              </a:rPr>
              <a:t> of the LNTA with a raised-cosine signal attenuates the LO harmonic mixing gain. This </a:t>
            </a:r>
            <a:r>
              <a:rPr lang="en-IN" sz="2000" dirty="0" err="1" smtClean="0">
                <a:latin typeface="Times New Roman" pitchFamily="18" charset="0"/>
                <a:cs typeface="Times New Roman" pitchFamily="18" charset="0"/>
              </a:rPr>
              <a:t>transconductance</a:t>
            </a:r>
            <a:r>
              <a:rPr lang="en-IN" sz="2000" dirty="0" smtClean="0">
                <a:latin typeface="Times New Roman" pitchFamily="18" charset="0"/>
                <a:cs typeface="Times New Roman" pitchFamily="18" charset="0"/>
              </a:rPr>
              <a:t> modulation is implemented using the bias voltage of a </a:t>
            </a:r>
            <a:r>
              <a:rPr lang="en-IN" sz="2000" dirty="0" err="1" smtClean="0">
                <a:latin typeface="Times New Roman" pitchFamily="18" charset="0"/>
                <a:cs typeface="Times New Roman" pitchFamily="18" charset="0"/>
              </a:rPr>
              <a:t>cascode</a:t>
            </a:r>
            <a:r>
              <a:rPr lang="en-IN" sz="2000" dirty="0" smtClean="0">
                <a:latin typeface="Times New Roman" pitchFamily="18" charset="0"/>
                <a:cs typeface="Times New Roman" pitchFamily="18" charset="0"/>
              </a:rPr>
              <a:t> device. The increase in the noise figure due to the proposed technique is negligible. Moreover, the amount of suppression of the proposed technique in different LO harmonics is analytically verified. The technique was demonstrated to effectively improve the harmonic rejection with relatively low-power consumption. It was also shown to apply uniformly to two CMOS technology nodes: 65 nm (</a:t>
            </a:r>
            <a:r>
              <a:rPr lang="en-IN" sz="2000" dirty="0" err="1" smtClean="0">
                <a:latin typeface="Times New Roman" pitchFamily="18" charset="0"/>
                <a:cs typeface="Times New Roman" pitchFamily="18" charset="0"/>
              </a:rPr>
              <a:t>postlayout</a:t>
            </a:r>
            <a:r>
              <a:rPr lang="en-IN" sz="2000" dirty="0" smtClean="0">
                <a:latin typeface="Times New Roman" pitchFamily="18" charset="0"/>
                <a:cs typeface="Times New Roman" pitchFamily="18" charset="0"/>
              </a:rPr>
              <a:t> simulation) and 130 nm (measurement).</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700" dirty="0" smtClean="0">
                <a:latin typeface="Times New Roman" pitchFamily="18" charset="0"/>
                <a:cs typeface="Times New Roman" pitchFamily="18" charset="0"/>
              </a:rPr>
              <a:t>[1] J. </a:t>
            </a:r>
            <a:r>
              <a:rPr lang="en-IN" sz="1700" dirty="0" err="1" smtClean="0">
                <a:latin typeface="Times New Roman" pitchFamily="18" charset="0"/>
                <a:cs typeface="Times New Roman" pitchFamily="18" charset="0"/>
              </a:rPr>
              <a:t>Mitola</a:t>
            </a:r>
            <a:r>
              <a:rPr lang="en-IN" sz="1700" dirty="0" smtClean="0">
                <a:latin typeface="Times New Roman" pitchFamily="18" charset="0"/>
                <a:cs typeface="Times New Roman" pitchFamily="18" charset="0"/>
              </a:rPr>
              <a:t>, “The software radio architecture,”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Mag., vol. 33, no. 5, pp. 26–38, May 1995. </a:t>
            </a:r>
          </a:p>
          <a:p>
            <a:pPr algn="just">
              <a:lnSpc>
                <a:spcPct val="160000"/>
              </a:lnSpc>
            </a:pPr>
            <a:r>
              <a:rPr lang="en-IN" sz="1700" dirty="0" smtClean="0">
                <a:latin typeface="Times New Roman" pitchFamily="18" charset="0"/>
                <a:cs typeface="Times New Roman" pitchFamily="18" charset="0"/>
              </a:rPr>
              <a:t>[2] B. </a:t>
            </a:r>
            <a:r>
              <a:rPr lang="en-IN" sz="1700" dirty="0" err="1" smtClean="0">
                <a:latin typeface="Times New Roman" pitchFamily="18" charset="0"/>
                <a:cs typeface="Times New Roman" pitchFamily="18" charset="0"/>
              </a:rPr>
              <a:t>Murmann</a:t>
            </a:r>
            <a:r>
              <a:rPr lang="en-IN" sz="1700" dirty="0" smtClean="0">
                <a:latin typeface="Times New Roman" pitchFamily="18" charset="0"/>
                <a:cs typeface="Times New Roman" pitchFamily="18" charset="0"/>
              </a:rPr>
              <a:t>, “A/D converter trends: Power dissipation, scaling and digitally assisted architectures,” in Proc. IEEE CICC Conf., Sep. 2008, pp. 105–112. </a:t>
            </a:r>
          </a:p>
          <a:p>
            <a:pPr algn="just">
              <a:lnSpc>
                <a:spcPct val="160000"/>
              </a:lnSpc>
            </a:pPr>
            <a:r>
              <a:rPr lang="en-IN" sz="1700" dirty="0" smtClean="0">
                <a:latin typeface="Times New Roman" pitchFamily="18" charset="0"/>
                <a:cs typeface="Times New Roman" pitchFamily="18" charset="0"/>
              </a:rPr>
              <a:t>[3] R. </a:t>
            </a:r>
            <a:r>
              <a:rPr lang="en-IN" sz="1700" dirty="0" err="1" smtClean="0">
                <a:latin typeface="Times New Roman" pitchFamily="18" charset="0"/>
                <a:cs typeface="Times New Roman" pitchFamily="18" charset="0"/>
              </a:rPr>
              <a:t>Bagheri</a:t>
            </a:r>
            <a:r>
              <a:rPr lang="en-IN" sz="1700" dirty="0" smtClean="0">
                <a:latin typeface="Times New Roman" pitchFamily="18" charset="0"/>
                <a:cs typeface="Times New Roman" pitchFamily="18" charset="0"/>
              </a:rPr>
              <a:t> et al., “An 800-MHz–6-GHz software-defined wireless receiver in 90-nm CMOS,” IEEE J. Solid-State Circuits, vol. 41, no. 12, pp. 2860–2876, Dec. 2006. </a:t>
            </a:r>
          </a:p>
          <a:p>
            <a:pPr algn="just">
              <a:lnSpc>
                <a:spcPct val="160000"/>
              </a:lnSpc>
            </a:pPr>
            <a:r>
              <a:rPr lang="en-IN" sz="1700" dirty="0" smtClean="0">
                <a:latin typeface="Times New Roman" pitchFamily="18" charset="0"/>
                <a:cs typeface="Times New Roman" pitchFamily="18" charset="0"/>
              </a:rPr>
              <a:t>[4] D. T. Lin, L. Li, S. </a:t>
            </a:r>
            <a:r>
              <a:rPr lang="en-IN" sz="1700" dirty="0" err="1" smtClean="0">
                <a:latin typeface="Times New Roman" pitchFamily="18" charset="0"/>
                <a:cs typeface="Times New Roman" pitchFamily="18" charset="0"/>
              </a:rPr>
              <a:t>Farahani</a:t>
            </a:r>
            <a:r>
              <a:rPr lang="en-IN" sz="1700" dirty="0" smtClean="0">
                <a:latin typeface="Times New Roman" pitchFamily="18" charset="0"/>
                <a:cs typeface="Times New Roman" pitchFamily="18" charset="0"/>
              </a:rPr>
              <a:t>, and M. P. Flynn, “A flexible 500 MHz to 3.6 GHz wireless receiver with configurable DT FIR and IIR filter embedded in a 7b 21 MS/s SAR ADC,” IEEE Trans. Circuits Syst. I, Reg. Papers, vol. 59, no. 12, pp. 2846–2857, Dec. 2012. </a:t>
            </a:r>
          </a:p>
          <a:p>
            <a:pPr algn="just">
              <a:lnSpc>
                <a:spcPct val="160000"/>
              </a:lnSpc>
            </a:pPr>
            <a:r>
              <a:rPr lang="en-IN" sz="1700" dirty="0" smtClean="0">
                <a:latin typeface="Times New Roman" pitchFamily="18" charset="0"/>
                <a:cs typeface="Times New Roman" pitchFamily="18" charset="0"/>
              </a:rPr>
              <a:t>[5] H. </a:t>
            </a:r>
            <a:r>
              <a:rPr lang="en-IN" sz="1700" dirty="0" err="1" smtClean="0">
                <a:latin typeface="Times New Roman" pitchFamily="18" charset="0"/>
                <a:cs typeface="Times New Roman" pitchFamily="18" charset="0"/>
              </a:rPr>
              <a:t>Seo</a:t>
            </a:r>
            <a:r>
              <a:rPr lang="en-IN" sz="1700" dirty="0" smtClean="0">
                <a:latin typeface="Times New Roman" pitchFamily="18" charset="0"/>
                <a:cs typeface="Times New Roman" pitchFamily="18" charset="0"/>
              </a:rPr>
              <a:t>, I. </a:t>
            </a:r>
            <a:r>
              <a:rPr lang="en-IN" sz="1700" dirty="0" err="1" smtClean="0">
                <a:latin typeface="Times New Roman" pitchFamily="18" charset="0"/>
                <a:cs typeface="Times New Roman" pitchFamily="18" charset="0"/>
              </a:rPr>
              <a:t>Choi</a:t>
            </a:r>
            <a:r>
              <a:rPr lang="en-IN" sz="1700" dirty="0" smtClean="0">
                <a:latin typeface="Times New Roman" pitchFamily="18" charset="0"/>
                <a:cs typeface="Times New Roman" pitchFamily="18" charset="0"/>
              </a:rPr>
              <a:t>, C. Park, J. Yoon, and B. Kim, “A wideband digital RF receiver front-end employing a new discrete-time filter for m-</a:t>
            </a:r>
            <a:r>
              <a:rPr lang="en-IN" sz="1700" dirty="0" err="1" smtClean="0">
                <a:latin typeface="Times New Roman" pitchFamily="18" charset="0"/>
                <a:cs typeface="Times New Roman" pitchFamily="18" charset="0"/>
              </a:rPr>
              <a:t>WiMAX</a:t>
            </a:r>
            <a:r>
              <a:rPr lang="en-IN" sz="1700" dirty="0" smtClean="0">
                <a:latin typeface="Times New Roman" pitchFamily="18" charset="0"/>
                <a:cs typeface="Times New Roman" pitchFamily="18" charset="0"/>
              </a:rPr>
              <a:t>,” IEEE J. Solid-State Circuits, vol. 47, no. 5, pp. 1165–1174, May 2012.</a:t>
            </a:r>
            <a:endParaRPr lang="en-US" sz="17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324600"/>
          </a:xfrm>
        </p:spPr>
        <p:txBody>
          <a:bodyPr>
            <a:noAutofit/>
          </a:bodyPr>
          <a:lstStyle/>
          <a:p>
            <a:pPr algn="just">
              <a:lnSpc>
                <a:spcPct val="170000"/>
              </a:lnSpc>
            </a:pPr>
            <a:r>
              <a:rPr lang="en-IN" sz="1500" dirty="0" smtClean="0">
                <a:latin typeface="Times New Roman" pitchFamily="18" charset="0"/>
                <a:cs typeface="Times New Roman" pitchFamily="18" charset="0"/>
              </a:rPr>
              <a:t>[6] Z. </a:t>
            </a:r>
            <a:r>
              <a:rPr lang="en-IN" sz="1500" dirty="0" err="1" smtClean="0">
                <a:latin typeface="Times New Roman" pitchFamily="18" charset="0"/>
                <a:cs typeface="Times New Roman" pitchFamily="18" charset="0"/>
              </a:rPr>
              <a:t>Ru</a:t>
            </a:r>
            <a:r>
              <a:rPr lang="en-IN" sz="1500" dirty="0" smtClean="0">
                <a:latin typeface="Times New Roman" pitchFamily="18" charset="0"/>
                <a:cs typeface="Times New Roman" pitchFamily="18" charset="0"/>
              </a:rPr>
              <a:t>, E. A. M. </a:t>
            </a:r>
            <a:r>
              <a:rPr lang="en-IN" sz="1500" dirty="0" err="1" smtClean="0">
                <a:latin typeface="Times New Roman" pitchFamily="18" charset="0"/>
                <a:cs typeface="Times New Roman" pitchFamily="18" charset="0"/>
              </a:rPr>
              <a:t>Klumperink</a:t>
            </a:r>
            <a:r>
              <a:rPr lang="en-IN" sz="1500" dirty="0" smtClean="0">
                <a:latin typeface="Times New Roman" pitchFamily="18" charset="0"/>
                <a:cs typeface="Times New Roman" pitchFamily="18" charset="0"/>
              </a:rPr>
              <a:t>, and B. </a:t>
            </a:r>
            <a:r>
              <a:rPr lang="en-IN" sz="1500" dirty="0" err="1" smtClean="0">
                <a:latin typeface="Times New Roman" pitchFamily="18" charset="0"/>
                <a:cs typeface="Times New Roman" pitchFamily="18" charset="0"/>
              </a:rPr>
              <a:t>Nauta</a:t>
            </a:r>
            <a:r>
              <a:rPr lang="en-IN" sz="1500" dirty="0" smtClean="0">
                <a:latin typeface="Times New Roman" pitchFamily="18" charset="0"/>
                <a:cs typeface="Times New Roman" pitchFamily="18" charset="0"/>
              </a:rPr>
              <a:t>, “Discrete-time mixing receiver architecture for RF-sampling software-defined radio,” IEEE J. Solid-State Circuits, vol. 45, no. 9, pp. 1732–1745, Sep. 2010. </a:t>
            </a:r>
          </a:p>
          <a:p>
            <a:pPr algn="just">
              <a:lnSpc>
                <a:spcPct val="170000"/>
              </a:lnSpc>
            </a:pPr>
            <a:r>
              <a:rPr lang="en-IN" sz="1500" dirty="0" smtClean="0">
                <a:latin typeface="Times New Roman" pitchFamily="18" charset="0"/>
                <a:cs typeface="Times New Roman" pitchFamily="18" charset="0"/>
              </a:rPr>
              <a:t>[7] A. </a:t>
            </a:r>
            <a:r>
              <a:rPr lang="en-IN" sz="1500" dirty="0" err="1" smtClean="0">
                <a:latin typeface="Times New Roman" pitchFamily="18" charset="0"/>
                <a:cs typeface="Times New Roman" pitchFamily="18" charset="0"/>
              </a:rPr>
              <a:t>Geis</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Ryckaert</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Bos</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Vandersteen</a:t>
            </a:r>
            <a:r>
              <a:rPr lang="en-IN" sz="1500" dirty="0" smtClean="0">
                <a:latin typeface="Times New Roman" pitchFamily="18" charset="0"/>
                <a:cs typeface="Times New Roman" pitchFamily="18" charset="0"/>
              </a:rPr>
              <a:t>, Y. </a:t>
            </a:r>
            <a:r>
              <a:rPr lang="en-IN" sz="1500" dirty="0" err="1" smtClean="0">
                <a:latin typeface="Times New Roman" pitchFamily="18" charset="0"/>
                <a:cs typeface="Times New Roman" pitchFamily="18" charset="0"/>
              </a:rPr>
              <a:t>Rolain</a:t>
            </a:r>
            <a:r>
              <a:rPr lang="en-IN" sz="1500" dirty="0" smtClean="0">
                <a:latin typeface="Times New Roman" pitchFamily="18" charset="0"/>
                <a:cs typeface="Times New Roman" pitchFamily="18" charset="0"/>
              </a:rPr>
              <a:t>, and J. </a:t>
            </a:r>
            <a:r>
              <a:rPr lang="en-IN" sz="1500" dirty="0" err="1" smtClean="0">
                <a:latin typeface="Times New Roman" pitchFamily="18" charset="0"/>
                <a:cs typeface="Times New Roman" pitchFamily="18" charset="0"/>
              </a:rPr>
              <a:t>Craninckx</a:t>
            </a:r>
            <a:r>
              <a:rPr lang="en-IN" sz="1500" dirty="0" smtClean="0">
                <a:latin typeface="Times New Roman" pitchFamily="18" charset="0"/>
                <a:cs typeface="Times New Roman" pitchFamily="18" charset="0"/>
              </a:rPr>
              <a:t>, “A 0.5 mm2 power-scalable 0.5–3.8-GHz CMOS DT-SDR receiver with second-order RF band-pass sampler,” IEEE J. Solid-State Circuits, vol. 45, no. 11, pp. 2375–2387, Nov. 2010. </a:t>
            </a:r>
          </a:p>
          <a:p>
            <a:pPr algn="just">
              <a:lnSpc>
                <a:spcPct val="170000"/>
              </a:lnSpc>
            </a:pPr>
            <a:r>
              <a:rPr lang="en-IN" sz="1500" dirty="0" smtClean="0">
                <a:latin typeface="Times New Roman" pitchFamily="18" charset="0"/>
                <a:cs typeface="Times New Roman" pitchFamily="18" charset="0"/>
              </a:rPr>
              <a:t>[8] R. B. </a:t>
            </a:r>
            <a:r>
              <a:rPr lang="en-IN" sz="1500" dirty="0" err="1" smtClean="0">
                <a:latin typeface="Times New Roman" pitchFamily="18" charset="0"/>
                <a:cs typeface="Times New Roman" pitchFamily="18" charset="0"/>
              </a:rPr>
              <a:t>Staszewski</a:t>
            </a:r>
            <a:r>
              <a:rPr lang="en-IN" sz="1500" dirty="0" smtClean="0">
                <a:latin typeface="Times New Roman" pitchFamily="18" charset="0"/>
                <a:cs typeface="Times New Roman" pitchFamily="18" charset="0"/>
              </a:rPr>
              <a:t> et al., “All-digital TX frequency synthesizer and discrete-time receiver for Bluetooth radio in 130-nm CMOS,” IEEE J. Solid-State Circuits, vol. 39, no. 12, pp. 2278–2291, Dec. 2004. </a:t>
            </a:r>
          </a:p>
          <a:p>
            <a:pPr algn="just">
              <a:lnSpc>
                <a:spcPct val="170000"/>
              </a:lnSpc>
            </a:pPr>
            <a:r>
              <a:rPr lang="en-IN" sz="1500" dirty="0" smtClean="0">
                <a:latin typeface="Times New Roman" pitchFamily="18" charset="0"/>
                <a:cs typeface="Times New Roman" pitchFamily="18" charset="0"/>
              </a:rPr>
              <a:t>[9] D. </a:t>
            </a:r>
            <a:r>
              <a:rPr lang="en-IN" sz="1500" dirty="0" err="1" smtClean="0">
                <a:latin typeface="Times New Roman" pitchFamily="18" charset="0"/>
                <a:cs typeface="Times New Roman" pitchFamily="18" charset="0"/>
              </a:rPr>
              <a:t>Jakonis</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Folkesson</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Dbrowski</a:t>
            </a:r>
            <a:r>
              <a:rPr lang="en-IN" sz="1500" dirty="0" smtClean="0">
                <a:latin typeface="Times New Roman" pitchFamily="18" charset="0"/>
                <a:cs typeface="Times New Roman" pitchFamily="18" charset="0"/>
              </a:rPr>
              <a:t>, P. Eriksson, and C. </a:t>
            </a:r>
            <a:r>
              <a:rPr lang="en-IN" sz="1500" dirty="0" err="1" smtClean="0">
                <a:latin typeface="Times New Roman" pitchFamily="18" charset="0"/>
                <a:cs typeface="Times New Roman" pitchFamily="18" charset="0"/>
              </a:rPr>
              <a:t>Svensson</a:t>
            </a:r>
            <a:r>
              <a:rPr lang="en-IN" sz="1500" dirty="0" smtClean="0">
                <a:latin typeface="Times New Roman" pitchFamily="18" charset="0"/>
                <a:cs typeface="Times New Roman" pitchFamily="18" charset="0"/>
              </a:rPr>
              <a:t>, “A 2.4-GHz RF sampling receiver front-end in 0.18-</a:t>
            </a:r>
            <a:r>
              <a:rPr lang="el-GR" sz="1500" dirty="0" smtClean="0">
                <a:latin typeface="Times New Roman" pitchFamily="18" charset="0"/>
                <a:cs typeface="Times New Roman" pitchFamily="18" charset="0"/>
              </a:rPr>
              <a:t>μ</a:t>
            </a:r>
            <a:r>
              <a:rPr lang="en-IN" sz="1500" dirty="0" smtClean="0">
                <a:latin typeface="Times New Roman" pitchFamily="18" charset="0"/>
                <a:cs typeface="Times New Roman" pitchFamily="18" charset="0"/>
              </a:rPr>
              <a:t>m CMOS,” IEEE J. Solid-State Circuits, vol. 40, no. 6, pp. 1265–1277, Jun. 2005. </a:t>
            </a:r>
          </a:p>
          <a:p>
            <a:pPr algn="just">
              <a:lnSpc>
                <a:spcPct val="170000"/>
              </a:lnSpc>
            </a:pPr>
            <a:r>
              <a:rPr lang="en-IN" sz="1500" dirty="0" smtClean="0">
                <a:latin typeface="Times New Roman" pitchFamily="18" charset="0"/>
                <a:cs typeface="Times New Roman" pitchFamily="18" charset="0"/>
              </a:rPr>
              <a:t>[10] K. Muhammad et al., “The first fully integrated quad-band GSM/GPRS receiver in a 90-nm digital CMOS process,” IEEE J. Solid-State Circuits, vol. 41, no. 8, pp. 1772–1783, Aug. 2006.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1295</TotalTime>
  <Words>1271</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An Analog LO Harmonic Suppression Technique for SDR Receivers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2021-12-24T11:41:15Z</dcterms:modified>
</cp:coreProperties>
</file>