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WEAKLY SUPERVISED DEEP LEARNING FOR CUSTOMER REVIEW SENTIMENT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times the concept of smart cities have gained grate popularity. The ever increasing population has led to chaotic city traffic. As a result of the process of searching a parking lot becomes tedious. It is time consuming task leading to discomfort. The fuel consumption is on an increasing side due to such scenarios. The increase in vehicular traffic creates a negative impact on the environment. In the wake of smart city times these issues lead us to the need of a ‘smart’ solution. In order to resolve these issues and satisfy the increasing demand for the parking areas, parking management organizations are trying to implement better and technologically advanced solutions. A smart car parking application will enable real time parking availability monitoring and reservation thereby providing better services to the end users as well as reduce the workload of the parking administrator. </a:t>
            </a: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mobile application is also provided that allows an end user to check the availability of parking space and book a parking slot accordingly. The project also describes a high –level view of the system architecture.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fontAlgn="base">
              <a:lnSpc>
                <a:spcPct val="150000"/>
              </a:lnSpc>
            </a:pPr>
            <a:r>
              <a:rPr lang="en-US" sz="2000" dirty="0" smtClean="0">
                <a:latin typeface="Times New Roman" pitchFamily="18" charset="0"/>
                <a:cs typeface="Times New Roman" pitchFamily="18" charset="0"/>
              </a:rPr>
              <a:t>Lexicon-based methods typically take the tack of first constructing a sentiment lexicon of opinion words e.g. “wonderful”, “disgusting”. </a:t>
            </a:r>
          </a:p>
          <a:p>
            <a:pPr algn="just" fontAlgn="base">
              <a:lnSpc>
                <a:spcPct val="150000"/>
              </a:lnSpc>
            </a:pPr>
            <a:r>
              <a:rPr lang="en-US" sz="2000" dirty="0" smtClean="0">
                <a:latin typeface="Times New Roman" pitchFamily="18" charset="0"/>
                <a:cs typeface="Times New Roman" pitchFamily="18" charset="0"/>
              </a:rPr>
              <a:t>Furthermore, lexicon-based methods cannot well handle implicit opinions.</a:t>
            </a:r>
          </a:p>
          <a:p>
            <a:pPr algn="just" fontAlgn="base">
              <a:lnSpc>
                <a:spcPct val="150000"/>
              </a:lnSpc>
            </a:pPr>
            <a:r>
              <a:rPr lang="en-US" sz="2000" dirty="0" smtClean="0">
                <a:latin typeface="Times New Roman" pitchFamily="18" charset="0"/>
                <a:cs typeface="Times New Roman" pitchFamily="18" charset="0"/>
              </a:rPr>
              <a:t>Objective statements such as “I bought the mattress a week ago, and a valley appeared today”. As pointed out in this is also an important form of opinions.</a:t>
            </a:r>
          </a:p>
          <a:p>
            <a:pPr algn="just" fontAlgn="base">
              <a:lnSpc>
                <a:spcPct val="150000"/>
              </a:lnSpc>
            </a:pPr>
            <a:r>
              <a:rPr lang="en-US" sz="2000" dirty="0" smtClean="0">
                <a:latin typeface="Times New Roman" pitchFamily="18" charset="0"/>
                <a:cs typeface="Times New Roman" pitchFamily="18" charset="0"/>
              </a:rPr>
              <a:t> Factual information is usually more helpful than subjective feelings. </a:t>
            </a:r>
          </a:p>
          <a:p>
            <a:pPr algn="just" fontAlgn="base">
              <a:lnSpc>
                <a:spcPct val="150000"/>
              </a:lnSpc>
            </a:pPr>
            <a:r>
              <a:rPr lang="en-US" sz="2000" dirty="0" smtClean="0">
                <a:latin typeface="Times New Roman" pitchFamily="18" charset="0"/>
                <a:cs typeface="Times New Roman" pitchFamily="18" charset="0"/>
              </a:rPr>
              <a:t>Lexicon-based methods can only deal with implicit opinions in an ad-hoc way.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Feature engineering also costs a lot of human efforts, and a feature set suitable for one domain may not generate good performance for other domains. </a:t>
            </a:r>
          </a:p>
          <a:p>
            <a:pPr algn="just">
              <a:lnSpc>
                <a:spcPct val="150000"/>
              </a:lnSpc>
            </a:pPr>
            <a:r>
              <a:rPr lang="en-US" sz="2000" dirty="0" smtClean="0">
                <a:latin typeface="Times New Roman" pitchFamily="18" charset="0"/>
                <a:cs typeface="Times New Roman" pitchFamily="18" charset="0"/>
              </a:rPr>
              <a:t>This kind of algorithm needs complex lexicon construction and rule design. </a:t>
            </a:r>
          </a:p>
          <a:p>
            <a:pPr algn="just">
              <a:lnSpc>
                <a:spcPct val="150000"/>
              </a:lnSpc>
            </a:pPr>
            <a:r>
              <a:rPr lang="en-US" sz="2000" dirty="0" smtClean="0">
                <a:latin typeface="Times New Roman" pitchFamily="18" charset="0"/>
                <a:cs typeface="Times New Roman" pitchFamily="18" charset="0"/>
              </a:rPr>
              <a:t>The existing systems cannot well handle objective statements; it only handles single word based sentiment analysis.</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A novel deep learning framework for review sentence sentiment classification is proposed.</a:t>
            </a:r>
          </a:p>
          <a:p>
            <a:pPr algn="just">
              <a:lnSpc>
                <a:spcPct val="150000"/>
              </a:lnSpc>
            </a:pPr>
            <a:r>
              <a:rPr lang="en-US" sz="2000" dirty="0" smtClean="0">
                <a:latin typeface="Times New Roman" pitchFamily="18" charset="0"/>
                <a:cs typeface="Times New Roman" pitchFamily="18" charset="0"/>
              </a:rPr>
              <a:t>The framework treats review ratings as weak labels to train deep neural networks.</a:t>
            </a:r>
          </a:p>
          <a:p>
            <a:pPr algn="just">
              <a:lnSpc>
                <a:spcPct val="150000"/>
              </a:lnSpc>
            </a:pPr>
            <a:r>
              <a:rPr lang="en-US" sz="2000" dirty="0" smtClean="0">
                <a:latin typeface="Times New Roman" pitchFamily="18" charset="0"/>
                <a:cs typeface="Times New Roman" pitchFamily="18" charset="0"/>
              </a:rPr>
              <a:t> For example, with 5-stars scale ,we can deem ratings above 3-stars as positive and below 3-star as negative weak labels. </a:t>
            </a:r>
          </a:p>
          <a:p>
            <a:pPr algn="just">
              <a:lnSpc>
                <a:spcPct val="150000"/>
              </a:lnSpc>
            </a:pPr>
            <a:r>
              <a:rPr lang="en-US" sz="2000" dirty="0" smtClean="0">
                <a:latin typeface="Times New Roman" pitchFamily="18" charset="0"/>
                <a:cs typeface="Times New Roman" pitchFamily="18" charset="0"/>
              </a:rPr>
              <a:t>The framework generally consists of two steps. In the first step, rather than predicting sentiment labels directly, we try to learn a Learning space.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Proposed work leverages the vast amount of weakly labeled review sentences for sentiment analysis. </a:t>
            </a:r>
          </a:p>
          <a:p>
            <a:pPr algn="just">
              <a:lnSpc>
                <a:spcPct val="150000"/>
              </a:lnSpc>
            </a:pPr>
            <a:r>
              <a:rPr lang="en-US" sz="2000" dirty="0" smtClean="0">
                <a:latin typeface="Times New Roman" pitchFamily="18" charset="0"/>
                <a:cs typeface="Times New Roman" pitchFamily="18" charset="0"/>
              </a:rPr>
              <a:t>It is much more effective than the previously developed works. </a:t>
            </a:r>
          </a:p>
          <a:p>
            <a:pPr algn="just">
              <a:lnSpc>
                <a:spcPct val="150000"/>
              </a:lnSpc>
            </a:pPr>
            <a:r>
              <a:rPr lang="en-US" sz="2000" dirty="0" smtClean="0">
                <a:latin typeface="Times New Roman" pitchFamily="18" charset="0"/>
                <a:cs typeface="Times New Roman" pitchFamily="18" charset="0"/>
              </a:rPr>
              <a:t>The proposed work finds the sentiment not only based on the rating that user gives but also taking into consideration of reviews that they are post.</a:t>
            </a:r>
          </a:p>
          <a:p>
            <a:pPr algn="just">
              <a:lnSpc>
                <a:spcPct val="150000"/>
              </a:lnSpc>
            </a:pPr>
            <a:r>
              <a:rPr lang="en-US" sz="2000" dirty="0" smtClean="0">
                <a:latin typeface="Times New Roman" pitchFamily="18" charset="0"/>
                <a:cs typeface="Times New Roman" pitchFamily="18" charset="0"/>
              </a:rPr>
              <a:t> In fact it mainly takes an account of review, even though user gave ratings.</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3"/>
          <p:cNvPicPr>
            <a:picLocks noGrp="1"/>
          </p:cNvPicPr>
          <p:nvPr>
            <p:ph idx="1"/>
          </p:nvPr>
        </p:nvPicPr>
        <p:blipFill>
          <a:blip r:embed="rId2">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2002663" y="1447800"/>
            <a:ext cx="6364224" cy="48006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a recommendation model is proposed by mining sentiment </a:t>
            </a:r>
            <a:r>
              <a:rPr lang="en-IN" dirty="0" smtClean="0">
                <a:latin typeface="Times New Roman" pitchFamily="18" charset="0"/>
                <a:cs typeface="Times New Roman" pitchFamily="18" charset="0"/>
              </a:rPr>
              <a:t>information from </a:t>
            </a:r>
            <a:r>
              <a:rPr lang="en-IN" dirty="0" smtClean="0">
                <a:latin typeface="Times New Roman" pitchFamily="18" charset="0"/>
                <a:cs typeface="Times New Roman" pitchFamily="18" charset="0"/>
              </a:rPr>
              <a:t>social user’s reviews. We fuse user sentiment similarity, interpersonal </a:t>
            </a:r>
            <a:r>
              <a:rPr lang="en-IN" dirty="0" smtClean="0">
                <a:latin typeface="Times New Roman" pitchFamily="18" charset="0"/>
                <a:cs typeface="Times New Roman" pitchFamily="18" charset="0"/>
              </a:rPr>
              <a:t>sentiment influence</a:t>
            </a:r>
            <a:r>
              <a:rPr lang="en-IN" dirty="0" smtClean="0">
                <a:latin typeface="Times New Roman" pitchFamily="18" charset="0"/>
                <a:cs typeface="Times New Roman" pitchFamily="18" charset="0"/>
              </a:rPr>
              <a:t>, and item reputation similarity into a unified matrix factorization </a:t>
            </a:r>
            <a:r>
              <a:rPr lang="en-IN" dirty="0" smtClean="0">
                <a:latin typeface="Times New Roman" pitchFamily="18" charset="0"/>
                <a:cs typeface="Times New Roman" pitchFamily="18" charset="0"/>
              </a:rPr>
              <a:t>framework  to </a:t>
            </a:r>
            <a:r>
              <a:rPr lang="en-IN" dirty="0" smtClean="0">
                <a:latin typeface="Times New Roman" pitchFamily="18" charset="0"/>
                <a:cs typeface="Times New Roman" pitchFamily="18" charset="0"/>
              </a:rPr>
              <a:t>achieve the sentiment classification task. In particular, we use social </a:t>
            </a:r>
            <a:r>
              <a:rPr lang="en-IN" dirty="0" smtClean="0">
                <a:latin typeface="Times New Roman" pitchFamily="18" charset="0"/>
                <a:cs typeface="Times New Roman" pitchFamily="18" charset="0"/>
              </a:rPr>
              <a:t>users’ sentiment </a:t>
            </a:r>
            <a:r>
              <a:rPr lang="en-IN" dirty="0" smtClean="0">
                <a:latin typeface="Times New Roman" pitchFamily="18" charset="0"/>
                <a:cs typeface="Times New Roman" pitchFamily="18" charset="0"/>
              </a:rPr>
              <a:t>to denote user preferences. Besides, we build a new relationship </a:t>
            </a:r>
            <a:r>
              <a:rPr lang="en-IN" dirty="0" smtClean="0">
                <a:latin typeface="Times New Roman" pitchFamily="18" charset="0"/>
                <a:cs typeface="Times New Roman" pitchFamily="18" charset="0"/>
              </a:rPr>
              <a:t>named interpersonal </a:t>
            </a:r>
            <a:r>
              <a:rPr lang="en-IN" dirty="0" smtClean="0">
                <a:latin typeface="Times New Roman" pitchFamily="18" charset="0"/>
                <a:cs typeface="Times New Roman" pitchFamily="18" charset="0"/>
              </a:rPr>
              <a:t>sentiment influence between the user and friends, which reflect </a:t>
            </a:r>
            <a:r>
              <a:rPr lang="en-IN" dirty="0" smtClean="0">
                <a:latin typeface="Times New Roman" pitchFamily="18" charset="0"/>
                <a:cs typeface="Times New Roman" pitchFamily="18" charset="0"/>
              </a:rPr>
              <a:t>show users</a:t>
            </a:r>
            <a:r>
              <a:rPr lang="en-IN" dirty="0" smtClean="0">
                <a:latin typeface="Times New Roman" pitchFamily="18" charset="0"/>
                <a:cs typeface="Times New Roman" pitchFamily="18" charset="0"/>
              </a:rPr>
              <a:t>’ friends influence users in a sentimental angle. What is more, as long as </a:t>
            </a:r>
            <a:r>
              <a:rPr lang="en-IN" dirty="0" smtClean="0">
                <a:latin typeface="Times New Roman" pitchFamily="18" charset="0"/>
                <a:cs typeface="Times New Roman" pitchFamily="18" charset="0"/>
              </a:rPr>
              <a:t>we obtain </a:t>
            </a:r>
            <a:r>
              <a:rPr lang="en-IN" dirty="0" smtClean="0">
                <a:latin typeface="Times New Roman" pitchFamily="18" charset="0"/>
                <a:cs typeface="Times New Roman" pitchFamily="18" charset="0"/>
              </a:rPr>
              <a:t>user’s textual reviews, we can </a:t>
            </a:r>
            <a:r>
              <a:rPr lang="en-IN" dirty="0" err="1" smtClean="0">
                <a:latin typeface="Times New Roman" pitchFamily="18" charset="0"/>
                <a:cs typeface="Times New Roman" pitchFamily="18" charset="0"/>
              </a:rPr>
              <a:t>quantitively</a:t>
            </a:r>
            <a:r>
              <a:rPr lang="en-IN" dirty="0" smtClean="0">
                <a:latin typeface="Times New Roman" pitchFamily="18" charset="0"/>
                <a:cs typeface="Times New Roman" pitchFamily="18" charset="0"/>
              </a:rPr>
              <a:t> measure user’s sentiment, and </a:t>
            </a:r>
            <a:r>
              <a:rPr lang="en-IN" dirty="0" smtClean="0">
                <a:latin typeface="Times New Roman" pitchFamily="18" charset="0"/>
                <a:cs typeface="Times New Roman" pitchFamily="18" charset="0"/>
              </a:rPr>
              <a:t>we leverage </a:t>
            </a:r>
            <a:r>
              <a:rPr lang="en-IN" dirty="0" smtClean="0">
                <a:latin typeface="Times New Roman" pitchFamily="18" charset="0"/>
                <a:cs typeface="Times New Roman" pitchFamily="18" charset="0"/>
              </a:rPr>
              <a:t>items’ sentiment distribution among users to infer item’s reputation. </a:t>
            </a:r>
            <a:r>
              <a:rPr lang="en-IN" dirty="0" smtClean="0">
                <a:latin typeface="Times New Roman" pitchFamily="18" charset="0"/>
                <a:cs typeface="Times New Roman" pitchFamily="18" charset="0"/>
              </a:rPr>
              <a:t>The experiment </a:t>
            </a:r>
            <a:r>
              <a:rPr lang="en-IN" dirty="0" smtClean="0">
                <a:latin typeface="Times New Roman" pitchFamily="18" charset="0"/>
                <a:cs typeface="Times New Roman" pitchFamily="18" charset="0"/>
              </a:rPr>
              <a:t>results demonstrate that the three sentimental factors make </a:t>
            </a:r>
            <a:r>
              <a:rPr lang="en-IN" dirty="0" smtClean="0">
                <a:latin typeface="Times New Roman" pitchFamily="18" charset="0"/>
                <a:cs typeface="Times New Roman" pitchFamily="18" charset="0"/>
              </a:rPr>
              <a:t>great contributions </a:t>
            </a:r>
            <a:r>
              <a:rPr lang="en-IN" dirty="0" smtClean="0">
                <a:latin typeface="Times New Roman" pitchFamily="18" charset="0"/>
                <a:cs typeface="Times New Roman" pitchFamily="18" charset="0"/>
              </a:rPr>
              <a:t>to the sentiment classification. Also, it shows significant </a:t>
            </a:r>
            <a:r>
              <a:rPr lang="en-IN" dirty="0" smtClean="0">
                <a:latin typeface="Times New Roman" pitchFamily="18" charset="0"/>
                <a:cs typeface="Times New Roman" pitchFamily="18" charset="0"/>
              </a:rPr>
              <a:t>improvements over existing approaches on a real-world dataset.</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IN" sz="1800" dirty="0" smtClean="0">
                <a:latin typeface="Times New Roman" pitchFamily="18" charset="0"/>
                <a:cs typeface="Times New Roman" pitchFamily="18" charset="0"/>
              </a:rPr>
              <a:t>[1] R. </a:t>
            </a:r>
            <a:r>
              <a:rPr lang="en-IN" sz="1800" dirty="0" err="1" smtClean="0">
                <a:latin typeface="Times New Roman" pitchFamily="18" charset="0"/>
                <a:cs typeface="Times New Roman" pitchFamily="18" charset="0"/>
              </a:rPr>
              <a:t>Salakhutdinov</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Mnih</a:t>
            </a:r>
            <a:r>
              <a:rPr lang="en-IN" sz="1800" dirty="0" smtClean="0">
                <a:latin typeface="Times New Roman" pitchFamily="18" charset="0"/>
                <a:cs typeface="Times New Roman" pitchFamily="18" charset="0"/>
              </a:rPr>
              <a:t>, “Probabilistic matrix factorization,” in </a:t>
            </a:r>
            <a:r>
              <a:rPr lang="en-IN" sz="1800" dirty="0" smtClean="0">
                <a:latin typeface="Times New Roman" pitchFamily="18" charset="0"/>
                <a:cs typeface="Times New Roman" pitchFamily="18" charset="0"/>
              </a:rPr>
              <a:t>NIPS, 2008</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[2] X. Yang, H. </a:t>
            </a:r>
            <a:r>
              <a:rPr lang="en-IN" sz="1800" dirty="0" err="1" smtClean="0">
                <a:latin typeface="Times New Roman" pitchFamily="18" charset="0"/>
                <a:cs typeface="Times New Roman" pitchFamily="18" charset="0"/>
              </a:rPr>
              <a:t>Steck</a:t>
            </a:r>
            <a:r>
              <a:rPr lang="en-IN" sz="1800" dirty="0" smtClean="0">
                <a:latin typeface="Times New Roman" pitchFamily="18" charset="0"/>
                <a:cs typeface="Times New Roman" pitchFamily="18" charset="0"/>
              </a:rPr>
              <a:t>, and Y. Liu, “Circle-based recommendation in online </a:t>
            </a:r>
            <a:r>
              <a:rPr lang="en-IN" sz="1800" dirty="0" smtClean="0">
                <a:latin typeface="Times New Roman" pitchFamily="18" charset="0"/>
                <a:cs typeface="Times New Roman" pitchFamily="18" charset="0"/>
              </a:rPr>
              <a:t>social networks</a:t>
            </a:r>
            <a:r>
              <a:rPr lang="en-IN" sz="1800" dirty="0" smtClean="0">
                <a:latin typeface="Times New Roman" pitchFamily="18" charset="0"/>
                <a:cs typeface="Times New Roman" pitchFamily="18" charset="0"/>
              </a:rPr>
              <a:t>, ” in Proc. 18th ACM SIGKDD Int. Conf. KDD, New York, NY, USA, </a:t>
            </a:r>
            <a:r>
              <a:rPr lang="en-IN" sz="1800" dirty="0" smtClean="0">
                <a:latin typeface="Times New Roman" pitchFamily="18" charset="0"/>
                <a:cs typeface="Times New Roman" pitchFamily="18" charset="0"/>
              </a:rPr>
              <a:t>Aug. 2012</a:t>
            </a:r>
            <a:r>
              <a:rPr lang="en-IN" sz="1800" dirty="0" smtClean="0">
                <a:latin typeface="Times New Roman" pitchFamily="18" charset="0"/>
                <a:cs typeface="Times New Roman" pitchFamily="18" charset="0"/>
              </a:rPr>
              <a:t>, pp. 1267–1275.</a:t>
            </a:r>
          </a:p>
          <a:p>
            <a:pPr algn="just">
              <a:lnSpc>
                <a:spcPct val="150000"/>
              </a:lnSpc>
            </a:pPr>
            <a:r>
              <a:rPr lang="en-IN" sz="1800" dirty="0" smtClean="0">
                <a:latin typeface="Times New Roman" pitchFamily="18" charset="0"/>
                <a:cs typeface="Times New Roman" pitchFamily="18" charset="0"/>
              </a:rPr>
              <a:t>[3] M. Jiang, P. Cui, R. Liu, Q. Yang, F. Wang, W. Zhu, and S. Yang, “</a:t>
            </a:r>
            <a:r>
              <a:rPr lang="en-IN" sz="1800" dirty="0" smtClean="0">
                <a:latin typeface="Times New Roman" pitchFamily="18" charset="0"/>
                <a:cs typeface="Times New Roman" pitchFamily="18" charset="0"/>
              </a:rPr>
              <a:t>Social contextual </a:t>
            </a:r>
            <a:r>
              <a:rPr lang="en-IN" sz="1800" dirty="0" smtClean="0">
                <a:latin typeface="Times New Roman" pitchFamily="18" charset="0"/>
                <a:cs typeface="Times New Roman" pitchFamily="18" charset="0"/>
              </a:rPr>
              <a:t>recommendation,” in proc. 21st ACM Int. CIKM, 2012, pp. 45-54.</a:t>
            </a:r>
          </a:p>
          <a:p>
            <a:pPr algn="just">
              <a:lnSpc>
                <a:spcPct val="150000"/>
              </a:lnSpc>
            </a:pPr>
            <a:r>
              <a:rPr lang="en-IN" sz="1800" dirty="0" smtClean="0">
                <a:latin typeface="Times New Roman" pitchFamily="18" charset="0"/>
                <a:cs typeface="Times New Roman" pitchFamily="18" charset="0"/>
              </a:rPr>
              <a:t>[4] M. </a:t>
            </a:r>
            <a:r>
              <a:rPr lang="en-IN" sz="1800" dirty="0" err="1" smtClean="0">
                <a:latin typeface="Times New Roman" pitchFamily="18" charset="0"/>
                <a:cs typeface="Times New Roman" pitchFamily="18" charset="0"/>
              </a:rPr>
              <a:t>Jamali</a:t>
            </a:r>
            <a:r>
              <a:rPr lang="en-IN" sz="1800" dirty="0" smtClean="0">
                <a:latin typeface="Times New Roman" pitchFamily="18" charset="0"/>
                <a:cs typeface="Times New Roman" pitchFamily="18" charset="0"/>
              </a:rPr>
              <a:t> and M. Ester, “A matrix factorization technique with trust </a:t>
            </a:r>
            <a:r>
              <a:rPr lang="en-IN" sz="1800" dirty="0" smtClean="0">
                <a:latin typeface="Times New Roman" pitchFamily="18" charset="0"/>
                <a:cs typeface="Times New Roman" pitchFamily="18" charset="0"/>
              </a:rPr>
              <a:t>propagation for </a:t>
            </a:r>
            <a:r>
              <a:rPr lang="en-IN" sz="1800" dirty="0" smtClean="0">
                <a:latin typeface="Times New Roman" pitchFamily="18" charset="0"/>
                <a:cs typeface="Times New Roman" pitchFamily="18" charset="0"/>
              </a:rPr>
              <a:t>recommendation in social networks,” in Proc. ACM conf. </a:t>
            </a:r>
            <a:r>
              <a:rPr lang="en-IN" sz="1800" dirty="0" err="1" smtClean="0">
                <a:latin typeface="Times New Roman" pitchFamily="18" charset="0"/>
                <a:cs typeface="Times New Roman" pitchFamily="18" charset="0"/>
              </a:rPr>
              <a:t>RecSys</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Barcelona, Spain</a:t>
            </a:r>
            <a:r>
              <a:rPr lang="en-IN" sz="1800" dirty="0" smtClean="0">
                <a:latin typeface="Times New Roman" pitchFamily="18" charset="0"/>
                <a:cs typeface="Times New Roman" pitchFamily="18" charset="0"/>
              </a:rPr>
              <a:t>. 2010, pp. 135-142.</a:t>
            </a:r>
          </a:p>
          <a:p>
            <a:pPr algn="just">
              <a:lnSpc>
                <a:spcPct val="150000"/>
              </a:lnSpc>
            </a:pPr>
            <a:r>
              <a:rPr lang="en-IN" sz="1800" dirty="0" smtClean="0">
                <a:latin typeface="Times New Roman" pitchFamily="18" charset="0"/>
                <a:cs typeface="Times New Roman" pitchFamily="18" charset="0"/>
              </a:rPr>
              <a:t>[5] Z. Fu, X. Sun, Q. Liu, et al., “Achieving Efficient Cloud Search Services: </a:t>
            </a:r>
            <a:r>
              <a:rPr lang="en-IN" sz="1800" dirty="0" smtClean="0">
                <a:latin typeface="Times New Roman" pitchFamily="18" charset="0"/>
                <a:cs typeface="Times New Roman" pitchFamily="18" charset="0"/>
              </a:rPr>
              <a:t>Multi-Keyword </a:t>
            </a:r>
            <a:r>
              <a:rPr lang="en-IN" sz="1800" dirty="0" smtClean="0">
                <a:latin typeface="Times New Roman" pitchFamily="18" charset="0"/>
                <a:cs typeface="Times New Roman" pitchFamily="18" charset="0"/>
              </a:rPr>
              <a:t>Ranked Search over Encrypted Cloud Data Supporting Parallel Computing</a:t>
            </a:r>
            <a:r>
              <a:rPr lang="en-IN" sz="1800" dirty="0" smtClean="0">
                <a:latin typeface="Times New Roman" pitchFamily="18" charset="0"/>
                <a:cs typeface="Times New Roman" pitchFamily="18" charset="0"/>
              </a:rPr>
              <a:t>,” </a:t>
            </a:r>
            <a:r>
              <a:rPr lang="fr-FR" sz="1800" dirty="0" smtClean="0">
                <a:latin typeface="Times New Roman" pitchFamily="18" charset="0"/>
                <a:cs typeface="Times New Roman" pitchFamily="18" charset="0"/>
              </a:rPr>
              <a:t>IEICE </a:t>
            </a:r>
            <a:r>
              <a:rPr lang="fr-FR" sz="1800" dirty="0" smtClean="0">
                <a:latin typeface="Times New Roman" pitchFamily="18" charset="0"/>
                <a:cs typeface="Times New Roman" pitchFamily="18" charset="0"/>
              </a:rPr>
              <a:t>Transactions on Communications, 2015, 98(1):190-200.</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52400"/>
            <a:ext cx="7650480" cy="7010400"/>
          </a:xfrm>
        </p:spPr>
        <p:txBody>
          <a:bodyPr>
            <a:noAutofit/>
          </a:bodyPr>
          <a:lstStyle/>
          <a:p>
            <a:pPr algn="just">
              <a:lnSpc>
                <a:spcPct val="150000"/>
              </a:lnSpc>
            </a:pPr>
            <a:r>
              <a:rPr lang="en-IN" sz="1800" dirty="0" smtClean="0">
                <a:latin typeface="Times New Roman" pitchFamily="18" charset="0"/>
                <a:cs typeface="Times New Roman" pitchFamily="18" charset="0"/>
              </a:rPr>
              <a:t>[6] G. </a:t>
            </a:r>
            <a:r>
              <a:rPr lang="en-IN" sz="1800" dirty="0" err="1" smtClean="0">
                <a:latin typeface="Times New Roman" pitchFamily="18" charset="0"/>
                <a:cs typeface="Times New Roman" pitchFamily="18" charset="0"/>
              </a:rPr>
              <a:t>Ganu</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Elhadad</a:t>
            </a:r>
            <a:r>
              <a:rPr lang="en-IN" sz="1800" dirty="0" smtClean="0">
                <a:latin typeface="Times New Roman" pitchFamily="18" charset="0"/>
                <a:cs typeface="Times New Roman" pitchFamily="18" charset="0"/>
              </a:rPr>
              <a:t>, A Marian, “Beyond the stars: Improving </a:t>
            </a:r>
            <a:r>
              <a:rPr lang="en-IN" sz="1800" dirty="0" smtClean="0">
                <a:latin typeface="Times New Roman" pitchFamily="18" charset="0"/>
                <a:cs typeface="Times New Roman" pitchFamily="18" charset="0"/>
              </a:rPr>
              <a:t>sentiment classifications </a:t>
            </a:r>
            <a:r>
              <a:rPr lang="en-IN" sz="1800" dirty="0" smtClean="0">
                <a:latin typeface="Times New Roman" pitchFamily="18" charset="0"/>
                <a:cs typeface="Times New Roman" pitchFamily="18" charset="0"/>
              </a:rPr>
              <a:t>using Review text content,” in 12th International Workshop on the </a:t>
            </a:r>
            <a:r>
              <a:rPr lang="en-IN" sz="1800" dirty="0" smtClean="0">
                <a:latin typeface="Times New Roman" pitchFamily="18" charset="0"/>
                <a:cs typeface="Times New Roman" pitchFamily="18" charset="0"/>
              </a:rPr>
              <a:t>Web and </a:t>
            </a:r>
            <a:r>
              <a:rPr lang="en-IN" sz="1800" dirty="0" smtClean="0">
                <a:latin typeface="Times New Roman" pitchFamily="18" charset="0"/>
                <a:cs typeface="Times New Roman" pitchFamily="18" charset="0"/>
              </a:rPr>
              <a:t>Databases (</a:t>
            </a:r>
            <a:r>
              <a:rPr lang="en-IN" sz="1800" dirty="0" err="1" smtClean="0">
                <a:latin typeface="Times New Roman" pitchFamily="18" charset="0"/>
                <a:cs typeface="Times New Roman" pitchFamily="18" charset="0"/>
              </a:rPr>
              <a:t>WebDB</a:t>
            </a:r>
            <a:r>
              <a:rPr lang="en-IN" sz="1800" dirty="0" smtClean="0">
                <a:latin typeface="Times New Roman" pitchFamily="18" charset="0"/>
                <a:cs typeface="Times New Roman" pitchFamily="18" charset="0"/>
              </a:rPr>
              <a:t> 2009). pp. 1-6.</a:t>
            </a:r>
          </a:p>
          <a:p>
            <a:pPr algn="just">
              <a:lnSpc>
                <a:spcPct val="150000"/>
              </a:lnSpc>
            </a:pPr>
            <a:r>
              <a:rPr lang="en-IN" sz="1800" dirty="0" smtClean="0">
                <a:latin typeface="Times New Roman" pitchFamily="18" charset="0"/>
                <a:cs typeface="Times New Roman" pitchFamily="18" charset="0"/>
              </a:rPr>
              <a:t>[7] J.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X.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W. Ding, “Personalized recommendation based on reviews </a:t>
            </a:r>
            <a:r>
              <a:rPr lang="en-IN" sz="1800" dirty="0" smtClean="0">
                <a:latin typeface="Times New Roman" pitchFamily="18" charset="0"/>
                <a:cs typeface="Times New Roman" pitchFamily="18" charset="0"/>
              </a:rPr>
              <a:t>and ratings </a:t>
            </a:r>
            <a:r>
              <a:rPr lang="en-IN" sz="1800" dirty="0" smtClean="0">
                <a:latin typeface="Times New Roman" pitchFamily="18" charset="0"/>
                <a:cs typeface="Times New Roman" pitchFamily="18" charset="0"/>
              </a:rPr>
              <a:t>alleviating the </a:t>
            </a:r>
            <a:r>
              <a:rPr lang="en-IN" sz="1800" dirty="0" err="1" smtClean="0">
                <a:latin typeface="Times New Roman" pitchFamily="18" charset="0"/>
                <a:cs typeface="Times New Roman" pitchFamily="18" charset="0"/>
              </a:rPr>
              <a:t>sparsity</a:t>
            </a:r>
            <a:r>
              <a:rPr lang="en-IN" sz="1800" dirty="0" smtClean="0">
                <a:latin typeface="Times New Roman" pitchFamily="18" charset="0"/>
                <a:cs typeface="Times New Roman" pitchFamily="18" charset="0"/>
              </a:rPr>
              <a:t> problem of collaborative filtering,” IEEE </a:t>
            </a:r>
            <a:r>
              <a:rPr lang="en-IN" sz="1800" dirty="0" smtClean="0">
                <a:latin typeface="Times New Roman" pitchFamily="18" charset="0"/>
                <a:cs typeface="Times New Roman" pitchFamily="18" charset="0"/>
              </a:rPr>
              <a:t>International Conference </a:t>
            </a:r>
            <a:r>
              <a:rPr lang="en-IN" sz="1800" dirty="0" smtClean="0">
                <a:latin typeface="Times New Roman" pitchFamily="18" charset="0"/>
                <a:cs typeface="Times New Roman" pitchFamily="18" charset="0"/>
              </a:rPr>
              <a:t>on e-business Engineering. 2012, pp. 9-16.</a:t>
            </a: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X. </a:t>
            </a:r>
            <a:r>
              <a:rPr lang="en-IN" sz="1800" dirty="0" err="1" smtClean="0">
                <a:latin typeface="Times New Roman" pitchFamily="18" charset="0"/>
                <a:cs typeface="Times New Roman" pitchFamily="18" charset="0"/>
              </a:rPr>
              <a:t>Qian</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Feng</a:t>
            </a:r>
            <a:r>
              <a:rPr lang="en-IN" sz="1800" dirty="0" smtClean="0">
                <a:latin typeface="Times New Roman" pitchFamily="18" charset="0"/>
                <a:cs typeface="Times New Roman" pitchFamily="18" charset="0"/>
              </a:rPr>
              <a:t>, G. Zhao, and T. Mei, “Personalized recommendation </a:t>
            </a:r>
            <a:r>
              <a:rPr lang="en-IN" sz="1800" dirty="0" smtClean="0">
                <a:latin typeface="Times New Roman" pitchFamily="18" charset="0"/>
                <a:cs typeface="Times New Roman" pitchFamily="18" charset="0"/>
              </a:rPr>
              <a:t>combining user </a:t>
            </a:r>
            <a:r>
              <a:rPr lang="en-IN" sz="1800" dirty="0" smtClean="0">
                <a:latin typeface="Times New Roman" pitchFamily="18" charset="0"/>
                <a:cs typeface="Times New Roman" pitchFamily="18" charset="0"/>
              </a:rPr>
              <a:t>interest and social circle,” IEEE Trans. Knowledge and data engineering. </a:t>
            </a:r>
            <a:r>
              <a:rPr lang="en-IN" sz="1800" dirty="0" smtClean="0">
                <a:latin typeface="Times New Roman" pitchFamily="18" charset="0"/>
                <a:cs typeface="Times New Roman" pitchFamily="18" charset="0"/>
              </a:rPr>
              <a:t>2014,pp</a:t>
            </a:r>
            <a:r>
              <a:rPr lang="en-IN" sz="1800" dirty="0" smtClean="0">
                <a:latin typeface="Times New Roman" pitchFamily="18" charset="0"/>
                <a:cs typeface="Times New Roman" pitchFamily="18" charset="0"/>
              </a:rPr>
              <a:t>. 1763-1777.</a:t>
            </a:r>
          </a:p>
          <a:p>
            <a:pPr algn="just">
              <a:lnSpc>
                <a:spcPct val="150000"/>
              </a:lnSpc>
            </a:pPr>
            <a:r>
              <a:rPr lang="en-IN" sz="1800" dirty="0" smtClean="0">
                <a:latin typeface="Times New Roman" pitchFamily="18" charset="0"/>
                <a:cs typeface="Times New Roman" pitchFamily="18" charset="0"/>
              </a:rPr>
              <a:t>[9] H. </a:t>
            </a:r>
            <a:r>
              <a:rPr lang="en-IN" sz="1800" dirty="0" err="1" smtClean="0">
                <a:latin typeface="Times New Roman" pitchFamily="18" charset="0"/>
                <a:cs typeface="Times New Roman" pitchFamily="18" charset="0"/>
              </a:rPr>
              <a:t>Feng</a:t>
            </a:r>
            <a:r>
              <a:rPr lang="en-IN" sz="1800" dirty="0" smtClean="0">
                <a:latin typeface="Times New Roman" pitchFamily="18" charset="0"/>
                <a:cs typeface="Times New Roman" pitchFamily="18" charset="0"/>
              </a:rPr>
              <a:t>, and X. </a:t>
            </a:r>
            <a:r>
              <a:rPr lang="en-IN" sz="1800" dirty="0" err="1" smtClean="0">
                <a:latin typeface="Times New Roman" pitchFamily="18" charset="0"/>
                <a:cs typeface="Times New Roman" pitchFamily="18" charset="0"/>
              </a:rPr>
              <a:t>Qian</a:t>
            </a:r>
            <a:r>
              <a:rPr lang="en-IN" sz="1800" dirty="0" smtClean="0">
                <a:latin typeface="Times New Roman" pitchFamily="18" charset="0"/>
                <a:cs typeface="Times New Roman" pitchFamily="18" charset="0"/>
              </a:rPr>
              <a:t>, “Recommendation via user’s personality and </a:t>
            </a:r>
            <a:r>
              <a:rPr lang="en-IN" sz="1800" dirty="0" smtClean="0">
                <a:latin typeface="Times New Roman" pitchFamily="18" charset="0"/>
                <a:cs typeface="Times New Roman" pitchFamily="18" charset="0"/>
              </a:rPr>
              <a:t>social contextual</a:t>
            </a:r>
            <a:r>
              <a:rPr lang="en-IN" sz="1800" dirty="0" smtClean="0">
                <a:latin typeface="Times New Roman" pitchFamily="18" charset="0"/>
                <a:cs typeface="Times New Roman" pitchFamily="18" charset="0"/>
              </a:rPr>
              <a:t>,” in Proc. 22nd ACM international conference on information &amp; </a:t>
            </a:r>
            <a:r>
              <a:rPr lang="en-IN" sz="1800" dirty="0" smtClean="0">
                <a:latin typeface="Times New Roman" pitchFamily="18" charset="0"/>
                <a:cs typeface="Times New Roman" pitchFamily="18" charset="0"/>
              </a:rPr>
              <a:t>knowledge management</a:t>
            </a:r>
            <a:r>
              <a:rPr lang="en-IN" sz="1800" dirty="0" smtClean="0">
                <a:latin typeface="Times New Roman" pitchFamily="18" charset="0"/>
                <a:cs typeface="Times New Roman" pitchFamily="18" charset="0"/>
              </a:rPr>
              <a:t>. 2013, pp. 1521-1524.</a:t>
            </a:r>
          </a:p>
          <a:p>
            <a:pPr algn="just">
              <a:lnSpc>
                <a:spcPct val="150000"/>
              </a:lnSpc>
            </a:pPr>
            <a:r>
              <a:rPr lang="en-IN" sz="1800" dirty="0" smtClean="0">
                <a:latin typeface="Times New Roman" pitchFamily="18" charset="0"/>
                <a:cs typeface="Times New Roman" pitchFamily="18" charset="0"/>
              </a:rPr>
              <a:t>[10] Z. Fu, K.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Shu</a:t>
            </a:r>
            <a:r>
              <a:rPr lang="en-IN" sz="1800" dirty="0" smtClean="0">
                <a:latin typeface="Times New Roman" pitchFamily="18" charset="0"/>
                <a:cs typeface="Times New Roman" pitchFamily="18" charset="0"/>
              </a:rPr>
              <a:t>, et al., “Enabling Personalized Search over </a:t>
            </a:r>
            <a:r>
              <a:rPr lang="en-IN" sz="1800" dirty="0" smtClean="0">
                <a:latin typeface="Times New Roman" pitchFamily="18" charset="0"/>
                <a:cs typeface="Times New Roman" pitchFamily="18" charset="0"/>
              </a:rPr>
              <a:t>Encrypted Outsourced </a:t>
            </a:r>
            <a:r>
              <a:rPr lang="en-IN" sz="1800" dirty="0" smtClean="0">
                <a:latin typeface="Times New Roman" pitchFamily="18" charset="0"/>
                <a:cs typeface="Times New Roman" pitchFamily="18" charset="0"/>
              </a:rPr>
              <a:t>Data with Efficiency Improvement,” IEEE Transactions on Parallel </a:t>
            </a:r>
            <a:r>
              <a:rPr lang="en-IN" sz="1800" dirty="0" smtClean="0">
                <a:latin typeface="Times New Roman" pitchFamily="18" charset="0"/>
                <a:cs typeface="Times New Roman" pitchFamily="18" charset="0"/>
              </a:rPr>
              <a:t>&amp; Distributed </a:t>
            </a:r>
            <a:r>
              <a:rPr lang="en-IN" sz="1800" dirty="0" smtClean="0">
                <a:latin typeface="Times New Roman" pitchFamily="18" charset="0"/>
                <a:cs typeface="Times New Roman" pitchFamily="18" charset="0"/>
              </a:rPr>
              <a:t>Systems, 2015:1-1.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1115</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WEAKLY SUPERVISED DEEP LEARNING FOR CUSTOMER REVIEW SENTIMENT ANALYSIS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2021-12-09T08:21:20Z</dcterms:modified>
</cp:coreProperties>
</file>