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12/2/2021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12/2/2021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12/2/2021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12/2/2021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12/2/2021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12/2/2021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dirty="0" smtClean="0"/>
              <a:t>Traffic Prediction for Intelligent Transportation System using Machine Learning </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249362"/>
          </a:xfrm>
        </p:spPr>
        <p:txBody>
          <a:bodyPr>
            <a:normAutofit/>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a:t>
            </a:r>
          </a:p>
          <a:p>
            <a:pPr algn="just">
              <a:lnSpc>
                <a:spcPct val="150000"/>
              </a:lnSpc>
              <a:buNone/>
            </a:pPr>
            <a:r>
              <a:rPr lang="en-IN" sz="2000" dirty="0" smtClean="0">
                <a:latin typeface="Times New Roman" pitchFamily="18" charset="0"/>
                <a:cs typeface="Times New Roman" pitchFamily="18" charset="0"/>
              </a:rPr>
              <a:t>   This paper aims to develop a tool for predicting accurate and timely traffic flow Information. Traffic Environment involves everything that can affect the traffic flowing on the road, whether it’s traffic signals, accidents, rallies, even repairing of roads that can cause a jam. If we have prior information which is very near approximate about all the above and many more daily life situations which can affect traffic then, a driver or rider can make an informed decision. Also, it helps in the future of autonomous vehicles. In the current decades, traffic data have been generating exponentially, and we have moved towards the big data concepts for transportation.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Available prediction methods for traffic flow use some traffic prediction models and are still unsatisfactory to handle real-world applications. This fact inspired us to work on the traffic flow forecast problem build on the traffic data and </a:t>
            </a:r>
            <a:r>
              <a:rPr lang="en-IN" sz="2000" dirty="0" err="1" smtClean="0">
                <a:latin typeface="Times New Roman" pitchFamily="18" charset="0"/>
                <a:cs typeface="Times New Roman" pitchFamily="18" charset="0"/>
              </a:rPr>
              <a:t>models.It</a:t>
            </a:r>
            <a:r>
              <a:rPr lang="en-IN" sz="2000" dirty="0" smtClean="0">
                <a:latin typeface="Times New Roman" pitchFamily="18" charset="0"/>
                <a:cs typeface="Times New Roman" pitchFamily="18" charset="0"/>
              </a:rPr>
              <a:t> is cumbersome to forecast the traffic flow accurately because the data available for the transportation system is insanely huge. In this work, we planned to use machine learning, genetic, soft computing, and deep learning algorithms to analyse the big-data for the transportation system with much-reduced complexity. Also, Image Processing algorithms are involved in traffic sign recognition, which eventually helps for the right training of autonomous vehicles.</a:t>
            </a:r>
            <a:endParaRPr lang="en-US" sz="2000" dirty="0" smtClean="0">
              <a:latin typeface="Times New Roman" pitchFamily="18" charset="0"/>
              <a:cs typeface="Times New Roman" pitchFamily="18" charset="0"/>
            </a:endParaRP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Existing traffic prediction methods are mainly based on short-to-medium-term prediction, and there are very few studies on long-term forecasting.</a:t>
            </a:r>
          </a:p>
          <a:p>
            <a:pPr algn="just">
              <a:lnSpc>
                <a:spcPct val="150000"/>
              </a:lnSpc>
            </a:pPr>
            <a:r>
              <a:rPr lang="en-IN" sz="2000" dirty="0" smtClean="0">
                <a:latin typeface="Times New Roman" pitchFamily="18" charset="0"/>
                <a:cs typeface="Times New Roman" pitchFamily="18" charset="0"/>
              </a:rPr>
              <a:t>Most existing solutions are data intensive. However, abnormal conditions (extreme weather, temporary traffic control, etc) are usually non-recurrent, it is difficult to obtain data, which makes the training sample size smaller and learning more difficult than that under normal traffic conditions.</a:t>
            </a:r>
          </a:p>
          <a:p>
            <a:pPr algn="just">
              <a:lnSpc>
                <a:spcPct val="150000"/>
              </a:lnSpc>
            </a:pPr>
            <a:r>
              <a:rPr lang="en-IN" sz="2000" dirty="0" smtClean="0">
                <a:latin typeface="Times New Roman" pitchFamily="18" charset="0"/>
                <a:cs typeface="Times New Roman" pitchFamily="18" charset="0"/>
              </a:rPr>
              <a:t>Existing methods usually treat data processing and model prediction as two separate tasks. It is of great practical significance to design a robust and effective traffic prediction model in the case of various noises and errors in the data.</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914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It requires extra lands and also the extensive infrastructure to maintain it, and due to this, the cost of expenditure also high. Sometimes many problems came into the network like in the urban area. This land facility is not available for the expansion of the roads and lanes.</a:t>
            </a:r>
          </a:p>
          <a:p>
            <a:pPr algn="just">
              <a:lnSpc>
                <a:spcPct val="150000"/>
              </a:lnSpc>
            </a:pPr>
            <a:r>
              <a:rPr lang="en-IN" sz="2000" dirty="0" smtClean="0">
                <a:latin typeface="Times New Roman" pitchFamily="18" charset="0"/>
                <a:cs typeface="Times New Roman" pitchFamily="18" charset="0"/>
              </a:rPr>
              <a:t>It can be used to solve both regression and classification problem. DT identify its results by performing a set of tests on the training dataset.</a:t>
            </a:r>
          </a:p>
          <a:p>
            <a:pPr algn="just">
              <a:lnSpc>
                <a:spcPct val="150000"/>
              </a:lnSpc>
            </a:pPr>
            <a:r>
              <a:rPr lang="en-IN" sz="2000" dirty="0" smtClean="0">
                <a:latin typeface="Times New Roman" pitchFamily="18" charset="0"/>
                <a:cs typeface="Times New Roman" pitchFamily="18" charset="0"/>
              </a:rPr>
              <a:t>Recently, deep learning concepts attract many persons involving academicians and industrialist due to their ability to deal with classification problems, understanding of natural language, dimensionality reduction, detection of objects, motion modelling.</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the researchers proposed an end-to-end neural framework as an industrial solution for the travel time prediction function in mobile map applications, aiming at exploration of spatiotemporal relation and contextual information in traffic prediction.</a:t>
            </a:r>
          </a:p>
          <a:p>
            <a:pPr algn="just">
              <a:lnSpc>
                <a:spcPct val="150000"/>
              </a:lnSpc>
            </a:pPr>
            <a:r>
              <a:rPr lang="en-IN" sz="2000" dirty="0" smtClean="0">
                <a:latin typeface="Times New Roman" pitchFamily="18" charset="0"/>
                <a:cs typeface="Times New Roman" pitchFamily="18" charset="0"/>
              </a:rPr>
              <a:t>As the field grows, more and more models have been proposed, and these models are often presented in a similar way.</a:t>
            </a:r>
          </a:p>
          <a:p>
            <a:pPr algn="just">
              <a:lnSpc>
                <a:spcPct val="150000"/>
              </a:lnSpc>
            </a:pPr>
            <a:r>
              <a:rPr lang="en-IN" sz="2000" dirty="0" smtClean="0">
                <a:latin typeface="Times New Roman" pitchFamily="18" charset="0"/>
                <a:cs typeface="Times New Roman" pitchFamily="18" charset="0"/>
              </a:rPr>
              <a:t>Although recent approaches have been proposed, these researches have not been thoroughly studied, such as how to design a high-quality mathematical model to match two regions, or how to integrate other available auxiliary data sources, etc., are still worth considering and investigating.</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It is easy to coach the deep network by applying the BP methodology with the gradient-based improvement technique. Unfortunately, it’s notable that deep networks trained during this method have dangerous performance.</a:t>
            </a:r>
          </a:p>
          <a:p>
            <a:pPr algn="just">
              <a:lnSpc>
                <a:spcPct val="150000"/>
              </a:lnSpc>
            </a:pPr>
            <a:r>
              <a:rPr lang="en-IN" sz="2000" dirty="0" smtClean="0">
                <a:latin typeface="Times New Roman" pitchFamily="18" charset="0"/>
                <a:cs typeface="Times New Roman" pitchFamily="18" charset="0"/>
              </a:rPr>
              <a:t>It helps the riders and drivers to make better travel judgement to alleviate traffic congestion, improve traffic operation efficiency, and reduce carbon emissions.</a:t>
            </a:r>
          </a:p>
          <a:p>
            <a:pPr algn="just">
              <a:lnSpc>
                <a:spcPct val="150000"/>
              </a:lnSpc>
            </a:pPr>
            <a:r>
              <a:rPr lang="en-IN" sz="2000" dirty="0" smtClean="0">
                <a:latin typeface="Times New Roman" pitchFamily="18" charset="0"/>
                <a:cs typeface="Times New Roman" pitchFamily="18" charset="0"/>
              </a:rPr>
              <a:t>The main advantage of ITS is to provide a smooth and safe movement of road transportation. </a:t>
            </a:r>
          </a:p>
          <a:p>
            <a:pPr algn="just">
              <a:lnSpc>
                <a:spcPct val="150000"/>
              </a:lnSpc>
            </a:pPr>
            <a:r>
              <a:rPr lang="en-IN" sz="2000" dirty="0" smtClean="0">
                <a:latin typeface="Times New Roman" pitchFamily="18" charset="0"/>
                <a:cs typeface="Times New Roman" pitchFamily="18" charset="0"/>
              </a:rPr>
              <a:t>It’s also helpful in the perspective of </a:t>
            </a:r>
            <a:r>
              <a:rPr lang="en-IN" sz="2000" dirty="0" err="1" smtClean="0">
                <a:latin typeface="Times New Roman" pitchFamily="18" charset="0"/>
                <a:cs typeface="Times New Roman" pitchFamily="18" charset="0"/>
              </a:rPr>
              <a:t>environmentfriendliness</a:t>
            </a:r>
            <a:r>
              <a:rPr lang="en-IN" sz="2000" dirty="0" smtClean="0">
                <a:latin typeface="Times New Roman" pitchFamily="18" charset="0"/>
                <a:cs typeface="Times New Roman" pitchFamily="18" charset="0"/>
              </a:rPr>
              <a:t> to reduce carbon emission. </a:t>
            </a:r>
          </a:p>
          <a:p>
            <a:pPr algn="just">
              <a:lnSpc>
                <a:spcPct val="150000"/>
              </a:lnSpc>
            </a:pPr>
            <a:r>
              <a:rPr lang="en-IN" sz="2000" dirty="0" smtClean="0">
                <a:latin typeface="Times New Roman" pitchFamily="18" charset="0"/>
                <a:cs typeface="Times New Roman" pitchFamily="18" charset="0"/>
              </a:rPr>
              <a:t>It provides many opportunities for automotive or automobile industries to enhance the safety and security of their travellers.</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04012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r>
                        <a:rPr lang="en-IN" sz="2000" dirty="0" smtClean="0">
                          <a:latin typeface="Times New Roman" pitchFamily="18" charset="0"/>
                          <a:cs typeface="Times New Roman" pitchFamily="18" charset="0"/>
                        </a:rPr>
                        <a:t>Parallel control and management for intelligent transportation systems: Concepts, architectures, and applications</a:t>
                      </a:r>
                      <a:endParaRPr lang="en-IN" sz="2000" dirty="0">
                        <a:latin typeface="Times New Roman" pitchFamily="18" charset="0"/>
                        <a:cs typeface="Times New Roman" pitchFamily="18" charset="0"/>
                      </a:endParaRPr>
                    </a:p>
                  </a:txBody>
                  <a:tcPr/>
                </a:tc>
                <a:tc>
                  <a:txBody>
                    <a:bodyPr/>
                    <a:lstStyle/>
                    <a:p>
                      <a:pPr algn="just"/>
                      <a:r>
                        <a:rPr lang="en-IN" sz="2000" dirty="0" err="1" smtClean="0">
                          <a:latin typeface="Times New Roman" pitchFamily="18" charset="0"/>
                          <a:cs typeface="Times New Roman" pitchFamily="18" charset="0"/>
                        </a:rPr>
                        <a:t>Fei-Yue</a:t>
                      </a:r>
                      <a:r>
                        <a:rPr lang="en-IN" sz="2000" dirty="0" smtClean="0">
                          <a:latin typeface="Times New Roman" pitchFamily="18" charset="0"/>
                          <a:cs typeface="Times New Roman" pitchFamily="18" charset="0"/>
                        </a:rPr>
                        <a:t> Wang et al. </a:t>
                      </a:r>
                      <a:endParaRPr lang="en-IN" sz="2000" dirty="0">
                        <a:latin typeface="Times New Roman" pitchFamily="18" charset="0"/>
                        <a:cs typeface="Times New Roman" pitchFamily="18" charset="0"/>
                      </a:endParaRPr>
                    </a:p>
                  </a:txBody>
                  <a:tcPr/>
                </a:tc>
                <a:tc>
                  <a:txBody>
                    <a:bodyPr/>
                    <a:lstStyle/>
                    <a:p>
                      <a:pPr algn="just"/>
                      <a:r>
                        <a:rPr kumimoji="0" lang="en-IN" sz="2000" b="0" i="0" kern="1200" dirty="0" smtClean="0">
                          <a:solidFill>
                            <a:schemeClr val="dk1"/>
                          </a:solidFill>
                          <a:latin typeface="Times New Roman" pitchFamily="18" charset="0"/>
                          <a:ea typeface="+mn-ea"/>
                          <a:cs typeface="Times New Roman" pitchFamily="18" charset="0"/>
                        </a:rPr>
                        <a:t>This paper presents an overview of the background, concepts, basic methods, major issues, and current applications of Parallel transportation Management Systems (</a:t>
                      </a:r>
                      <a:r>
                        <a:rPr kumimoji="0" lang="en-IN" sz="2000" b="0" i="0" kern="1200" dirty="0" err="1" smtClean="0">
                          <a:solidFill>
                            <a:schemeClr val="dk1"/>
                          </a:solidFill>
                          <a:latin typeface="Times New Roman" pitchFamily="18" charset="0"/>
                          <a:ea typeface="+mn-ea"/>
                          <a:cs typeface="Times New Roman" pitchFamily="18" charset="0"/>
                        </a:rPr>
                        <a:t>PtMS</a:t>
                      </a:r>
                      <a:r>
                        <a:rPr kumimoji="0" lang="en-IN" sz="2000" b="0" i="0" kern="1200" dirty="0" smtClean="0">
                          <a:solidFill>
                            <a:schemeClr val="dk1"/>
                          </a:solidFill>
                          <a:latin typeface="Times New Roman" pitchFamily="18" charset="0"/>
                          <a:ea typeface="+mn-ea"/>
                          <a:cs typeface="Times New Roman" pitchFamily="18" charset="0"/>
                        </a:rPr>
                        <a:t>).</a:t>
                      </a:r>
                      <a:endParaRPr lang="en-IN" sz="2000" dirty="0">
                        <a:latin typeface="Times New Roman" pitchFamily="18" charset="0"/>
                        <a:cs typeface="Times New Roman" pitchFamily="18" charset="0"/>
                      </a:endParaRPr>
                    </a:p>
                  </a:txBody>
                  <a:tcPr/>
                </a:tc>
              </a:tr>
              <a:tr h="370840">
                <a:tc>
                  <a:txBody>
                    <a:bodyPr/>
                    <a:lstStyle/>
                    <a:p>
                      <a:pPr algn="just"/>
                      <a:r>
                        <a:rPr lang="en-IN" sz="2000" dirty="0" smtClean="0">
                          <a:latin typeface="Times New Roman" pitchFamily="18" charset="0"/>
                          <a:cs typeface="Times New Roman" pitchFamily="18" charset="0"/>
                        </a:rPr>
                        <a:t>Accelerated incident detection across transportation networks using vehicle kinetics and support vector machine in cooperation with infrastructure agents</a:t>
                      </a:r>
                      <a:endParaRPr lang="en-IN" sz="2000" dirty="0">
                        <a:latin typeface="Times New Roman" pitchFamily="18" charset="0"/>
                        <a:cs typeface="Times New Roman" pitchFamily="18" charset="0"/>
                      </a:endParaRPr>
                    </a:p>
                  </a:txBody>
                  <a:tcPr/>
                </a:tc>
                <a:tc>
                  <a:txBody>
                    <a:bodyPr/>
                    <a:lstStyle/>
                    <a:p>
                      <a:pPr algn="just"/>
                      <a:r>
                        <a:rPr lang="en-IN" sz="2000" dirty="0" err="1" smtClean="0">
                          <a:latin typeface="Times New Roman" pitchFamily="18" charset="0"/>
                          <a:cs typeface="Times New Roman" pitchFamily="18" charset="0"/>
                        </a:rPr>
                        <a:t>Yongchang</a:t>
                      </a:r>
                      <a:r>
                        <a:rPr lang="en-IN" sz="2000" dirty="0" smtClean="0">
                          <a:latin typeface="Times New Roman" pitchFamily="18" charset="0"/>
                          <a:cs typeface="Times New Roman" pitchFamily="18" charset="0"/>
                        </a:rPr>
                        <a:t> Ma, </a:t>
                      </a:r>
                      <a:r>
                        <a:rPr lang="en-IN" sz="2000" dirty="0" err="1" smtClean="0">
                          <a:latin typeface="Times New Roman" pitchFamily="18" charset="0"/>
                          <a:cs typeface="Times New Roman" pitchFamily="18" charset="0"/>
                        </a:rPr>
                        <a:t>Mashrur</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Chowdhury</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Mansoureh</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Jeihani</a:t>
                      </a:r>
                      <a:r>
                        <a:rPr lang="en-IN" sz="2000" dirty="0" smtClean="0">
                          <a:latin typeface="Times New Roman" pitchFamily="18" charset="0"/>
                          <a:cs typeface="Times New Roman" pitchFamily="18" charset="0"/>
                        </a:rPr>
                        <a:t>, and Ryan Fries. </a:t>
                      </a:r>
                      <a:endParaRPr lang="en-IN" sz="2000" dirty="0">
                        <a:latin typeface="Times New Roman" pitchFamily="18" charset="0"/>
                        <a:cs typeface="Times New Roman" pitchFamily="18" charset="0"/>
                      </a:endParaRPr>
                    </a:p>
                  </a:txBody>
                  <a:tcPr/>
                </a:tc>
                <a:tc>
                  <a:txBody>
                    <a:bodyPr/>
                    <a:lstStyle/>
                    <a:p>
                      <a:pPr algn="just"/>
                      <a:r>
                        <a:rPr kumimoji="0" lang="en-IN" sz="2000" b="0" i="0" kern="1200" dirty="0" smtClean="0">
                          <a:solidFill>
                            <a:schemeClr val="dk1"/>
                          </a:solidFill>
                          <a:latin typeface="Times New Roman" pitchFamily="18" charset="0"/>
                          <a:ea typeface="+mn-ea"/>
                          <a:cs typeface="Times New Roman" pitchFamily="18" charset="0"/>
                        </a:rPr>
                        <a:t>This framework uses an in-vehicle intelligent module, based on a support vector machine (SVM), to determine the vehicle's travel experiences with autonomously generated kinetics data.</a:t>
                      </a:r>
                      <a:endParaRPr lang="en-IN" sz="2000" dirty="0">
                        <a:latin typeface="Times New Roman" pitchFamily="18" charset="0"/>
                        <a:cs typeface="Times New Roman" pitchFamily="18" charset="0"/>
                      </a:endParaRPr>
                    </a:p>
                  </a:txBody>
                  <a:tcPr/>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638800"/>
        </p:xfrm>
        <a:graphic>
          <a:graphicData uri="http://schemas.openxmlformats.org/drawingml/2006/table">
            <a:tbl>
              <a:tblPr firstRow="1" bandRow="1">
                <a:tableStyleId>{5C22544A-7EE6-4342-B048-85BDC9FD1C3A}</a:tableStyleId>
              </a:tblPr>
              <a:tblGrid>
                <a:gridCol w="2571750"/>
                <a:gridCol w="2571750"/>
                <a:gridCol w="2571750"/>
              </a:tblGrid>
              <a:tr h="433754">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2602523">
                <a:tc>
                  <a:txBody>
                    <a:bodyPr/>
                    <a:lstStyle/>
                    <a:p>
                      <a:pPr algn="just"/>
                      <a:r>
                        <a:rPr lang="en-IN" sz="2000" dirty="0" smtClean="0">
                          <a:latin typeface="Times New Roman" pitchFamily="18" charset="0"/>
                          <a:cs typeface="Times New Roman" pitchFamily="18" charset="0"/>
                        </a:rPr>
                        <a:t>A decentralized approach for anticipatory vehicle routing using delegate </a:t>
                      </a:r>
                      <a:r>
                        <a:rPr lang="en-IN" sz="2000" dirty="0" err="1" smtClean="0">
                          <a:latin typeface="Times New Roman" pitchFamily="18" charset="0"/>
                          <a:cs typeface="Times New Roman" pitchFamily="18" charset="0"/>
                        </a:rPr>
                        <a:t>multiagent</a:t>
                      </a:r>
                      <a:r>
                        <a:rPr lang="en-IN" sz="2000" dirty="0" smtClean="0">
                          <a:latin typeface="Times New Roman" pitchFamily="18" charset="0"/>
                          <a:cs typeface="Times New Roman" pitchFamily="18" charset="0"/>
                        </a:rPr>
                        <a:t> systems</a:t>
                      </a:r>
                      <a:endParaRPr lang="en-IN" sz="2000" dirty="0">
                        <a:latin typeface="Times New Roman" pitchFamily="18" charset="0"/>
                        <a:cs typeface="Times New Roman" pitchFamily="18" charset="0"/>
                      </a:endParaRPr>
                    </a:p>
                  </a:txBody>
                  <a:tcPr/>
                </a:tc>
                <a:tc>
                  <a:txBody>
                    <a:bodyPr/>
                    <a:lstStyle/>
                    <a:p>
                      <a:pPr algn="just"/>
                      <a:r>
                        <a:rPr lang="en-IN" sz="2000" dirty="0" err="1" smtClean="0">
                          <a:latin typeface="Times New Roman" pitchFamily="18" charset="0"/>
                          <a:cs typeface="Times New Roman" pitchFamily="18" charset="0"/>
                        </a:rPr>
                        <a:t>Rutger</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Claes</a:t>
                      </a:r>
                      <a:r>
                        <a:rPr lang="en-IN" sz="2000" dirty="0" smtClean="0">
                          <a:latin typeface="Times New Roman" pitchFamily="18" charset="0"/>
                          <a:cs typeface="Times New Roman" pitchFamily="18" charset="0"/>
                        </a:rPr>
                        <a:t>, Tom </a:t>
                      </a:r>
                      <a:r>
                        <a:rPr lang="en-IN" sz="2000" dirty="0" err="1" smtClean="0">
                          <a:latin typeface="Times New Roman" pitchFamily="18" charset="0"/>
                          <a:cs typeface="Times New Roman" pitchFamily="18" charset="0"/>
                        </a:rPr>
                        <a:t>Holvoet</a:t>
                      </a:r>
                      <a:r>
                        <a:rPr lang="en-IN" sz="2000" dirty="0" smtClean="0">
                          <a:latin typeface="Times New Roman" pitchFamily="18" charset="0"/>
                          <a:cs typeface="Times New Roman" pitchFamily="18" charset="0"/>
                        </a:rPr>
                        <a:t>, and Danny </a:t>
                      </a:r>
                      <a:r>
                        <a:rPr lang="en-IN" sz="2000" dirty="0" err="1" smtClean="0">
                          <a:latin typeface="Times New Roman" pitchFamily="18" charset="0"/>
                          <a:cs typeface="Times New Roman" pitchFamily="18" charset="0"/>
                        </a:rPr>
                        <a:t>Weyns</a:t>
                      </a:r>
                      <a:r>
                        <a:rPr lang="en-IN" sz="2000" dirty="0" smtClean="0">
                          <a:latin typeface="Times New Roman" pitchFamily="18" charset="0"/>
                          <a:cs typeface="Times New Roman" pitchFamily="18" charset="0"/>
                        </a:rPr>
                        <a:t>. </a:t>
                      </a:r>
                      <a:endParaRPr lang="en-IN" sz="2000" dirty="0">
                        <a:latin typeface="Times New Roman" pitchFamily="18" charset="0"/>
                        <a:cs typeface="Times New Roman" pitchFamily="18" charset="0"/>
                      </a:endParaRPr>
                    </a:p>
                  </a:txBody>
                  <a:tcPr/>
                </a:tc>
                <a:tc>
                  <a:txBody>
                    <a:bodyPr/>
                    <a:lstStyle/>
                    <a:p>
                      <a:pPr algn="just"/>
                      <a:r>
                        <a:rPr kumimoji="0" lang="en-IN" sz="2000" b="0" i="0" kern="1200" dirty="0" smtClean="0">
                          <a:solidFill>
                            <a:schemeClr val="dk1"/>
                          </a:solidFill>
                          <a:latin typeface="Times New Roman" pitchFamily="18" charset="0"/>
                          <a:ea typeface="+mn-ea"/>
                          <a:cs typeface="Times New Roman" pitchFamily="18" charset="0"/>
                        </a:rPr>
                        <a:t> This paper presents a decentralized approach for anticipatory vehicle routing that is particularly useful in large-scale dynamic environments.</a:t>
                      </a:r>
                      <a:endParaRPr lang="en-IN" sz="2000" dirty="0">
                        <a:latin typeface="Times New Roman" pitchFamily="18" charset="0"/>
                        <a:cs typeface="Times New Roman" pitchFamily="18" charset="0"/>
                      </a:endParaRPr>
                    </a:p>
                  </a:txBody>
                  <a:tcPr/>
                </a:tc>
              </a:tr>
              <a:tr h="2602523">
                <a:tc>
                  <a:txBody>
                    <a:bodyPr/>
                    <a:lstStyle/>
                    <a:p>
                      <a:pPr algn="just"/>
                      <a:r>
                        <a:rPr lang="en-IN" sz="2000" dirty="0" smtClean="0">
                          <a:latin typeface="Times New Roman" pitchFamily="18" charset="0"/>
                          <a:cs typeface="Times New Roman" pitchFamily="18" charset="0"/>
                        </a:rPr>
                        <a:t>Dedicated short-range communications technology for freeway incident detection: Performance assessment based on traffic simulation data</a:t>
                      </a:r>
                      <a:endParaRPr lang="en-IN" sz="2000" dirty="0">
                        <a:latin typeface="Times New Roman" pitchFamily="18" charset="0"/>
                        <a:cs typeface="Times New Roman" pitchFamily="18" charset="0"/>
                      </a:endParaRPr>
                    </a:p>
                  </a:txBody>
                  <a:tcPr/>
                </a:tc>
                <a:tc>
                  <a:txBody>
                    <a:bodyPr/>
                    <a:lstStyle/>
                    <a:p>
                      <a:pPr algn="just"/>
                      <a:r>
                        <a:rPr lang="en-IN" sz="2000" dirty="0" smtClean="0">
                          <a:latin typeface="Times New Roman" pitchFamily="18" charset="0"/>
                          <a:cs typeface="Times New Roman" pitchFamily="18" charset="0"/>
                        </a:rPr>
                        <a:t>Joseph D Crabtree and </a:t>
                      </a:r>
                      <a:r>
                        <a:rPr lang="en-IN" sz="2000" dirty="0" err="1" smtClean="0">
                          <a:latin typeface="Times New Roman" pitchFamily="18" charset="0"/>
                          <a:cs typeface="Times New Roman" pitchFamily="18" charset="0"/>
                        </a:rPr>
                        <a:t>Nikiforos</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Stamatiadis</a:t>
                      </a:r>
                      <a:r>
                        <a:rPr lang="en-IN" sz="2000" dirty="0" smtClean="0">
                          <a:latin typeface="Times New Roman" pitchFamily="18" charset="0"/>
                          <a:cs typeface="Times New Roman" pitchFamily="18" charset="0"/>
                        </a:rPr>
                        <a:t>. </a:t>
                      </a:r>
                      <a:endParaRPr lang="en-IN" sz="2000" dirty="0">
                        <a:latin typeface="Times New Roman" pitchFamily="18" charset="0"/>
                        <a:cs typeface="Times New Roman" pitchFamily="18" charset="0"/>
                      </a:endParaRPr>
                    </a:p>
                  </a:txBody>
                  <a:tcPr/>
                </a:tc>
                <a:tc>
                  <a:txBody>
                    <a:bodyPr/>
                    <a:lstStyle/>
                    <a:p>
                      <a:pPr algn="just"/>
                      <a:r>
                        <a:rPr kumimoji="0" lang="en-IN" sz="2000" b="0" i="0" kern="1200" dirty="0" smtClean="0">
                          <a:solidFill>
                            <a:schemeClr val="dk1"/>
                          </a:solidFill>
                          <a:latin typeface="Times New Roman" pitchFamily="18" charset="0"/>
                          <a:ea typeface="+mn-ea"/>
                          <a:cs typeface="Times New Roman" pitchFamily="18" charset="0"/>
                        </a:rPr>
                        <a:t>The assessment used the </a:t>
                      </a:r>
                      <a:r>
                        <a:rPr kumimoji="0" lang="en-IN" sz="2000" b="0" i="0" kern="1200" dirty="0" err="1" smtClean="0">
                          <a:solidFill>
                            <a:schemeClr val="dk1"/>
                          </a:solidFill>
                          <a:latin typeface="Times New Roman" pitchFamily="18" charset="0"/>
                          <a:ea typeface="+mn-ea"/>
                          <a:cs typeface="Times New Roman" pitchFamily="18" charset="0"/>
                        </a:rPr>
                        <a:t>CorSim</a:t>
                      </a:r>
                      <a:r>
                        <a:rPr kumimoji="0" lang="en-IN" sz="2000" b="0" i="0" kern="1200" dirty="0" smtClean="0">
                          <a:solidFill>
                            <a:schemeClr val="dk1"/>
                          </a:solidFill>
                          <a:latin typeface="Times New Roman" pitchFamily="18" charset="0"/>
                          <a:ea typeface="+mn-ea"/>
                          <a:cs typeface="Times New Roman" pitchFamily="18" charset="0"/>
                        </a:rPr>
                        <a:t> traffic simulation tool to simulate traffic and incidents on a segment of rural freeway.</a:t>
                      </a:r>
                      <a:endParaRPr lang="en-IN" sz="2000" dirty="0">
                        <a:latin typeface="Times New Roman" pitchFamily="18" charset="0"/>
                        <a:cs typeface="Times New Roman" pitchFamily="18" charset="0"/>
                      </a:endParaRPr>
                    </a:p>
                  </a:txBody>
                  <a:tcPr/>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p:cNvPicPr>
            <a:picLocks noGrp="1" noChangeAspect="1" noChangeArrowheads="1"/>
          </p:cNvPicPr>
          <p:nvPr>
            <p:ph idx="1"/>
          </p:nvPr>
        </p:nvPicPr>
        <p:blipFill>
          <a:blip r:embed="rId2"/>
          <a:srcRect/>
          <a:stretch>
            <a:fillRect/>
          </a:stretch>
        </p:blipFill>
        <p:spPr bwMode="auto">
          <a:xfrm>
            <a:off x="1905000" y="1447800"/>
            <a:ext cx="6248399" cy="4648199"/>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a:bodyPr>
          <a:lstStyle/>
          <a:p>
            <a:pPr algn="just">
              <a:lnSpc>
                <a:spcPct val="150000"/>
              </a:lnSpc>
              <a:buNone/>
            </a:pPr>
            <a:r>
              <a:rPr lang="en-IN" sz="2000" dirty="0" smtClean="0">
                <a:latin typeface="Times New Roman" pitchFamily="18" charset="0"/>
                <a:cs typeface="Times New Roman" pitchFamily="18" charset="0"/>
              </a:rPr>
              <a:t>    Although deep learning and genetic algorithm is an important problem in data analysis, it has not been dealt with extensively by the ML community. The proposed algorithm gives higher accuracy than the existing algorithms also, It improves the complexity issues throughout the dataset. Also we have planned to integrate the web server and the application. Also the things algorithms will be further improved to much more higher accuracy.</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500" dirty="0" smtClean="0">
                <a:latin typeface="Times New Roman" pitchFamily="18" charset="0"/>
                <a:cs typeface="Times New Roman" pitchFamily="18" charset="0"/>
              </a:rPr>
              <a:t>[1] </a:t>
            </a:r>
            <a:r>
              <a:rPr lang="en-IN" sz="1500" dirty="0" err="1" smtClean="0">
                <a:latin typeface="Times New Roman" pitchFamily="18" charset="0"/>
                <a:cs typeface="Times New Roman" pitchFamily="18" charset="0"/>
              </a:rPr>
              <a:t>Fei-Yue</a:t>
            </a:r>
            <a:r>
              <a:rPr lang="en-IN" sz="1500" dirty="0" smtClean="0">
                <a:latin typeface="Times New Roman" pitchFamily="18" charset="0"/>
                <a:cs typeface="Times New Roman" pitchFamily="18" charset="0"/>
              </a:rPr>
              <a:t> Wang et al. Parallel control and management for intelligent transportation systems: Concepts, architectures, and applications. IEEE Transactions on Intelligent Transportation Systems, 2010. </a:t>
            </a:r>
          </a:p>
          <a:p>
            <a:pPr algn="just">
              <a:lnSpc>
                <a:spcPct val="160000"/>
              </a:lnSpc>
            </a:pPr>
            <a:r>
              <a:rPr lang="en-IN" sz="1500" dirty="0" smtClean="0">
                <a:latin typeface="Times New Roman" pitchFamily="18" charset="0"/>
                <a:cs typeface="Times New Roman" pitchFamily="18" charset="0"/>
              </a:rPr>
              <a:t>[2] </a:t>
            </a:r>
            <a:r>
              <a:rPr lang="en-IN" sz="1500" dirty="0" err="1" smtClean="0">
                <a:latin typeface="Times New Roman" pitchFamily="18" charset="0"/>
                <a:cs typeface="Times New Roman" pitchFamily="18" charset="0"/>
              </a:rPr>
              <a:t>Yongchang</a:t>
            </a:r>
            <a:r>
              <a:rPr lang="en-IN" sz="1500" dirty="0" smtClean="0">
                <a:latin typeface="Times New Roman" pitchFamily="18" charset="0"/>
                <a:cs typeface="Times New Roman" pitchFamily="18" charset="0"/>
              </a:rPr>
              <a:t> Ma, </a:t>
            </a:r>
            <a:r>
              <a:rPr lang="en-IN" sz="1500" dirty="0" err="1" smtClean="0">
                <a:latin typeface="Times New Roman" pitchFamily="18" charset="0"/>
                <a:cs typeface="Times New Roman" pitchFamily="18" charset="0"/>
              </a:rPr>
              <a:t>Mashrur</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Chowdhury</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Mansoureh</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Jeihani</a:t>
            </a:r>
            <a:r>
              <a:rPr lang="en-IN" sz="1500" dirty="0" smtClean="0">
                <a:latin typeface="Times New Roman" pitchFamily="18" charset="0"/>
                <a:cs typeface="Times New Roman" pitchFamily="18" charset="0"/>
              </a:rPr>
              <a:t>, and Ryan Fries. Accelerated incident detection across transportation networks using vehicle kinetics and support vector machine in cooperation with infrastructure agents. IET intelligent transport systems, 4(4):328–337, 2010. </a:t>
            </a:r>
          </a:p>
          <a:p>
            <a:pPr algn="just">
              <a:lnSpc>
                <a:spcPct val="160000"/>
              </a:lnSpc>
            </a:pPr>
            <a:r>
              <a:rPr lang="en-IN" sz="1500" dirty="0" smtClean="0">
                <a:latin typeface="Times New Roman" pitchFamily="18" charset="0"/>
                <a:cs typeface="Times New Roman" pitchFamily="18" charset="0"/>
              </a:rPr>
              <a:t>[3] </a:t>
            </a:r>
            <a:r>
              <a:rPr lang="en-IN" sz="1500" dirty="0" err="1" smtClean="0">
                <a:latin typeface="Times New Roman" pitchFamily="18" charset="0"/>
                <a:cs typeface="Times New Roman" pitchFamily="18" charset="0"/>
              </a:rPr>
              <a:t>Rutger</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Claes</a:t>
            </a:r>
            <a:r>
              <a:rPr lang="en-IN" sz="1500" dirty="0" smtClean="0">
                <a:latin typeface="Times New Roman" pitchFamily="18" charset="0"/>
                <a:cs typeface="Times New Roman" pitchFamily="18" charset="0"/>
              </a:rPr>
              <a:t>, Tom </a:t>
            </a:r>
            <a:r>
              <a:rPr lang="en-IN" sz="1500" dirty="0" err="1" smtClean="0">
                <a:latin typeface="Times New Roman" pitchFamily="18" charset="0"/>
                <a:cs typeface="Times New Roman" pitchFamily="18" charset="0"/>
              </a:rPr>
              <a:t>Holvoet</a:t>
            </a:r>
            <a:r>
              <a:rPr lang="en-IN" sz="1500" dirty="0" smtClean="0">
                <a:latin typeface="Times New Roman" pitchFamily="18" charset="0"/>
                <a:cs typeface="Times New Roman" pitchFamily="18" charset="0"/>
              </a:rPr>
              <a:t>, and Danny </a:t>
            </a:r>
            <a:r>
              <a:rPr lang="en-IN" sz="1500" dirty="0" err="1" smtClean="0">
                <a:latin typeface="Times New Roman" pitchFamily="18" charset="0"/>
                <a:cs typeface="Times New Roman" pitchFamily="18" charset="0"/>
              </a:rPr>
              <a:t>Weyns</a:t>
            </a:r>
            <a:r>
              <a:rPr lang="en-IN" sz="1500" dirty="0" smtClean="0">
                <a:latin typeface="Times New Roman" pitchFamily="18" charset="0"/>
                <a:cs typeface="Times New Roman" pitchFamily="18" charset="0"/>
              </a:rPr>
              <a:t>. A decentralized approach for anticipatory vehicle routing using delegate </a:t>
            </a:r>
            <a:r>
              <a:rPr lang="en-IN" sz="1500" dirty="0" err="1" smtClean="0">
                <a:latin typeface="Times New Roman" pitchFamily="18" charset="0"/>
                <a:cs typeface="Times New Roman" pitchFamily="18" charset="0"/>
              </a:rPr>
              <a:t>multiagent</a:t>
            </a:r>
            <a:r>
              <a:rPr lang="en-IN" sz="1500" dirty="0" smtClean="0">
                <a:latin typeface="Times New Roman" pitchFamily="18" charset="0"/>
                <a:cs typeface="Times New Roman" pitchFamily="18" charset="0"/>
              </a:rPr>
              <a:t> systems. IEEE Transactions on Intelligent Transportation Systems, 12(2):364–373, 2011. </a:t>
            </a:r>
          </a:p>
          <a:p>
            <a:pPr algn="just">
              <a:lnSpc>
                <a:spcPct val="160000"/>
              </a:lnSpc>
            </a:pPr>
            <a:r>
              <a:rPr lang="en-IN" sz="1500" dirty="0" smtClean="0">
                <a:latin typeface="Times New Roman" pitchFamily="18" charset="0"/>
                <a:cs typeface="Times New Roman" pitchFamily="18" charset="0"/>
              </a:rPr>
              <a:t>[4] </a:t>
            </a:r>
            <a:r>
              <a:rPr lang="en-IN" sz="1500" dirty="0" err="1" smtClean="0">
                <a:latin typeface="Times New Roman" pitchFamily="18" charset="0"/>
                <a:cs typeface="Times New Roman" pitchFamily="18" charset="0"/>
              </a:rPr>
              <a:t>Mehul</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Mahrishi</a:t>
            </a:r>
            <a:r>
              <a:rPr lang="en-IN" sz="1500" dirty="0" smtClean="0">
                <a:latin typeface="Times New Roman" pitchFamily="18" charset="0"/>
                <a:cs typeface="Times New Roman" pitchFamily="18" charset="0"/>
              </a:rPr>
              <a:t> and </a:t>
            </a:r>
            <a:r>
              <a:rPr lang="en-IN" sz="1500" dirty="0" err="1" smtClean="0">
                <a:latin typeface="Times New Roman" pitchFamily="18" charset="0"/>
                <a:cs typeface="Times New Roman" pitchFamily="18" charset="0"/>
              </a:rPr>
              <a:t>Sudha</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Morwal</a:t>
            </a:r>
            <a:r>
              <a:rPr lang="en-IN" sz="1500" dirty="0" smtClean="0">
                <a:latin typeface="Times New Roman" pitchFamily="18" charset="0"/>
                <a:cs typeface="Times New Roman" pitchFamily="18" charset="0"/>
              </a:rPr>
              <a:t>. Index point detection and semantic indexing of videos - a comparative review. Advances in Intelligent Systems and Computing, Springer, 2020. </a:t>
            </a:r>
          </a:p>
          <a:p>
            <a:pPr algn="just">
              <a:lnSpc>
                <a:spcPct val="160000"/>
              </a:lnSpc>
            </a:pPr>
            <a:r>
              <a:rPr lang="en-IN" sz="1500" dirty="0" smtClean="0">
                <a:latin typeface="Times New Roman" pitchFamily="18" charset="0"/>
                <a:cs typeface="Times New Roman" pitchFamily="18" charset="0"/>
              </a:rPr>
              <a:t>[5] Joseph D Crabtree and </a:t>
            </a:r>
            <a:r>
              <a:rPr lang="en-IN" sz="1500" dirty="0" err="1" smtClean="0">
                <a:latin typeface="Times New Roman" pitchFamily="18" charset="0"/>
                <a:cs typeface="Times New Roman" pitchFamily="18" charset="0"/>
              </a:rPr>
              <a:t>Nikiforos</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Stamatiadis</a:t>
            </a:r>
            <a:r>
              <a:rPr lang="en-IN" sz="1500" dirty="0" smtClean="0">
                <a:latin typeface="Times New Roman" pitchFamily="18" charset="0"/>
                <a:cs typeface="Times New Roman" pitchFamily="18" charset="0"/>
              </a:rPr>
              <a:t>. Dedicated short-range communications technology for freeway incident detection: Performance assessment based on traffic simulation data. Transportation Research Record, 2000(1):59–69, 2007.</a:t>
            </a:r>
            <a:endParaRPr lang="en-US" sz="15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H </a:t>
            </a:r>
            <a:r>
              <a:rPr lang="en-IN" sz="1600" dirty="0" err="1" smtClean="0">
                <a:latin typeface="Times New Roman" pitchFamily="18" charset="0"/>
                <a:cs typeface="Times New Roman" pitchFamily="18" charset="0"/>
              </a:rPr>
              <a:t>Qi</a:t>
            </a:r>
            <a:r>
              <a:rPr lang="en-IN" sz="1600" dirty="0" smtClean="0">
                <a:latin typeface="Times New Roman" pitchFamily="18" charset="0"/>
                <a:cs typeface="Times New Roman" pitchFamily="18" charset="0"/>
              </a:rPr>
              <a:t>, RL </a:t>
            </a:r>
            <a:r>
              <a:rPr lang="en-IN" sz="1600" dirty="0" err="1" smtClean="0">
                <a:latin typeface="Times New Roman" pitchFamily="18" charset="0"/>
                <a:cs typeface="Times New Roman" pitchFamily="18" charset="0"/>
              </a:rPr>
              <a:t>Cheu</a:t>
            </a:r>
            <a:r>
              <a:rPr lang="en-IN" sz="1600" dirty="0" smtClean="0">
                <a:latin typeface="Times New Roman" pitchFamily="18" charset="0"/>
                <a:cs typeface="Times New Roman" pitchFamily="18" charset="0"/>
              </a:rPr>
              <a:t>, and DH Lee. Freeway incident detection using kinematic data from probe vehicles. In 9th World Congress on Intelligent Transport </a:t>
            </a:r>
            <a:r>
              <a:rPr lang="en-IN" sz="1600" dirty="0" err="1" smtClean="0">
                <a:latin typeface="Times New Roman" pitchFamily="18" charset="0"/>
                <a:cs typeface="Times New Roman" pitchFamily="18" charset="0"/>
              </a:rPr>
              <a:t>SystemsITS</a:t>
            </a:r>
            <a:r>
              <a:rPr lang="en-IN" sz="1600" dirty="0" smtClean="0">
                <a:latin typeface="Times New Roman" pitchFamily="18" charset="0"/>
                <a:cs typeface="Times New Roman" pitchFamily="18" charset="0"/>
              </a:rPr>
              <a:t> America, ITS Japan, ERTICO (Intelligent Transport Systems and Services-Europe), 2002. </a:t>
            </a:r>
          </a:p>
          <a:p>
            <a:pPr algn="just">
              <a:lnSpc>
                <a:spcPct val="170000"/>
              </a:lnSpc>
            </a:pPr>
            <a:r>
              <a:rPr lang="en-IN" sz="1600" dirty="0" smtClean="0">
                <a:latin typeface="Times New Roman" pitchFamily="18" charset="0"/>
                <a:cs typeface="Times New Roman" pitchFamily="18" charset="0"/>
              </a:rPr>
              <a:t>[7] Z. Zhao, W. Chen, X. Wu, P. C. Y. Chen, and J. Liu. </a:t>
            </a:r>
            <a:r>
              <a:rPr lang="en-IN" sz="1600" dirty="0" err="1" smtClean="0">
                <a:latin typeface="Times New Roman" pitchFamily="18" charset="0"/>
                <a:cs typeface="Times New Roman" pitchFamily="18" charset="0"/>
              </a:rPr>
              <a:t>Lstm</a:t>
            </a:r>
            <a:r>
              <a:rPr lang="en-IN" sz="1600" dirty="0" smtClean="0">
                <a:latin typeface="Times New Roman" pitchFamily="18" charset="0"/>
                <a:cs typeface="Times New Roman" pitchFamily="18" charset="0"/>
              </a:rPr>
              <a:t> network: a deep learning approach for short-term traffic forecast. IET Intelligent Transport Systems, 11(2):68–75, 2017. </a:t>
            </a:r>
          </a:p>
          <a:p>
            <a:pPr algn="just">
              <a:lnSpc>
                <a:spcPct val="170000"/>
              </a:lnSpc>
            </a:pPr>
            <a:r>
              <a:rPr lang="en-IN" sz="1600" dirty="0" smtClean="0">
                <a:latin typeface="Times New Roman" pitchFamily="18" charset="0"/>
                <a:cs typeface="Times New Roman" pitchFamily="18" charset="0"/>
              </a:rPr>
              <a:t>[8] C. Zhang, P. </a:t>
            </a:r>
            <a:r>
              <a:rPr lang="en-IN" sz="1600" dirty="0" err="1" smtClean="0">
                <a:latin typeface="Times New Roman" pitchFamily="18" charset="0"/>
                <a:cs typeface="Times New Roman" pitchFamily="18" charset="0"/>
              </a:rPr>
              <a:t>Patras</a:t>
            </a:r>
            <a:r>
              <a:rPr lang="en-IN" sz="1600" dirty="0" smtClean="0">
                <a:latin typeface="Times New Roman" pitchFamily="18" charset="0"/>
                <a:cs typeface="Times New Roman" pitchFamily="18" charset="0"/>
              </a:rPr>
              <a:t>, and H. </a:t>
            </a:r>
            <a:r>
              <a:rPr lang="en-IN" sz="1600" dirty="0" err="1" smtClean="0">
                <a:latin typeface="Times New Roman" pitchFamily="18" charset="0"/>
                <a:cs typeface="Times New Roman" pitchFamily="18" charset="0"/>
              </a:rPr>
              <a:t>Haddadi</a:t>
            </a:r>
            <a:r>
              <a:rPr lang="en-IN" sz="1600" dirty="0" smtClean="0">
                <a:latin typeface="Times New Roman" pitchFamily="18" charset="0"/>
                <a:cs typeface="Times New Roman" pitchFamily="18" charset="0"/>
              </a:rPr>
              <a:t>. Deep learning in mobile and wireless networking: A survey. IEEE Communications Surveys Tutorials, 21(3):2224–2287, </a:t>
            </a:r>
            <a:r>
              <a:rPr lang="en-IN" sz="1600" dirty="0" err="1" smtClean="0">
                <a:latin typeface="Times New Roman" pitchFamily="18" charset="0"/>
                <a:cs typeface="Times New Roman" pitchFamily="18" charset="0"/>
              </a:rPr>
              <a:t>thirdquarter</a:t>
            </a:r>
            <a:r>
              <a:rPr lang="en-IN" sz="1600" dirty="0" smtClean="0">
                <a:latin typeface="Times New Roman" pitchFamily="18" charset="0"/>
                <a:cs typeface="Times New Roman" pitchFamily="18" charset="0"/>
              </a:rPr>
              <a:t> 2019. </a:t>
            </a:r>
          </a:p>
          <a:p>
            <a:pPr algn="just">
              <a:lnSpc>
                <a:spcPct val="170000"/>
              </a:lnSpc>
            </a:pPr>
            <a:r>
              <a:rPr lang="en-IN" sz="1600" dirty="0" smtClean="0">
                <a:latin typeface="Times New Roman" pitchFamily="18" charset="0"/>
                <a:cs typeface="Times New Roman" pitchFamily="18" charset="0"/>
              </a:rPr>
              <a:t>[9] Chun-</a:t>
            </a:r>
            <a:r>
              <a:rPr lang="en-IN" sz="1600" dirty="0" err="1" smtClean="0">
                <a:latin typeface="Times New Roman" pitchFamily="18" charset="0"/>
                <a:cs typeface="Times New Roman" pitchFamily="18" charset="0"/>
              </a:rPr>
              <a:t>Hsin</a:t>
            </a:r>
            <a:r>
              <a:rPr lang="en-IN" sz="1600" dirty="0" smtClean="0">
                <a:latin typeface="Times New Roman" pitchFamily="18" charset="0"/>
                <a:cs typeface="Times New Roman" pitchFamily="18" charset="0"/>
              </a:rPr>
              <a:t> Wu, Jan-Ming Ho, and D. T. Lee. Travel-time prediction with support vector regression. IEEE Transactions on Intelligent Transportation Systems, 5(4):276–281, Dec 2004. </a:t>
            </a:r>
          </a:p>
          <a:p>
            <a:pPr algn="just">
              <a:lnSpc>
                <a:spcPct val="170000"/>
              </a:lnSpc>
            </a:pPr>
            <a:r>
              <a:rPr lang="en-IN" sz="1600" dirty="0" smtClean="0">
                <a:latin typeface="Times New Roman" pitchFamily="18" charset="0"/>
                <a:cs typeface="Times New Roman" pitchFamily="18" charset="0"/>
              </a:rPr>
              <a:t>[10] Yan-Yan Song and LU Ying. Decision tree methods: applications for classification and prediction. Shanghai archives of psychiatry, 27(2):130, 2015.</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1273</TotalTime>
  <Words>1369</Words>
  <Application>Microsoft Office PowerPoint</Application>
  <PresentationFormat>On-screen Show (4:3)</PresentationFormat>
  <Paragraphs>68</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Traffic Prediction for Intelligent Transportation System using Machine Learning </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2021-12-02T16:01:27Z</dcterms:modified>
</cp:coreProperties>
</file>