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192" autoAdjust="0"/>
    <p:restoredTop sz="94660"/>
  </p:normalViewPr>
  <p:slideViewPr>
    <p:cSldViewPr>
      <p:cViewPr varScale="1">
        <p:scale>
          <a:sx n="68" d="100"/>
          <a:sy n="68" d="100"/>
        </p:scale>
        <p:origin x="-1452"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Traffic </a:t>
            </a:r>
            <a:r>
              <a:rPr lang="en-IN" b="1" dirty="0" err="1" smtClean="0">
                <a:latin typeface="Times New Roman" pitchFamily="18" charset="0"/>
                <a:cs typeface="Times New Roman" pitchFamily="18" charset="0"/>
              </a:rPr>
              <a:t>forcast</a:t>
            </a:r>
            <a:r>
              <a:rPr lang="en-IN" b="1" dirty="0" smtClean="0">
                <a:latin typeface="Times New Roman" pitchFamily="18" charset="0"/>
                <a:cs typeface="Times New Roman" pitchFamily="18" charset="0"/>
              </a:rPr>
              <a:t> prediction using android application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US" sz="2000" dirty="0" smtClean="0">
                <a:latin typeface="Times New Roman" pitchFamily="18" charset="0"/>
                <a:cs typeface="Times New Roman" pitchFamily="18" charset="0"/>
              </a:rPr>
              <a:t>    We consider the problem of forecasting high frequency sampled mobile cellular traffic starting from a lower frequency sampled time series. We use a dataset of real downlink/uplink traffic traces obtained from a mobile cellular network and apply different methodologies for performing forecasts at different sampling frequencies. Through extensive evaluation we show that such type of forecasting is possible and in some cases is also able to outperform forecast results obtained starting directly from the high frequency time series. The outcomes of this work can be used for several scenarios of cognitive networking, including prediction of data traffic requests in specific locations, as well as for data storage optimization and improvement of BBU clustering tasks.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 existing works are described by considering five criteria; the used video preprocessing tools, counting approach, whether the algorithm is real-time or not (R-T), validation data size, and system accuracy. </a:t>
            </a:r>
          </a:p>
          <a:p>
            <a:pPr algn="just">
              <a:lnSpc>
                <a:spcPct val="150000"/>
              </a:lnSpc>
            </a:pPr>
            <a:r>
              <a:rPr lang="en-US" sz="2000" dirty="0" smtClean="0">
                <a:latin typeface="Times New Roman" pitchFamily="18" charset="0"/>
                <a:cs typeface="Times New Roman" pitchFamily="18" charset="0"/>
              </a:rPr>
              <a:t>These factors motivate us to go further by proposing a new application that is real time, simple to use, automatic, and validated on long-lasting videos from different real scenarios, including, different </a:t>
            </a:r>
            <a:r>
              <a:rPr lang="en-US" sz="2000" dirty="0" err="1" smtClean="0">
                <a:latin typeface="Times New Roman" pitchFamily="18" charset="0"/>
                <a:cs typeface="Times New Roman" pitchFamily="18" charset="0"/>
              </a:rPr>
              <a:t>smartphones</a:t>
            </a:r>
            <a:r>
              <a:rPr lang="en-US" sz="2000" dirty="0" smtClean="0">
                <a:latin typeface="Times New Roman" pitchFamily="18" charset="0"/>
                <a:cs typeface="Times New Roman" pitchFamily="18" charset="0"/>
              </a:rPr>
              <a:t>, video duration, geographical position, intrinsic and extrinsic camera characteristics, and weather conditions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b="1"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The problem of forecasting time series sampled at different frequencies has been already tackled in the past, especially in the field of economics. </a:t>
            </a:r>
          </a:p>
          <a:p>
            <a:pPr algn="just">
              <a:lnSpc>
                <a:spcPct val="150000"/>
              </a:lnSpc>
            </a:pPr>
            <a:r>
              <a:rPr lang="en-US" sz="2000" dirty="0" smtClean="0">
                <a:latin typeface="Times New Roman" pitchFamily="18" charset="0"/>
                <a:cs typeface="Times New Roman" pitchFamily="18" charset="0"/>
              </a:rPr>
              <a:t>In that area it is common to encounter time series sampled at both high-frequencies (e.g. quarterly sampled GDP data) or low-frequencies (e.g., annual data), together with the need of forecasting one series given the other. </a:t>
            </a:r>
          </a:p>
          <a:p>
            <a:pPr algn="just">
              <a:lnSpc>
                <a:spcPct val="150000"/>
              </a:lnSpc>
            </a:pPr>
            <a:r>
              <a:rPr lang="en-US" sz="2000" dirty="0" smtClean="0">
                <a:latin typeface="Times New Roman" pitchFamily="18" charset="0"/>
                <a:cs typeface="Times New Roman" pitchFamily="18" charset="0"/>
              </a:rPr>
              <a:t>Early works in the area approach the problem using simple interpolation or distribution approaches, where the latter is used when the high-frequency data is ought to sum to the value of the low-frequency data in an observation period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The developed app can be used by many public agencies, private sectors, governments for traffic flow analysis or for personal use, for example, to gather information about road traffic in the neighborhood or to present a quantitative evaluation of the traffic flow when selling a residence. </a:t>
            </a:r>
          </a:p>
          <a:p>
            <a:pPr algn="just">
              <a:lnSpc>
                <a:spcPct val="150000"/>
              </a:lnSpc>
            </a:pPr>
            <a:r>
              <a:rPr lang="en-US" sz="2000" dirty="0" smtClean="0">
                <a:latin typeface="Times New Roman" pitchFamily="18" charset="0"/>
                <a:cs typeface="Times New Roman" pitchFamily="18" charset="0"/>
              </a:rPr>
              <a:t>To the best of our knowledge, such application does not exist. In the next section, we review the proposed system </a:t>
            </a:r>
          </a:p>
          <a:p>
            <a:pPr algn="just">
              <a:lnSpc>
                <a:spcPct val="150000"/>
              </a:lnSpc>
            </a:pPr>
            <a:r>
              <a:rPr lang="en-US" sz="2000" dirty="0" smtClean="0">
                <a:latin typeface="Times New Roman" pitchFamily="18" charset="0"/>
                <a:cs typeface="Times New Roman" pitchFamily="18" charset="0"/>
              </a:rPr>
              <a:t>That makes the algorithm faster, requiring less memory space, minimizing the energy consumption, and real time on a </a:t>
            </a:r>
            <a:r>
              <a:rPr lang="en-US" sz="2000" dirty="0" err="1" smtClean="0">
                <a:latin typeface="Times New Roman" pitchFamily="18" charset="0"/>
                <a:cs typeface="Times New Roman" pitchFamily="18" charset="0"/>
              </a:rPr>
              <a:t>smartphone</a:t>
            </a:r>
            <a:r>
              <a:rPr lang="en-US" sz="2000" dirty="0" smtClean="0">
                <a:latin typeface="Times New Roman" pitchFamily="18" charset="0"/>
                <a:cs typeface="Times New Roman" pitchFamily="18" charset="0"/>
              </a:rPr>
              <a:t>. Let us detail the proposed counting approach.</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In particular, we focus on uplink/downlink video traffic demand traces obtained from a real country-wide mobile cellular network and analyze the performance of short-term/high-frequency forecasting (e.g., 5 minutes-ahead predictions) starting from input data which is sampled at a lower frequency (e.g., hourly). </a:t>
            </a:r>
          </a:p>
          <a:p>
            <a:pPr algn="just">
              <a:lnSpc>
                <a:spcPct val="150000"/>
              </a:lnSpc>
            </a:pPr>
            <a:r>
              <a:rPr lang="en-US" sz="2000" dirty="0" smtClean="0">
                <a:latin typeface="Times New Roman" pitchFamily="18" charset="0"/>
                <a:cs typeface="Times New Roman" pitchFamily="18" charset="0"/>
              </a:rPr>
              <a:t>The application of the aforementioned forecasting methods requires training of the models and estimation of the corresponding parameters. </a:t>
            </a:r>
          </a:p>
          <a:p>
            <a:pPr algn="just">
              <a:lnSpc>
                <a:spcPct val="150000"/>
              </a:lnSpc>
            </a:pPr>
            <a:r>
              <a:rPr lang="en-US" sz="2000" dirty="0" smtClean="0">
                <a:latin typeface="Times New Roman" pitchFamily="18" charset="0"/>
                <a:cs typeface="Times New Roman" pitchFamily="18" charset="0"/>
              </a:rPr>
              <a:t>The available one month data is therefore divided in two parts: two weeks of data are used as a training set to estimate parameters for all models. </a:t>
            </a:r>
          </a:p>
          <a:p>
            <a:pPr algn="just">
              <a:lnSpc>
                <a:spcPct val="150000"/>
              </a:lnSpc>
            </a:pPr>
            <a:r>
              <a:rPr lang="en-US" sz="2000" dirty="0" smtClean="0">
                <a:latin typeface="Times New Roman" pitchFamily="18" charset="0"/>
                <a:cs typeface="Times New Roman" pitchFamily="18" charset="0"/>
              </a:rPr>
              <a:t>The remaining two weeks are used to evaluate each model performance.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87555"/>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Cloud radio access network (c-ran): a primer</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J. Wu, Z. Zhang, Y. Hong, and Y. </a:t>
                      </a:r>
                      <a:r>
                        <a:rPr lang="en-US" sz="1800" dirty="0" err="1">
                          <a:latin typeface="Times New Roman"/>
                          <a:ea typeface="Calibri"/>
                          <a:cs typeface="Latha"/>
                        </a:rPr>
                        <a:t>Wen</a:t>
                      </a:r>
                      <a:r>
                        <a:rPr lang="en-US" sz="1800" dirty="0">
                          <a:latin typeface="Times New Roman"/>
                          <a:ea typeface="Calibri"/>
                          <a:cs typeface="Latha"/>
                        </a:rPr>
                        <a:t>, </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smtClean="0">
                          <a:solidFill>
                            <a:srgbClr val="333333"/>
                          </a:solidFill>
                          <a:latin typeface="Times New Roman"/>
                          <a:ea typeface="Calibri"/>
                          <a:cs typeface="Latha"/>
                        </a:rPr>
                        <a:t>In this article, on the basis of a general survey of C-RAN, we present a novel logical structure of C-RAN that consists of a physical plane, a control plane, and a service plane. </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Multilayered cloud applications auto scaling performance estimation</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A. </a:t>
                      </a:r>
                      <a:r>
                        <a:rPr lang="en-US" sz="1800" dirty="0" err="1">
                          <a:latin typeface="Times New Roman"/>
                          <a:ea typeface="Calibri"/>
                          <a:cs typeface="Latha"/>
                        </a:rPr>
                        <a:t>Jindal</a:t>
                      </a:r>
                      <a:r>
                        <a:rPr lang="en-US" sz="1800" dirty="0">
                          <a:latin typeface="Times New Roman"/>
                          <a:ea typeface="Calibri"/>
                          <a:cs typeface="Latha"/>
                        </a:rPr>
                        <a:t>, V. </a:t>
                      </a:r>
                      <a:r>
                        <a:rPr lang="en-US" sz="1800" dirty="0" err="1">
                          <a:latin typeface="Times New Roman"/>
                          <a:ea typeface="Calibri"/>
                          <a:cs typeface="Latha"/>
                        </a:rPr>
                        <a:t>Podolskiy</a:t>
                      </a:r>
                      <a:r>
                        <a:rPr lang="en-US" sz="1800" dirty="0">
                          <a:latin typeface="Times New Roman"/>
                          <a:ea typeface="Calibri"/>
                          <a:cs typeface="Latha"/>
                        </a:rPr>
                        <a:t>, and M. </a:t>
                      </a:r>
                      <a:r>
                        <a:rPr lang="en-US" sz="1800" dirty="0" err="1">
                          <a:latin typeface="Times New Roman"/>
                          <a:ea typeface="Calibri"/>
                          <a:cs typeface="Latha"/>
                        </a:rPr>
                        <a:t>Gerndt</a:t>
                      </a:r>
                      <a:r>
                        <a:rPr lang="en-US" sz="1800" dirty="0">
                          <a:latin typeface="Times New Roman"/>
                          <a:ea typeface="Calibri"/>
                          <a:cs typeface="Latha"/>
                        </a:rPr>
                        <a:t>, </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In the scope of the paper, we consider a wide research problem of the </a:t>
                      </a:r>
                      <a:r>
                        <a:rPr lang="en-US" sz="1800" dirty="0" err="1">
                          <a:solidFill>
                            <a:srgbClr val="333333"/>
                          </a:solidFill>
                          <a:latin typeface="Times New Roman"/>
                          <a:ea typeface="Calibri"/>
                          <a:cs typeface="Latha"/>
                        </a:rPr>
                        <a:t>autoscaling</a:t>
                      </a:r>
                      <a:r>
                        <a:rPr lang="en-US" sz="1800" dirty="0">
                          <a:solidFill>
                            <a:srgbClr val="333333"/>
                          </a:solidFill>
                          <a:latin typeface="Times New Roman"/>
                          <a:ea typeface="Calibri"/>
                          <a:cs typeface="Latha"/>
                        </a:rPr>
                        <a:t> across several layers for cloud applications. A novel approach to multilayered </a:t>
                      </a:r>
                      <a:r>
                        <a:rPr lang="en-US" sz="1800" dirty="0" err="1">
                          <a:solidFill>
                            <a:srgbClr val="333333"/>
                          </a:solidFill>
                          <a:latin typeface="Times New Roman"/>
                          <a:ea typeface="Calibri"/>
                          <a:cs typeface="Latha"/>
                        </a:rPr>
                        <a:t>autoscalers</a:t>
                      </a:r>
                      <a:r>
                        <a:rPr lang="en-US" sz="1800" dirty="0">
                          <a:solidFill>
                            <a:srgbClr val="333333"/>
                          </a:solidFill>
                          <a:latin typeface="Times New Roman"/>
                          <a:ea typeface="Calibri"/>
                          <a:cs typeface="Latha"/>
                        </a:rPr>
                        <a:t> performance measurement is introduced in this paper.</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20080"/>
        </p:xfrm>
        <a:graphic>
          <a:graphicData uri="http://schemas.openxmlformats.org/drawingml/2006/table">
            <a:tbl>
              <a:tblPr firstRow="1" bandRow="1">
                <a:tableStyleId>{5C22544A-7EE6-4342-B048-85BDC9FD1C3A}</a:tableStyleId>
              </a:tblPr>
              <a:tblGrid>
                <a:gridCol w="2571750"/>
                <a:gridCol w="13906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The predictability of cellular networks traffic</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X. Zhou, Z. Zhao, R. Li, Y. Zhou, and H. Zhang, </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In this paper, we take advantage of entropy theory to explore the limits of predictability of cellular network traffic based on large amount of traffic dataset gathered from real cellular network in China.</a:t>
                      </a:r>
                      <a:endParaRPr lang="en-IN" sz="18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A survey on network data collection</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D. Zhou, Z. Yan, Y. Fu, and Z. Yao, </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The literature we have hunted rarely comments and compares the performance of existing data collection mechanisms. In this paper, we conduct a survey on existing data collection methods, mechanisms and architectures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descr="C:\Users\ELCOT-Lenovo\Desktop\pic 8.png"/>
          <p:cNvPicPr>
            <a:picLocks noGrp="1"/>
          </p:cNvPicPr>
          <p:nvPr>
            <p:ph idx="1"/>
          </p:nvPr>
        </p:nvPicPr>
        <p:blipFill>
          <a:blip r:embed="rId2"/>
          <a:srcRect/>
          <a:stretch>
            <a:fillRect/>
          </a:stretch>
        </p:blipFill>
        <p:spPr bwMode="auto">
          <a:xfrm>
            <a:off x="2133600" y="1524000"/>
            <a:ext cx="6172200" cy="49530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US" dirty="0" smtClean="0">
                <a:latin typeface="Times New Roman" pitchFamily="18" charset="0"/>
                <a:cs typeface="Times New Roman" pitchFamily="18" charset="0"/>
              </a:rPr>
              <a:t>    In this paper we have tackled the problem of forecasting a high frequency time series of mobile traffic (sampled every 5- minutes) starting from a lower-frequency time series of hourly aggregated traffic samples. We show through experiments that forecasting traffic sampled at different frequencies is possible and, especially for those cases where Neural Networks are used, the results even outperform forecasts obtained starting directly from high-frequency time series. This surprising result can be used as a starting point for several scenarios connected with cognitive networking and C-RAN optimizations (e.g., resource provisioning, storage optimization). Future works will better analyze the performance of other structures of Neural Networks when applied to the forecasting problem. In particular, we plan to add as input to the Neural Networks not only traffic samples but also other sources of data (e.g., number of users connected to the network or number of active sessions). Also, a fine-tuning of the Neural Network hyper-parameters may be performed, in order to increase the overall performance. Recent Neural Network architectures tailored to time series forecasting such as LSTM or RNN may also be tested.</a:t>
            </a:r>
            <a:endParaRPr lang="en-IN" dirty="0" smtClean="0">
              <a:latin typeface="Times New Roman" pitchFamily="18" charset="0"/>
              <a:cs typeface="Times New Roman" pitchFamily="18" charset="0"/>
            </a:endParaRPr>
          </a:p>
          <a:p>
            <a:pPr algn="just">
              <a:buNone/>
            </a:pP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r>
              <a:rPr lang="en-US" sz="2000" dirty="0" smtClean="0">
                <a:latin typeface="Times New Roman" pitchFamily="18" charset="0"/>
                <a:cs typeface="Times New Roman" pitchFamily="18" charset="0"/>
              </a:rPr>
              <a:t>[1] J. Wu, Z. Zhang, Y. Hong, and Y. </a:t>
            </a:r>
            <a:r>
              <a:rPr lang="en-US" sz="2000" dirty="0" err="1" smtClean="0">
                <a:latin typeface="Times New Roman" pitchFamily="18" charset="0"/>
                <a:cs typeface="Times New Roman" pitchFamily="18" charset="0"/>
              </a:rPr>
              <a:t>Wen</a:t>
            </a:r>
            <a:r>
              <a:rPr lang="en-US" sz="2000" dirty="0" smtClean="0">
                <a:latin typeface="Times New Roman" pitchFamily="18" charset="0"/>
                <a:cs typeface="Times New Roman" pitchFamily="18" charset="0"/>
              </a:rPr>
              <a:t>, “Cloud radio access network (c-ran): a primer,” IEEE Network, vol. 29, no. 1, pp. 35–41, 2015. </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[2] A. </a:t>
            </a:r>
            <a:r>
              <a:rPr lang="en-US" sz="2000" dirty="0" err="1" smtClean="0">
                <a:latin typeface="Times New Roman" pitchFamily="18" charset="0"/>
                <a:cs typeface="Times New Roman" pitchFamily="18" charset="0"/>
              </a:rPr>
              <a:t>Jindal</a:t>
            </a:r>
            <a:r>
              <a:rPr lang="en-US" sz="2000" dirty="0" smtClean="0">
                <a:latin typeface="Times New Roman" pitchFamily="18" charset="0"/>
                <a:cs typeface="Times New Roman" pitchFamily="18" charset="0"/>
              </a:rPr>
              <a:t>, V. </a:t>
            </a:r>
            <a:r>
              <a:rPr lang="en-US" sz="2000" dirty="0" err="1" smtClean="0">
                <a:latin typeface="Times New Roman" pitchFamily="18" charset="0"/>
                <a:cs typeface="Times New Roman" pitchFamily="18" charset="0"/>
              </a:rPr>
              <a:t>Podolskiy</a:t>
            </a:r>
            <a:r>
              <a:rPr lang="en-US" sz="2000" dirty="0" smtClean="0">
                <a:latin typeface="Times New Roman" pitchFamily="18" charset="0"/>
                <a:cs typeface="Times New Roman" pitchFamily="18" charset="0"/>
              </a:rPr>
              <a:t>, and M. </a:t>
            </a:r>
            <a:r>
              <a:rPr lang="en-US" sz="2000" dirty="0" err="1" smtClean="0">
                <a:latin typeface="Times New Roman" pitchFamily="18" charset="0"/>
                <a:cs typeface="Times New Roman" pitchFamily="18" charset="0"/>
              </a:rPr>
              <a:t>Gerndt</a:t>
            </a:r>
            <a:r>
              <a:rPr lang="en-US" sz="2000" dirty="0" smtClean="0">
                <a:latin typeface="Times New Roman" pitchFamily="18" charset="0"/>
                <a:cs typeface="Times New Roman" pitchFamily="18" charset="0"/>
              </a:rPr>
              <a:t>, “Multilayered cloud applications auto scaling performance estimation,” in 2017 IEEE 7th International Symposium on Cloud and Service Computing (SC2). IEEE, 2017, pp. 24–31. </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[3] X. Zhou, Z. Zhao, R. Li, Y. Zhou, and H. Zhang, “The predictability of cellular networks traffic,” in 2012 International Symposium on Communications and Information Technologies (ISCIT). IEEE, 2012, pp. 973–978. </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[4] D. Zhou, Z. Yan, Y. Fu, and Z. Yao, “A survey on network data collection,” Journal of Network and Computer Applications, vol. 116, pp. 9–23, 2018. </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[5] G. C. Chow, A.-l. Lin et al., Best linear unbiased interpolation, distribution, and extrapolation of time series by related series. Princeton University., 1971. </a:t>
            </a:r>
            <a:endParaRPr lang="en-IN" sz="2000" dirty="0" smtClean="0">
              <a:latin typeface="Times New Roman" pitchFamily="18" charset="0"/>
              <a:cs typeface="Times New Roman" pitchFamily="18" charset="0"/>
            </a:endParaRPr>
          </a:p>
          <a:p>
            <a:pPr algn="just">
              <a:lnSpc>
                <a:spcPct val="16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r>
              <a:rPr lang="en-US" sz="2000" dirty="0" smtClean="0">
                <a:latin typeface="Times New Roman" pitchFamily="18" charset="0"/>
                <a:cs typeface="Times New Roman" pitchFamily="18" charset="0"/>
              </a:rPr>
              <a:t>[6] F. T. Denton, “Adjustment of monthly or quarterly series to annual totals: an approach based on quadratic minimization,” Journal of the American Statistical Association, vol. 66, no. 333, pp. 99–102, 1971. </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[7] J. Casals, M. Jerez, and S. </a:t>
            </a:r>
            <a:r>
              <a:rPr lang="en-US" sz="2000" dirty="0" err="1" smtClean="0">
                <a:latin typeface="Times New Roman" pitchFamily="18" charset="0"/>
                <a:cs typeface="Times New Roman" pitchFamily="18" charset="0"/>
              </a:rPr>
              <a:t>Sotoca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Modelling</a:t>
            </a:r>
            <a:r>
              <a:rPr lang="en-US" sz="2000" dirty="0" smtClean="0">
                <a:latin typeface="Times New Roman" pitchFamily="18" charset="0"/>
                <a:cs typeface="Times New Roman" pitchFamily="18" charset="0"/>
              </a:rPr>
              <a:t> and forecasting time series sampled at different frequencies,” Journal of Forecasting, vol. 28, no. 4, pp. 316–342, 2009. </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[8] H. </a:t>
            </a:r>
            <a:r>
              <a:rPr lang="en-US" sz="2000" dirty="0" err="1" smtClean="0">
                <a:latin typeface="Times New Roman" pitchFamily="18" charset="0"/>
                <a:cs typeface="Times New Roman" pitchFamily="18" charset="0"/>
              </a:rPr>
              <a:t>Wheater</a:t>
            </a:r>
            <a:r>
              <a:rPr lang="en-US" sz="2000" dirty="0" smtClean="0">
                <a:latin typeface="Times New Roman" pitchFamily="18" charset="0"/>
                <a:cs typeface="Times New Roman" pitchFamily="18" charset="0"/>
              </a:rPr>
              <a:t>, V. </a:t>
            </a:r>
            <a:r>
              <a:rPr lang="en-US" sz="2000" dirty="0" err="1" smtClean="0">
                <a:latin typeface="Times New Roman" pitchFamily="18" charset="0"/>
                <a:cs typeface="Times New Roman" pitchFamily="18" charset="0"/>
              </a:rPr>
              <a:t>Isham</a:t>
            </a:r>
            <a:r>
              <a:rPr lang="en-US" sz="2000" dirty="0" smtClean="0">
                <a:latin typeface="Times New Roman" pitchFamily="18" charset="0"/>
                <a:cs typeface="Times New Roman" pitchFamily="18" charset="0"/>
              </a:rPr>
              <a:t>, D. Cox, R. Chandler, A. </a:t>
            </a:r>
            <a:r>
              <a:rPr lang="en-US" sz="2000" dirty="0" err="1" smtClean="0">
                <a:latin typeface="Times New Roman" pitchFamily="18" charset="0"/>
                <a:cs typeface="Times New Roman" pitchFamily="18" charset="0"/>
              </a:rPr>
              <a:t>Kakou</a:t>
            </a:r>
            <a:r>
              <a:rPr lang="en-US" sz="2000" dirty="0" smtClean="0">
                <a:latin typeface="Times New Roman" pitchFamily="18" charset="0"/>
                <a:cs typeface="Times New Roman" pitchFamily="18" charset="0"/>
              </a:rPr>
              <a:t>, P. Northrop, L. Oh, C. </a:t>
            </a:r>
            <a:r>
              <a:rPr lang="en-US" sz="2000" dirty="0" err="1" smtClean="0">
                <a:latin typeface="Times New Roman" pitchFamily="18" charset="0"/>
                <a:cs typeface="Times New Roman" pitchFamily="18" charset="0"/>
              </a:rPr>
              <a:t>Onof</a:t>
            </a:r>
            <a:r>
              <a:rPr lang="en-US" sz="2000" dirty="0" smtClean="0">
                <a:latin typeface="Times New Roman" pitchFamily="18" charset="0"/>
                <a:cs typeface="Times New Roman" pitchFamily="18" charset="0"/>
              </a:rPr>
              <a:t>, and I. Rodriguez-</a:t>
            </a:r>
            <a:r>
              <a:rPr lang="en-US" sz="2000" dirty="0" err="1" smtClean="0">
                <a:latin typeface="Times New Roman" pitchFamily="18" charset="0"/>
                <a:cs typeface="Times New Roman" pitchFamily="18" charset="0"/>
              </a:rPr>
              <a:t>Iturbe</a:t>
            </a:r>
            <a:r>
              <a:rPr lang="en-US" sz="2000" dirty="0" smtClean="0">
                <a:latin typeface="Times New Roman" pitchFamily="18" charset="0"/>
                <a:cs typeface="Times New Roman" pitchFamily="18" charset="0"/>
              </a:rPr>
              <a:t>, “Spatial-temporal rainfall fields: </a:t>
            </a:r>
            <a:r>
              <a:rPr lang="en-US" sz="2000" dirty="0" err="1" smtClean="0">
                <a:latin typeface="Times New Roman" pitchFamily="18" charset="0"/>
                <a:cs typeface="Times New Roman" pitchFamily="18" charset="0"/>
              </a:rPr>
              <a:t>modelling</a:t>
            </a:r>
            <a:r>
              <a:rPr lang="en-US" sz="2000" dirty="0" smtClean="0">
                <a:latin typeface="Times New Roman" pitchFamily="18" charset="0"/>
                <a:cs typeface="Times New Roman" pitchFamily="18" charset="0"/>
              </a:rPr>
              <a:t> and statistical aspects,” Hydrology and Earth System Sciences Discussions, vol. 4, no. 4, pp. 581–601, 2000. </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[9] R. R. </a:t>
            </a:r>
            <a:r>
              <a:rPr lang="en-US" sz="2000" dirty="0" err="1" smtClean="0">
                <a:latin typeface="Times New Roman" pitchFamily="18" charset="0"/>
                <a:cs typeface="Times New Roman" pitchFamily="18" charset="0"/>
              </a:rPr>
              <a:t>Andrawis</a:t>
            </a:r>
            <a:r>
              <a:rPr lang="en-US" sz="2000" dirty="0" smtClean="0">
                <a:latin typeface="Times New Roman" pitchFamily="18" charset="0"/>
                <a:cs typeface="Times New Roman" pitchFamily="18" charset="0"/>
              </a:rPr>
              <a:t>, A. F. </a:t>
            </a:r>
            <a:r>
              <a:rPr lang="en-US" sz="2000" dirty="0" err="1" smtClean="0">
                <a:latin typeface="Times New Roman" pitchFamily="18" charset="0"/>
                <a:cs typeface="Times New Roman" pitchFamily="18" charset="0"/>
              </a:rPr>
              <a:t>Atiya</a:t>
            </a:r>
            <a:r>
              <a:rPr lang="en-US" sz="2000" dirty="0" smtClean="0">
                <a:latin typeface="Times New Roman" pitchFamily="18" charset="0"/>
                <a:cs typeface="Times New Roman" pitchFamily="18" charset="0"/>
              </a:rPr>
              <a:t>, and H. El-</a:t>
            </a:r>
            <a:r>
              <a:rPr lang="en-US" sz="2000" dirty="0" err="1" smtClean="0">
                <a:latin typeface="Times New Roman" pitchFamily="18" charset="0"/>
                <a:cs typeface="Times New Roman" pitchFamily="18" charset="0"/>
              </a:rPr>
              <a:t>Shishiny</a:t>
            </a:r>
            <a:r>
              <a:rPr lang="en-US" sz="2000" dirty="0" smtClean="0">
                <a:latin typeface="Times New Roman" pitchFamily="18" charset="0"/>
                <a:cs typeface="Times New Roman" pitchFamily="18" charset="0"/>
              </a:rPr>
              <a:t>, “Combination of long term and short term forecasts, with application to tourism demand forecasting,” International Journal of Forecasting, vol. 27, no. 3, pp. 870–886, 2011. </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[10] N. Bui, M. </a:t>
            </a:r>
            <a:r>
              <a:rPr lang="en-US" sz="2000" dirty="0" err="1" smtClean="0">
                <a:latin typeface="Times New Roman" pitchFamily="18" charset="0"/>
                <a:cs typeface="Times New Roman" pitchFamily="18" charset="0"/>
              </a:rPr>
              <a:t>Cesana</a:t>
            </a:r>
            <a:r>
              <a:rPr lang="en-US" sz="2000" dirty="0" smtClean="0">
                <a:latin typeface="Times New Roman" pitchFamily="18" charset="0"/>
                <a:cs typeface="Times New Roman" pitchFamily="18" charset="0"/>
              </a:rPr>
              <a:t>, S. A. </a:t>
            </a:r>
            <a:r>
              <a:rPr lang="en-US" sz="2000" dirty="0" err="1" smtClean="0">
                <a:latin typeface="Times New Roman" pitchFamily="18" charset="0"/>
                <a:cs typeface="Times New Roman" pitchFamily="18" charset="0"/>
              </a:rPr>
              <a:t>Hosseini</a:t>
            </a:r>
            <a:r>
              <a:rPr lang="en-US" sz="2000" dirty="0" smtClean="0">
                <a:latin typeface="Times New Roman" pitchFamily="18" charset="0"/>
                <a:cs typeface="Times New Roman" pitchFamily="18" charset="0"/>
              </a:rPr>
              <a:t>, Q. Liao, I. </a:t>
            </a:r>
            <a:r>
              <a:rPr lang="en-US" sz="2000" dirty="0" err="1" smtClean="0">
                <a:latin typeface="Times New Roman" pitchFamily="18" charset="0"/>
                <a:cs typeface="Times New Roman" pitchFamily="18" charset="0"/>
              </a:rPr>
              <a:t>Malanchini</a:t>
            </a:r>
            <a:r>
              <a:rPr lang="en-US" sz="2000" dirty="0" smtClean="0">
                <a:latin typeface="Times New Roman" pitchFamily="18" charset="0"/>
                <a:cs typeface="Times New Roman" pitchFamily="18" charset="0"/>
              </a:rPr>
              <a:t>, and J. </a:t>
            </a:r>
            <a:r>
              <a:rPr lang="en-US" sz="2000" dirty="0" err="1" smtClean="0">
                <a:latin typeface="Times New Roman" pitchFamily="18" charset="0"/>
                <a:cs typeface="Times New Roman" pitchFamily="18" charset="0"/>
              </a:rPr>
              <a:t>Widmer</a:t>
            </a:r>
            <a:r>
              <a:rPr lang="en-US" sz="2000" dirty="0" smtClean="0">
                <a:latin typeface="Times New Roman" pitchFamily="18" charset="0"/>
                <a:cs typeface="Times New Roman" pitchFamily="18" charset="0"/>
              </a:rPr>
              <a:t>, “A survey of anticipatory mobile networking: Context-based classification, prediction methodologies, and optimization techniques,” IEEE Communications Surveys &amp; Tutorials, vol. 19, no. 3, pp. 1790– 1821, 2017.</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1247</TotalTime>
  <Words>1541</Words>
  <Application>Microsoft Office PowerPoint</Application>
  <PresentationFormat>On-screen Show (4:3)</PresentationFormat>
  <Paragraphs>64</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Traffic forcast prediction using android application</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2021-12-02T16:14:06Z</dcterms:modified>
</cp:coreProperties>
</file>