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71" d="100"/>
          <a:sy n="71" d="100"/>
        </p:scale>
        <p:origin x="-1344" y="-3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Towards End-to-End Lane Detection :an Instance Segmentation approach</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562600"/>
          </a:xfrm>
        </p:spPr>
        <p:txBody>
          <a:bodyPr>
            <a:noAutofit/>
          </a:bodyPr>
          <a:lstStyle/>
          <a:p>
            <a:pPr algn="just">
              <a:lnSpc>
                <a:spcPct val="150000"/>
              </a:lnSpc>
              <a:buNone/>
            </a:pPr>
            <a:r>
              <a:rPr lang="en-IN" sz="2000" dirty="0" smtClean="0">
                <a:latin typeface="Times New Roman" pitchFamily="18" charset="0"/>
                <a:cs typeface="Times New Roman" pitchFamily="18" charset="0"/>
              </a:rPr>
              <a:t>    Modern cars are incorporating an increasing number of driver assist features, among which automatic lane keeping. The latter allows the car to properly position itself within the road lanes, which is also crucial for any subsequent lane departure or trajectory planning decision in fully autonomous cars. Traditional lane detection methods rely on a combination of highly-specialized, hand-crafted features and heuristics, usually followed by post-processing techniques, that are computationally expensive and prone to scalability due to road scene variations. More recent approaches leverage deep learning models, trained for pixel-wise lane segmentation, even when no markings are present in the image due to their big receptive field.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714488" cy="6858000"/>
          </a:xfrm>
        </p:spPr>
        <p:txBody>
          <a:bodyPr>
            <a:noAutofit/>
          </a:bodyPr>
          <a:lstStyle/>
          <a:p>
            <a:pPr algn="just">
              <a:lnSpc>
                <a:spcPct val="150000"/>
              </a:lnSpc>
              <a:buNone/>
            </a:pPr>
            <a:r>
              <a:rPr lang="en-IN" sz="2000" dirty="0" smtClean="0">
                <a:latin typeface="Times New Roman" pitchFamily="18" charset="0"/>
                <a:cs typeface="Times New Roman" pitchFamily="18" charset="0"/>
              </a:rPr>
              <a:t>    Despite their advantages, these methods are limited to detecting a pre-defined, fixed number of lanes, e.g. ego-lanes, and can not cope with lane changes. In this paper, we go beyond the aforementioned limitations and propose to cast the lane detection problem as an instance segmentation problem – in which each lane forms its own instance – that can be trained end-to-end. To </a:t>
            </a:r>
            <a:r>
              <a:rPr lang="en-IN" sz="2000" dirty="0" err="1" smtClean="0">
                <a:latin typeface="Times New Roman" pitchFamily="18" charset="0"/>
                <a:cs typeface="Times New Roman" pitchFamily="18" charset="0"/>
              </a:rPr>
              <a:t>parametrize</a:t>
            </a:r>
            <a:r>
              <a:rPr lang="en-IN" sz="2000" dirty="0" smtClean="0">
                <a:latin typeface="Times New Roman" pitchFamily="18" charset="0"/>
                <a:cs typeface="Times New Roman" pitchFamily="18" charset="0"/>
              </a:rPr>
              <a:t> the segmented lane instances before fitting the lane, we further propose to apply a learned perspective transformation, conditioned on the image, in contrast to a fixed ”bird’s-eye view” transformation. By doing so, we ensure a lane fitting which is robust against road plane changes, unlike existing approaches that rely on a fixed, predefined transformation. In summary, we propose a fast lane detection algorithm, running at 50 fps, which can handle a variable number of lanes and cope with lane changes. We verify our method on the </a:t>
            </a:r>
            <a:r>
              <a:rPr lang="en-IN" sz="2000" dirty="0" err="1" smtClean="0">
                <a:latin typeface="Times New Roman" pitchFamily="18" charset="0"/>
                <a:cs typeface="Times New Roman" pitchFamily="18" charset="0"/>
              </a:rPr>
              <a:t>tuSimple</a:t>
            </a:r>
            <a:r>
              <a:rPr lang="en-IN" sz="2000" dirty="0" smtClean="0">
                <a:latin typeface="Times New Roman" pitchFamily="18" charset="0"/>
                <a:cs typeface="Times New Roman" pitchFamily="18" charset="0"/>
              </a:rPr>
              <a:t> dataset and achieve competitive results.</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858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CNN models </a:t>
            </a:r>
            <a:r>
              <a:rPr lang="en-IN" sz="2000" dirty="0" err="1" smtClean="0">
                <a:latin typeface="Times New Roman" pitchFamily="18" charset="0"/>
                <a:cs typeface="Times New Roman" pitchFamily="18" charset="0"/>
              </a:rPr>
              <a:t>lowcomplexity</a:t>
            </a:r>
            <a:r>
              <a:rPr lang="en-IN" sz="2000" dirty="0" smtClean="0">
                <a:latin typeface="Times New Roman" pitchFamily="18" charset="0"/>
                <a:cs typeface="Times New Roman" pitchFamily="18" charset="0"/>
              </a:rPr>
              <a:t> local patterns with two separate heads, the first one predicts the existence of key points, and the second refines the location of key points in the local range and correlates key points of the same lane line.</a:t>
            </a:r>
          </a:p>
          <a:p>
            <a:pPr algn="just">
              <a:lnSpc>
                <a:spcPct val="150000"/>
              </a:lnSpc>
            </a:pPr>
            <a:r>
              <a:rPr lang="en-IN" sz="2000" dirty="0" smtClean="0">
                <a:latin typeface="Times New Roman" pitchFamily="18" charset="0"/>
                <a:cs typeface="Times New Roman" pitchFamily="18" charset="0"/>
              </a:rPr>
              <a:t>Most existing methods adopt well-studied frameworks such as semantic segmentation and object detection to parse lane markers and transform the network output into parametric curves through post-processing.</a:t>
            </a:r>
          </a:p>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heatmap</a:t>
            </a:r>
            <a:r>
              <a:rPr lang="en-IN" sz="2000" dirty="0" smtClean="0">
                <a:latin typeface="Times New Roman" pitchFamily="18" charset="0"/>
                <a:cs typeface="Times New Roman" pitchFamily="18" charset="0"/>
              </a:rPr>
              <a:t> outputted by the first head expresses the possibility that </a:t>
            </a:r>
            <a:r>
              <a:rPr lang="en-IN" sz="2000" dirty="0" err="1" smtClean="0">
                <a:latin typeface="Times New Roman" pitchFamily="18" charset="0"/>
                <a:cs typeface="Times New Roman" pitchFamily="18" charset="0"/>
              </a:rPr>
              <a:t>keypoint</a:t>
            </a:r>
            <a:r>
              <a:rPr lang="en-IN" sz="2000" dirty="0" smtClean="0">
                <a:latin typeface="Times New Roman" pitchFamily="18" charset="0"/>
                <a:cs typeface="Times New Roman" pitchFamily="18" charset="0"/>
              </a:rPr>
              <a:t> appears, which resolves the existence of local curves.</a:t>
            </a:r>
          </a:p>
          <a:p>
            <a:pPr algn="just">
              <a:lnSpc>
                <a:spcPct val="150000"/>
              </a:lnSpc>
            </a:pPr>
            <a:r>
              <a:rPr lang="en-IN" sz="2000" dirty="0" smtClean="0">
                <a:latin typeface="Times New Roman" pitchFamily="18" charset="0"/>
                <a:cs typeface="Times New Roman" pitchFamily="18" charset="0"/>
              </a:rPr>
              <a:t>A specific feature map was predicted to indicate the position of a lane marker on each row.</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334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go beyond the aforementioned limitations and propose to cast the lane detection problem as an instance segmentation problem, in which each lane forms its own instance within the lane class.</a:t>
            </a:r>
          </a:p>
          <a:p>
            <a:pPr algn="just">
              <a:lnSpc>
                <a:spcPct val="150000"/>
              </a:lnSpc>
            </a:pPr>
            <a:r>
              <a:rPr lang="en-IN" sz="2000" dirty="0" smtClean="0">
                <a:latin typeface="Times New Roman" pitchFamily="18" charset="0"/>
                <a:cs typeface="Times New Roman" pitchFamily="18" charset="0"/>
              </a:rPr>
              <a:t>In particular, the neural network takes as input the image and is optimized with a loss function that is tailored to the lane fitting problem.</a:t>
            </a:r>
          </a:p>
          <a:p>
            <a:pPr algn="just">
              <a:lnSpc>
                <a:spcPct val="150000"/>
              </a:lnSpc>
            </a:pPr>
            <a:r>
              <a:rPr lang="en-IN" sz="2000" dirty="0" smtClean="0">
                <a:latin typeface="Times New Roman" pitchFamily="18" charset="0"/>
                <a:cs typeface="Times New Roman" pitchFamily="18" charset="0"/>
              </a:rPr>
              <a:t>A branched, multi-task architecture to cast the lane detection problem as an instance segmentation task, that handles lane changes and allows the inference of an arbitrary number of lanes.</a:t>
            </a:r>
          </a:p>
          <a:p>
            <a:pPr algn="just">
              <a:lnSpc>
                <a:spcPct val="150000"/>
              </a:lnSpc>
            </a:pPr>
            <a:r>
              <a:rPr lang="en-IN" sz="2000" dirty="0" smtClean="0">
                <a:latin typeface="Times New Roman" pitchFamily="18" charset="0"/>
                <a:cs typeface="Times New Roman" pitchFamily="18" charset="0"/>
              </a:rPr>
              <a:t>We train a neural network end-to-end for lane detection, in a way that copes with the aforementioned problem of lane switching as well as the limitations on the number of lanes.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95400" y="457200"/>
            <a:ext cx="7498080" cy="6248400"/>
          </a:xfrm>
        </p:spPr>
        <p:txBody>
          <a:bodyPr>
            <a:noAutofit/>
          </a:bodyPr>
          <a:lstStyle/>
          <a:p>
            <a:pPr algn="just">
              <a:lnSpc>
                <a:spcPct val="150000"/>
              </a:lnSpc>
            </a:pPr>
            <a:r>
              <a:rPr lang="en-IN" sz="2000" dirty="0" smtClean="0">
                <a:latin typeface="Times New Roman" pitchFamily="18" charset="0"/>
                <a:cs typeface="Times New Roman" pitchFamily="18" charset="0"/>
              </a:rPr>
              <a:t>In this work, we propose </a:t>
            </a:r>
            <a:r>
              <a:rPr lang="en-IN" sz="2000" dirty="0" err="1" smtClean="0">
                <a:latin typeface="Times New Roman" pitchFamily="18" charset="0"/>
                <a:cs typeface="Times New Roman" pitchFamily="18" charset="0"/>
              </a:rPr>
              <a:t>CondLaneNet</a:t>
            </a:r>
            <a:r>
              <a:rPr lang="en-IN" sz="2000" dirty="0" smtClean="0">
                <a:latin typeface="Times New Roman" pitchFamily="18" charset="0"/>
                <a:cs typeface="Times New Roman" pitchFamily="18" charset="0"/>
              </a:rPr>
              <a:t>, a novel top-to-down lane detection framework that detects the lane instances first and then dynamically predicts the line shape for each instance.</a:t>
            </a:r>
          </a:p>
          <a:p>
            <a:pPr algn="just">
              <a:lnSpc>
                <a:spcPct val="150000"/>
              </a:lnSpc>
            </a:pPr>
            <a:r>
              <a:rPr lang="en-IN" sz="2000" dirty="0" smtClean="0">
                <a:latin typeface="Times New Roman" pitchFamily="18" charset="0"/>
                <a:cs typeface="Times New Roman" pitchFamily="18" charset="0"/>
              </a:rPr>
              <a:t>We have greatly improved the ability of lane </a:t>
            </a:r>
            <a:r>
              <a:rPr lang="en-IN" sz="2000" dirty="0" err="1" smtClean="0">
                <a:latin typeface="Times New Roman" pitchFamily="18" charset="0"/>
                <a:cs typeface="Times New Roman" pitchFamily="18" charset="0"/>
              </a:rPr>
              <a:t>instancelevel</a:t>
            </a:r>
            <a:r>
              <a:rPr lang="en-IN" sz="2000" dirty="0" smtClean="0">
                <a:latin typeface="Times New Roman" pitchFamily="18" charset="0"/>
                <a:cs typeface="Times New Roman" pitchFamily="18" charset="0"/>
              </a:rPr>
              <a:t> discrimination by the proposed conditional lane detection strategy and row-wise formulation.</a:t>
            </a:r>
          </a:p>
          <a:p>
            <a:pPr algn="just">
              <a:lnSpc>
                <a:spcPct val="150000"/>
              </a:lnSpc>
            </a:pPr>
            <a:r>
              <a:rPr lang="en-IN" sz="2000" dirty="0" smtClean="0">
                <a:latin typeface="Times New Roman" pitchFamily="18" charset="0"/>
                <a:cs typeface="Times New Roman" pitchFamily="18" charset="0"/>
              </a:rPr>
              <a:t>To overcome this problem, anchor-based methods and row-wise detection methods were proposed.</a:t>
            </a:r>
          </a:p>
          <a:p>
            <a:pPr algn="just">
              <a:lnSpc>
                <a:spcPct val="150000"/>
              </a:lnSpc>
            </a:pPr>
            <a:r>
              <a:rPr lang="en-IN" sz="2000" dirty="0" err="1" smtClean="0">
                <a:latin typeface="Times New Roman" pitchFamily="18" charset="0"/>
                <a:cs typeface="Times New Roman" pitchFamily="18" charset="0"/>
              </a:rPr>
              <a:t>CurveLanes</a:t>
            </a:r>
            <a:r>
              <a:rPr lang="en-IN" sz="2000" dirty="0" smtClean="0">
                <a:latin typeface="Times New Roman" pitchFamily="18" charset="0"/>
                <a:cs typeface="Times New Roman" pitchFamily="18" charset="0"/>
              </a:rPr>
              <a:t> is a recently proposed benchmark with cases of complex topologies such as fork lines and dense lines.</a:t>
            </a:r>
          </a:p>
          <a:p>
            <a:pPr algn="just">
              <a:lnSpc>
                <a:spcPct val="150000"/>
              </a:lnSpc>
            </a:pPr>
            <a:r>
              <a:rPr lang="en-IN" sz="2000" dirty="0" smtClean="0">
                <a:latin typeface="Times New Roman" pitchFamily="18" charset="0"/>
                <a:cs typeface="Times New Roman" pitchFamily="18" charset="0"/>
              </a:rPr>
              <a:t>Based on the local information, two decoding algorithms with different preferences are proposed to predict global geometry of lane markers.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To increase performance, both in terms of speed and accuracy, these two parts are jointly trained in a multi-task network.</a:t>
            </a:r>
          </a:p>
          <a:p>
            <a:pPr algn="just">
              <a:lnSpc>
                <a:spcPct val="150000"/>
              </a:lnSpc>
            </a:pPr>
            <a:r>
              <a:rPr lang="en-IN" sz="2000" dirty="0" smtClean="0">
                <a:latin typeface="Times New Roman" pitchFamily="18" charset="0"/>
                <a:cs typeface="Times New Roman" pitchFamily="18" charset="0"/>
              </a:rPr>
              <a:t>To increase the quality of the fit while retaining computational efficiency, it is common to convert the image into a ”bird’s-eye view” using a perspective transformation  and perform the curve fitting there.</a:t>
            </a:r>
          </a:p>
          <a:p>
            <a:pPr algn="just">
              <a:lnSpc>
                <a:spcPct val="150000"/>
              </a:lnSpc>
            </a:pPr>
            <a:r>
              <a:rPr lang="en-IN" sz="2000" dirty="0" smtClean="0">
                <a:latin typeface="Times New Roman" pitchFamily="18" charset="0"/>
                <a:cs typeface="Times New Roman" pitchFamily="18" charset="0"/>
              </a:rPr>
              <a:t>To remedy this situation we also apply a perspective transformation onto the image before fitting a curve, but in contrast to existing methods that rely on a fixed transformation matrix for doing the perspective transformation, we train a neural network to output the transformation coefficients.</a:t>
            </a:r>
          </a:p>
          <a:p>
            <a:pPr algn="just">
              <a:lnSpc>
                <a:spcPct val="150000"/>
              </a:lnSpc>
            </a:pPr>
            <a:r>
              <a:rPr lang="en-IN" sz="2000" dirty="0" smtClean="0">
                <a:latin typeface="Times New Roman" pitchFamily="18" charset="0"/>
                <a:cs typeface="Times New Roman" pitchFamily="18" charset="0"/>
              </a:rPr>
              <a:t>An inherent advantage of the proposed method is that the lane fitting is robust against road plane changes and is specifically optimized for better fitting the lanes.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562601"/>
        </p:xfrm>
        <a:graphic>
          <a:graphicData uri="http://schemas.openxmlformats.org/drawingml/2006/table">
            <a:tbl>
              <a:tblPr firstRow="1" bandRow="1">
                <a:tableStyleId>{5C22544A-7EE6-4342-B048-85BDC9FD1C3A}</a:tableStyleId>
              </a:tblPr>
              <a:tblGrid>
                <a:gridCol w="2622550"/>
                <a:gridCol w="1949450"/>
                <a:gridCol w="3295650"/>
              </a:tblGrid>
              <a:tr h="462231">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820875">
                <a:tc>
                  <a:txBody>
                    <a:bodyPr/>
                    <a:lstStyle/>
                    <a:p>
                      <a:pPr algn="just">
                        <a:lnSpc>
                          <a:spcPct val="150000"/>
                        </a:lnSpc>
                      </a:pPr>
                      <a:r>
                        <a:rPr lang="en-IN" sz="1900" dirty="0" smtClean="0">
                          <a:latin typeface="Times New Roman" pitchFamily="18" charset="0"/>
                          <a:cs typeface="Times New Roman" pitchFamily="18" charset="0"/>
                        </a:rPr>
                        <a:t>Real time Detection of Lane Markers in Urban Streets</a:t>
                      </a:r>
                      <a:endParaRPr lang="en-IN" sz="1900" dirty="0">
                        <a:latin typeface="Times New Roman" pitchFamily="18" charset="0"/>
                        <a:cs typeface="Times New Roman" pitchFamily="18" charset="0"/>
                      </a:endParaRPr>
                    </a:p>
                  </a:txBody>
                  <a:tcPr/>
                </a:tc>
                <a:tc>
                  <a:txBody>
                    <a:bodyPr/>
                    <a:lstStyle/>
                    <a:p>
                      <a:pPr algn="just">
                        <a:lnSpc>
                          <a:spcPct val="150000"/>
                        </a:lnSpc>
                      </a:pPr>
                      <a:r>
                        <a:rPr lang="en-IN" sz="1900" dirty="0" smtClean="0">
                          <a:latin typeface="Times New Roman" pitchFamily="18" charset="0"/>
                          <a:cs typeface="Times New Roman" pitchFamily="18" charset="0"/>
                        </a:rPr>
                        <a:t>M. </a:t>
                      </a:r>
                      <a:r>
                        <a:rPr lang="en-IN" sz="1900" dirty="0" err="1" smtClean="0">
                          <a:latin typeface="Times New Roman" pitchFamily="18" charset="0"/>
                          <a:cs typeface="Times New Roman" pitchFamily="18" charset="0"/>
                        </a:rPr>
                        <a:t>Aly</a:t>
                      </a:r>
                      <a:r>
                        <a:rPr lang="en-IN" sz="1900" dirty="0" smtClean="0">
                          <a:latin typeface="Times New Roman" pitchFamily="18" charset="0"/>
                          <a:cs typeface="Times New Roman" pitchFamily="18" charset="0"/>
                        </a:rPr>
                        <a:t>, </a:t>
                      </a:r>
                      <a:endParaRPr lang="en-IN" sz="1900" dirty="0">
                        <a:latin typeface="Times New Roman" pitchFamily="18" charset="0"/>
                        <a:cs typeface="Times New Roman" pitchFamily="18" charset="0"/>
                      </a:endParaRPr>
                    </a:p>
                  </a:txBody>
                  <a:tcPr/>
                </a:tc>
                <a:tc>
                  <a:txBody>
                    <a:bodyPr/>
                    <a:lstStyle/>
                    <a:p>
                      <a:pPr algn="just">
                        <a:lnSpc>
                          <a:spcPct val="150000"/>
                        </a:lnSpc>
                      </a:pPr>
                      <a:r>
                        <a:rPr lang="en-IN" sz="1900" dirty="0" smtClean="0">
                          <a:latin typeface="Times New Roman" pitchFamily="18" charset="0"/>
                          <a:cs typeface="Times New Roman" pitchFamily="18" charset="0"/>
                        </a:rPr>
                        <a:t>We can get rid of the perspective effect in the image, and so lanes that appear to converge at the horizon line are now vertical and parallel.</a:t>
                      </a:r>
                      <a:endParaRPr lang="en-IN" sz="1900" dirty="0">
                        <a:latin typeface="Times New Roman" pitchFamily="18" charset="0"/>
                        <a:cs typeface="Times New Roman" pitchFamily="18" charset="0"/>
                      </a:endParaRPr>
                    </a:p>
                  </a:txBody>
                  <a:tcPr/>
                </a:tc>
              </a:tr>
              <a:tr h="2279495">
                <a:tc>
                  <a:txBody>
                    <a:bodyPr/>
                    <a:lstStyle/>
                    <a:p>
                      <a:pPr algn="just">
                        <a:lnSpc>
                          <a:spcPct val="150000"/>
                        </a:lnSpc>
                      </a:pPr>
                      <a:r>
                        <a:rPr lang="en-IN" sz="1900" dirty="0" smtClean="0">
                          <a:latin typeface="Times New Roman" pitchFamily="18" charset="0"/>
                          <a:cs typeface="Times New Roman" pitchFamily="18" charset="0"/>
                        </a:rPr>
                        <a:t>A Much Advanced and Efficient Lane Detection Algorithm for Intelligent Highway Safety </a:t>
                      </a:r>
                      <a:endParaRPr lang="en-IN" sz="1900" dirty="0">
                        <a:latin typeface="Times New Roman" pitchFamily="18" charset="0"/>
                        <a:cs typeface="Times New Roman" pitchFamily="18" charset="0"/>
                      </a:endParaRPr>
                    </a:p>
                  </a:txBody>
                  <a:tcPr/>
                </a:tc>
                <a:tc>
                  <a:txBody>
                    <a:bodyPr/>
                    <a:lstStyle/>
                    <a:p>
                      <a:pPr algn="just">
                        <a:lnSpc>
                          <a:spcPct val="150000"/>
                        </a:lnSpc>
                      </a:pPr>
                      <a:r>
                        <a:rPr lang="en-IN" sz="1900" dirty="0" err="1" smtClean="0">
                          <a:latin typeface="Times New Roman" pitchFamily="18" charset="0"/>
                          <a:cs typeface="Times New Roman" pitchFamily="18" charset="0"/>
                        </a:rPr>
                        <a:t>Sachin</a:t>
                      </a:r>
                      <a:r>
                        <a:rPr lang="en-IN" sz="1900" dirty="0" smtClean="0">
                          <a:latin typeface="Times New Roman" pitchFamily="18" charset="0"/>
                          <a:cs typeface="Times New Roman" pitchFamily="18" charset="0"/>
                        </a:rPr>
                        <a:t> Sharma and Dr. D. J. Shah</a:t>
                      </a:r>
                      <a:endParaRPr lang="en-IN" sz="1900" dirty="0">
                        <a:latin typeface="Times New Roman" pitchFamily="18" charset="0"/>
                        <a:cs typeface="Times New Roman" pitchFamily="18" charset="0"/>
                      </a:endParaRPr>
                    </a:p>
                  </a:txBody>
                  <a:tcPr/>
                </a:tc>
                <a:tc>
                  <a:txBody>
                    <a:bodyPr/>
                    <a:lstStyle/>
                    <a:p>
                      <a:pPr algn="just">
                        <a:lnSpc>
                          <a:spcPct val="150000"/>
                        </a:lnSpc>
                      </a:pPr>
                      <a:r>
                        <a:rPr lang="en-IN" sz="1900" dirty="0" smtClean="0">
                          <a:latin typeface="Times New Roman" pitchFamily="18" charset="0"/>
                          <a:cs typeface="Times New Roman" pitchFamily="18" charset="0"/>
                        </a:rPr>
                        <a:t>Many approaches have been applied to lane detection, which can be classified as either feature-based or model based</a:t>
                      </a:r>
                      <a:endParaRPr lang="en-IN" sz="19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91201"/>
        </p:xfrm>
        <a:graphic>
          <a:graphicData uri="http://schemas.openxmlformats.org/drawingml/2006/table">
            <a:tbl>
              <a:tblPr firstRow="1" bandRow="1">
                <a:tableStyleId>{5C22544A-7EE6-4342-B048-85BDC9FD1C3A}</a:tableStyleId>
              </a:tblPr>
              <a:tblGrid>
                <a:gridCol w="2571750"/>
                <a:gridCol w="1695450"/>
                <a:gridCol w="3448050"/>
              </a:tblGrid>
              <a:tr h="509961">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640620">
                <a:tc>
                  <a:txBody>
                    <a:bodyPr/>
                    <a:lstStyle/>
                    <a:p>
                      <a:pPr algn="just">
                        <a:lnSpc>
                          <a:spcPct val="150000"/>
                        </a:lnSpc>
                      </a:pPr>
                      <a:r>
                        <a:rPr lang="en-IN" sz="2000" dirty="0" smtClean="0">
                          <a:latin typeface="Times New Roman" pitchFamily="18" charset="0"/>
                          <a:cs typeface="Times New Roman" pitchFamily="18" charset="0"/>
                        </a:rPr>
                        <a:t>Deep watershed transform for instance segmentation</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M. </a:t>
                      </a:r>
                      <a:r>
                        <a:rPr lang="en-IN" sz="2000" dirty="0" err="1" smtClean="0">
                          <a:latin typeface="Times New Roman" pitchFamily="18" charset="0"/>
                          <a:cs typeface="Times New Roman" pitchFamily="18" charset="0"/>
                        </a:rPr>
                        <a:t>Bai</a:t>
                      </a:r>
                      <a:r>
                        <a:rPr lang="en-IN" sz="2000" dirty="0" smtClean="0">
                          <a:latin typeface="Times New Roman" pitchFamily="18" charset="0"/>
                          <a:cs typeface="Times New Roman" pitchFamily="18" charset="0"/>
                        </a:rPr>
                        <a:t>, R. </a:t>
                      </a:r>
                      <a:r>
                        <a:rPr lang="en-IN" sz="2000" dirty="0" err="1" smtClean="0">
                          <a:latin typeface="Times New Roman" pitchFamily="18" charset="0"/>
                          <a:cs typeface="Times New Roman" pitchFamily="18" charset="0"/>
                        </a:rPr>
                        <a:t>Urtasun</a:t>
                      </a:r>
                      <a:r>
                        <a:rPr lang="en-IN" sz="2000" dirty="0" smtClean="0">
                          <a:latin typeface="Times New Roman" pitchFamily="18" charset="0"/>
                          <a:cs typeface="Times New Roman" pitchFamily="18" charset="0"/>
                        </a:rPr>
                        <a:t>, </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A significant limitation of the watershed transform is its propensity to over-segment the image.</a:t>
                      </a:r>
                      <a:endParaRPr lang="en-IN" sz="2000" dirty="0">
                        <a:latin typeface="Times New Roman" pitchFamily="18" charset="0"/>
                        <a:cs typeface="Times New Roman" pitchFamily="18" charset="0"/>
                      </a:endParaRPr>
                    </a:p>
                  </a:txBody>
                  <a:tcPr/>
                </a:tc>
              </a:tr>
              <a:tr h="2640620">
                <a:tc>
                  <a:txBody>
                    <a:bodyPr/>
                    <a:lstStyle/>
                    <a:p>
                      <a:pPr algn="just">
                        <a:lnSpc>
                          <a:spcPct val="150000"/>
                        </a:lnSpc>
                      </a:pPr>
                      <a:r>
                        <a:rPr lang="en-IN" sz="2000" dirty="0" smtClean="0">
                          <a:latin typeface="Times New Roman" pitchFamily="18" charset="0"/>
                          <a:cs typeface="Times New Roman" pitchFamily="18" charset="0"/>
                        </a:rPr>
                        <a:t>Recent progress in road and lane detection: a survey</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A. Bar-Hillel, R. Lerner, D. Levi, G. </a:t>
                      </a:r>
                      <a:r>
                        <a:rPr lang="en-IN" sz="2000" dirty="0" err="1" smtClean="0">
                          <a:latin typeface="Times New Roman" pitchFamily="18" charset="0"/>
                          <a:cs typeface="Times New Roman" pitchFamily="18" charset="0"/>
                        </a:rPr>
                        <a:t>Raz</a:t>
                      </a:r>
                      <a:r>
                        <a:rPr lang="en-IN" sz="2000" dirty="0" smtClean="0">
                          <a:latin typeface="Times New Roman" pitchFamily="18" charset="0"/>
                          <a:cs typeface="Times New Roman" pitchFamily="18" charset="0"/>
                        </a:rPr>
                        <a:t>, </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Road </a:t>
                      </a:r>
                      <a:r>
                        <a:rPr lang="en-IN" sz="2000" dirty="0" err="1" smtClean="0">
                          <a:latin typeface="Times New Roman" pitchFamily="18" charset="0"/>
                          <a:cs typeface="Times New Roman" pitchFamily="18" charset="0"/>
                        </a:rPr>
                        <a:t>color</a:t>
                      </a:r>
                      <a:r>
                        <a:rPr lang="en-IN" sz="2000" dirty="0" smtClean="0">
                          <a:latin typeface="Times New Roman" pitchFamily="18" charset="0"/>
                          <a:cs typeface="Times New Roman" pitchFamily="18" charset="0"/>
                        </a:rPr>
                        <a:t> and texture, road boundaries, and lane markings are the main perceptual cues for human driving.</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936750" y="1371600"/>
            <a:ext cx="6496050" cy="48768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096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533400"/>
            <a:ext cx="7498080" cy="6096000"/>
          </a:xfrm>
        </p:spPr>
        <p:txBody>
          <a:bodyPr>
            <a:noAutofit/>
          </a:bodyPr>
          <a:lstStyle/>
          <a:p>
            <a:pPr algn="just">
              <a:lnSpc>
                <a:spcPct val="150000"/>
              </a:lnSpc>
              <a:buNone/>
            </a:pPr>
            <a:r>
              <a:rPr lang="en-IN" sz="1900" dirty="0" smtClean="0">
                <a:latin typeface="Times New Roman" pitchFamily="18" charset="0"/>
                <a:cs typeface="Times New Roman" pitchFamily="18" charset="0"/>
              </a:rPr>
              <a:t>    In this paper we have presented a method for end-</a:t>
            </a:r>
            <a:r>
              <a:rPr lang="en-IN" sz="1900" dirty="0" err="1" smtClean="0">
                <a:latin typeface="Times New Roman" pitchFamily="18" charset="0"/>
                <a:cs typeface="Times New Roman" pitchFamily="18" charset="0"/>
              </a:rPr>
              <a:t>toend</a:t>
            </a:r>
            <a:r>
              <a:rPr lang="en-IN" sz="1900" dirty="0" smtClean="0">
                <a:latin typeface="Times New Roman" pitchFamily="18" charset="0"/>
                <a:cs typeface="Times New Roman" pitchFamily="18" charset="0"/>
              </a:rPr>
              <a:t> lane detection at 50 fps. Inspired by recent instance segmentation techniques, our method can detect a variable number of lanes and can cope with lane change </a:t>
            </a:r>
            <a:r>
              <a:rPr lang="en-IN" sz="1900" dirty="0" err="1" smtClean="0">
                <a:latin typeface="Times New Roman" pitchFamily="18" charset="0"/>
                <a:cs typeface="Times New Roman" pitchFamily="18" charset="0"/>
              </a:rPr>
              <a:t>maneuvers</a:t>
            </a:r>
            <a:r>
              <a:rPr lang="en-IN" sz="1900" dirty="0" smtClean="0">
                <a:latin typeface="Times New Roman" pitchFamily="18" charset="0"/>
                <a:cs typeface="Times New Roman" pitchFamily="18" charset="0"/>
              </a:rPr>
              <a:t>, in contrast to other related deep learning approaches. In order to </a:t>
            </a:r>
            <a:r>
              <a:rPr lang="en-IN" sz="1900" dirty="0" err="1" smtClean="0">
                <a:latin typeface="Times New Roman" pitchFamily="18" charset="0"/>
                <a:cs typeface="Times New Roman" pitchFamily="18" charset="0"/>
              </a:rPr>
              <a:t>parametrize</a:t>
            </a:r>
            <a:r>
              <a:rPr lang="en-IN" sz="1900" dirty="0" smtClean="0">
                <a:latin typeface="Times New Roman" pitchFamily="18" charset="0"/>
                <a:cs typeface="Times New Roman" pitchFamily="18" charset="0"/>
              </a:rPr>
              <a:t> the segmented lanes using low order polynomials, we have trained a network to generate the parameters of a perspective transformation, conditioned on the image, in which lane fitting is optimal. This network is trained using a custom loss function for lane fitting. Unlike the popular ”bird’s-eye view” approach, our method is robust against ground-plane’s slope changes, by adapting the parameters for the transformation accordingly. Acknowledgement: The work was supported by Toyota, and was carried out at the TRACE Lab at KU Leuven (Toyota Research on Automated Cars in Europe - Leuven).</a:t>
            </a:r>
            <a:endParaRPr lang="en-US" sz="19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858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M. </a:t>
            </a:r>
            <a:r>
              <a:rPr lang="en-IN" sz="2000" dirty="0" err="1" smtClean="0">
                <a:latin typeface="Times New Roman" pitchFamily="18" charset="0"/>
                <a:cs typeface="Times New Roman" pitchFamily="18" charset="0"/>
              </a:rPr>
              <a:t>Aly</a:t>
            </a:r>
            <a:r>
              <a:rPr lang="en-IN" sz="2000" dirty="0" smtClean="0">
                <a:latin typeface="Times New Roman" pitchFamily="18" charset="0"/>
                <a:cs typeface="Times New Roman" pitchFamily="18" charset="0"/>
              </a:rPr>
              <a:t>, Real time Detection of Lane Markers in Urban Streets. Intelligent Vehicles Symposium, pp. 7-12, 2008.</a:t>
            </a:r>
          </a:p>
          <a:p>
            <a:pPr algn="just">
              <a:lnSpc>
                <a:spcPct val="160000"/>
              </a:lnSpc>
            </a:pPr>
            <a:r>
              <a:rPr lang="en-IN" sz="2000" dirty="0" smtClean="0">
                <a:latin typeface="Times New Roman" pitchFamily="18" charset="0"/>
                <a:cs typeface="Times New Roman" pitchFamily="18" charset="0"/>
              </a:rPr>
              <a:t>[2] M. </a:t>
            </a:r>
            <a:r>
              <a:rPr lang="en-IN" sz="2000" dirty="0" err="1" smtClean="0">
                <a:latin typeface="Times New Roman" pitchFamily="18" charset="0"/>
                <a:cs typeface="Times New Roman" pitchFamily="18" charset="0"/>
              </a:rPr>
              <a:t>Bai</a:t>
            </a:r>
            <a:r>
              <a:rPr lang="en-IN" sz="2000" dirty="0" smtClean="0">
                <a:latin typeface="Times New Roman" pitchFamily="18" charset="0"/>
                <a:cs typeface="Times New Roman" pitchFamily="18" charset="0"/>
              </a:rPr>
              <a:t>, R. </a:t>
            </a:r>
            <a:r>
              <a:rPr lang="en-IN" sz="2000" dirty="0" err="1" smtClean="0">
                <a:latin typeface="Times New Roman" pitchFamily="18" charset="0"/>
                <a:cs typeface="Times New Roman" pitchFamily="18" charset="0"/>
              </a:rPr>
              <a:t>Urtasun</a:t>
            </a:r>
            <a:r>
              <a:rPr lang="en-IN" sz="2000" dirty="0" smtClean="0">
                <a:latin typeface="Times New Roman" pitchFamily="18" charset="0"/>
                <a:cs typeface="Times New Roman" pitchFamily="18" charset="0"/>
              </a:rPr>
              <a:t>, Deep watershed transform for instance segmentation. </a:t>
            </a:r>
            <a:r>
              <a:rPr lang="en-IN" sz="2000" dirty="0" err="1" smtClean="0">
                <a:latin typeface="Times New Roman" pitchFamily="18" charset="0"/>
                <a:cs typeface="Times New Roman" pitchFamily="18" charset="0"/>
              </a:rPr>
              <a:t>CoRR</a:t>
            </a:r>
            <a:r>
              <a:rPr lang="en-IN" sz="2000" dirty="0" smtClean="0">
                <a:latin typeface="Times New Roman" pitchFamily="18" charset="0"/>
                <a:cs typeface="Times New Roman" pitchFamily="18" charset="0"/>
              </a:rPr>
              <a:t> abs/1611.08303, 2016. </a:t>
            </a:r>
          </a:p>
          <a:p>
            <a:pPr algn="just">
              <a:lnSpc>
                <a:spcPct val="160000"/>
              </a:lnSpc>
            </a:pPr>
            <a:r>
              <a:rPr lang="en-IN" sz="2000" dirty="0" smtClean="0">
                <a:latin typeface="Times New Roman" pitchFamily="18" charset="0"/>
                <a:cs typeface="Times New Roman" pitchFamily="18" charset="0"/>
              </a:rPr>
              <a:t>[3] A. Bar-Hillel, R. Lerner, D. Levi, G. </a:t>
            </a:r>
            <a:r>
              <a:rPr lang="en-IN" sz="2000" dirty="0" err="1" smtClean="0">
                <a:latin typeface="Times New Roman" pitchFamily="18" charset="0"/>
                <a:cs typeface="Times New Roman" pitchFamily="18" charset="0"/>
              </a:rPr>
              <a:t>Raz</a:t>
            </a:r>
            <a:r>
              <a:rPr lang="en-IN" sz="2000" dirty="0" smtClean="0">
                <a:latin typeface="Times New Roman" pitchFamily="18" charset="0"/>
                <a:cs typeface="Times New Roman" pitchFamily="18" charset="0"/>
              </a:rPr>
              <a:t>, Recent progress in road and lane detection: a survey. Mach. Vis. Appl., vol. 25, no. 3, pp. 727-745, 2014. </a:t>
            </a:r>
          </a:p>
          <a:p>
            <a:pPr algn="just">
              <a:lnSpc>
                <a:spcPct val="160000"/>
              </a:lnSpc>
            </a:pPr>
            <a:r>
              <a:rPr lang="en-IN" sz="2000" dirty="0" smtClean="0">
                <a:latin typeface="Times New Roman" pitchFamily="18" charset="0"/>
                <a:cs typeface="Times New Roman" pitchFamily="18" charset="0"/>
              </a:rPr>
              <a:t>[4] A. </a:t>
            </a:r>
            <a:r>
              <a:rPr lang="en-IN" sz="2000" dirty="0" err="1" smtClean="0">
                <a:latin typeface="Times New Roman" pitchFamily="18" charset="0"/>
                <a:cs typeface="Times New Roman" pitchFamily="18" charset="0"/>
              </a:rPr>
              <a:t>Borkar</a:t>
            </a:r>
            <a:r>
              <a:rPr lang="en-IN" sz="2000" dirty="0" smtClean="0">
                <a:latin typeface="Times New Roman" pitchFamily="18" charset="0"/>
                <a:cs typeface="Times New Roman" pitchFamily="18" charset="0"/>
              </a:rPr>
              <a:t>, M. Hayes, M. T. Smith, A Novel Lane Detection System With Efficient Ground Truth Generation. IEEE Trans. Intelligent Transportation Systems, vol. 13, no. 1, pp. 365-374, 2012. </a:t>
            </a:r>
          </a:p>
          <a:p>
            <a:pPr algn="just">
              <a:lnSpc>
                <a:spcPct val="160000"/>
              </a:lnSpc>
            </a:pPr>
            <a:r>
              <a:rPr lang="en-IN" sz="2000" dirty="0" smtClean="0">
                <a:latin typeface="Times New Roman" pitchFamily="18" charset="0"/>
                <a:cs typeface="Times New Roman" pitchFamily="18" charset="0"/>
              </a:rPr>
              <a:t>[5] B. De </a:t>
            </a:r>
            <a:r>
              <a:rPr lang="en-IN" sz="2000" dirty="0" err="1" smtClean="0">
                <a:latin typeface="Times New Roman" pitchFamily="18" charset="0"/>
                <a:cs typeface="Times New Roman" pitchFamily="18" charset="0"/>
              </a:rPr>
              <a:t>Brabandere</a:t>
            </a:r>
            <a:r>
              <a:rPr lang="en-IN" sz="2000" dirty="0" smtClean="0">
                <a:latin typeface="Times New Roman" pitchFamily="18" charset="0"/>
                <a:cs typeface="Times New Roman" pitchFamily="18" charset="0"/>
              </a:rPr>
              <a:t>, D. </a:t>
            </a:r>
            <a:r>
              <a:rPr lang="en-IN" sz="2000" dirty="0" err="1" smtClean="0">
                <a:latin typeface="Times New Roman" pitchFamily="18" charset="0"/>
                <a:cs typeface="Times New Roman" pitchFamily="18" charset="0"/>
              </a:rPr>
              <a:t>Neven</a:t>
            </a:r>
            <a:r>
              <a:rPr lang="en-IN" sz="2000" dirty="0" smtClean="0">
                <a:latin typeface="Times New Roman" pitchFamily="18" charset="0"/>
                <a:cs typeface="Times New Roman" pitchFamily="18" charset="0"/>
              </a:rPr>
              <a:t>, L. Van </a:t>
            </a:r>
            <a:r>
              <a:rPr lang="en-IN" sz="2000" dirty="0" err="1" smtClean="0">
                <a:latin typeface="Times New Roman" pitchFamily="18" charset="0"/>
                <a:cs typeface="Times New Roman" pitchFamily="18" charset="0"/>
              </a:rPr>
              <a:t>Gool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CoRR</a:t>
            </a:r>
            <a:r>
              <a:rPr lang="en-IN" sz="2000" dirty="0" smtClean="0">
                <a:latin typeface="Times New Roman" pitchFamily="18" charset="0"/>
                <a:cs typeface="Times New Roman" pitchFamily="18" charset="0"/>
              </a:rPr>
              <a:t> abs/1708.02551, 2017.</a:t>
            </a:r>
            <a:endParaRPr lang="en-US" sz="20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L. Chen, G. Papandreou, I. Kokkinos, K. Murphy, A. </a:t>
            </a:r>
            <a:r>
              <a:rPr lang="en-IN" sz="1800" dirty="0" err="1" smtClean="0">
                <a:latin typeface="Times New Roman" pitchFamily="18" charset="0"/>
                <a:cs typeface="Times New Roman" pitchFamily="18" charset="0"/>
              </a:rPr>
              <a:t>Yuille</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Deeplab</a:t>
            </a:r>
            <a:r>
              <a:rPr lang="en-IN" sz="1800" dirty="0" smtClean="0">
                <a:latin typeface="Times New Roman" pitchFamily="18" charset="0"/>
                <a:cs typeface="Times New Roman" pitchFamily="18" charset="0"/>
              </a:rPr>
              <a:t>: Semantic image segmentation with deep </a:t>
            </a:r>
            <a:r>
              <a:rPr lang="en-IN" sz="1800" dirty="0" err="1" smtClean="0">
                <a:latin typeface="Times New Roman" pitchFamily="18" charset="0"/>
                <a:cs typeface="Times New Roman" pitchFamily="18" charset="0"/>
              </a:rPr>
              <a:t>convolutional</a:t>
            </a:r>
            <a:r>
              <a:rPr lang="en-IN" sz="1800" dirty="0" smtClean="0">
                <a:latin typeface="Times New Roman" pitchFamily="18" charset="0"/>
                <a:cs typeface="Times New Roman" pitchFamily="18" charset="0"/>
              </a:rPr>
              <a:t> nets, </a:t>
            </a:r>
            <a:r>
              <a:rPr lang="en-IN" sz="1800" dirty="0" err="1" smtClean="0">
                <a:latin typeface="Times New Roman" pitchFamily="18" charset="0"/>
                <a:cs typeface="Times New Roman" pitchFamily="18" charset="0"/>
              </a:rPr>
              <a:t>atrous</a:t>
            </a:r>
            <a:r>
              <a:rPr lang="en-IN" sz="1800" dirty="0" smtClean="0">
                <a:latin typeface="Times New Roman" pitchFamily="18" charset="0"/>
                <a:cs typeface="Times New Roman" pitchFamily="18" charset="0"/>
              </a:rPr>
              <a:t> convolution, and fully connected </a:t>
            </a:r>
            <a:r>
              <a:rPr lang="en-IN" sz="1800" dirty="0" err="1" smtClean="0">
                <a:latin typeface="Times New Roman" pitchFamily="18" charset="0"/>
                <a:cs typeface="Times New Roman" pitchFamily="18" charset="0"/>
              </a:rPr>
              <a:t>crfs</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CoRR</a:t>
            </a:r>
            <a:r>
              <a:rPr lang="en-IN" sz="1800" dirty="0" smtClean="0">
                <a:latin typeface="Times New Roman" pitchFamily="18" charset="0"/>
                <a:cs typeface="Times New Roman" pitchFamily="18" charset="0"/>
              </a:rPr>
              <a:t> abs/1606.00915, 2016. </a:t>
            </a:r>
          </a:p>
          <a:p>
            <a:pPr algn="just">
              <a:lnSpc>
                <a:spcPct val="170000"/>
              </a:lnSpc>
            </a:pPr>
            <a:r>
              <a:rPr lang="en-IN" sz="1800" dirty="0" smtClean="0">
                <a:latin typeface="Times New Roman" pitchFamily="18" charset="0"/>
                <a:cs typeface="Times New Roman" pitchFamily="18" charset="0"/>
              </a:rPr>
              <a:t>[7] K.-Y. Chiu, S.-F. Lin, Lane detection using </a:t>
            </a:r>
            <a:r>
              <a:rPr lang="en-IN" sz="1800" dirty="0" err="1" smtClean="0">
                <a:latin typeface="Times New Roman" pitchFamily="18" charset="0"/>
                <a:cs typeface="Times New Roman" pitchFamily="18" charset="0"/>
              </a:rPr>
              <a:t>color</a:t>
            </a:r>
            <a:r>
              <a:rPr lang="en-IN" sz="1800" dirty="0" smtClean="0">
                <a:latin typeface="Times New Roman" pitchFamily="18" charset="0"/>
                <a:cs typeface="Times New Roman" pitchFamily="18" charset="0"/>
              </a:rPr>
              <a:t>-based segmentation. Intelligent Vehicles Symposium, pp. 706-711, 2005. </a:t>
            </a:r>
          </a:p>
          <a:p>
            <a:pPr algn="just">
              <a:lnSpc>
                <a:spcPct val="170000"/>
              </a:lnSpc>
            </a:pPr>
            <a:r>
              <a:rPr lang="en-IN" sz="1800" dirty="0" smtClean="0">
                <a:latin typeface="Times New Roman" pitchFamily="18" charset="0"/>
                <a:cs typeface="Times New Roman" pitchFamily="18" charset="0"/>
              </a:rPr>
              <a:t>[8] R. </a:t>
            </a:r>
            <a:r>
              <a:rPr lang="en-IN" sz="1800" dirty="0" err="1" smtClean="0">
                <a:latin typeface="Times New Roman" pitchFamily="18" charset="0"/>
                <a:cs typeface="Times New Roman" pitchFamily="18" charset="0"/>
              </a:rPr>
              <a:t>Danescu</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Nedevschi</a:t>
            </a:r>
            <a:r>
              <a:rPr lang="en-IN" sz="1800" dirty="0" smtClean="0">
                <a:latin typeface="Times New Roman" pitchFamily="18" charset="0"/>
                <a:cs typeface="Times New Roman" pitchFamily="18" charset="0"/>
              </a:rPr>
              <a:t>, Probabilistic Lane Tracking in Difficult Road Scenarios Using Stereovision. IEEE Trans. Intelligent Transportation Systems, vol. 10, no. 2, pp. 272-282, 2009. </a:t>
            </a:r>
          </a:p>
          <a:p>
            <a:pPr algn="just">
              <a:lnSpc>
                <a:spcPct val="170000"/>
              </a:lnSpc>
            </a:pPr>
            <a:r>
              <a:rPr lang="en-IN" sz="1800" dirty="0" smtClean="0">
                <a:latin typeface="Times New Roman" pitchFamily="18" charset="0"/>
                <a:cs typeface="Times New Roman" pitchFamily="18" charset="0"/>
              </a:rPr>
              <a:t>[9] H. </a:t>
            </a:r>
            <a:r>
              <a:rPr lang="en-IN" sz="1800" dirty="0" err="1" smtClean="0">
                <a:latin typeface="Times New Roman" pitchFamily="18" charset="0"/>
                <a:cs typeface="Times New Roman" pitchFamily="18" charset="0"/>
              </a:rPr>
              <a:t>Deusch</a:t>
            </a:r>
            <a:r>
              <a:rPr lang="en-IN" sz="1800" dirty="0" smtClean="0">
                <a:latin typeface="Times New Roman" pitchFamily="18" charset="0"/>
                <a:cs typeface="Times New Roman" pitchFamily="18" charset="0"/>
              </a:rPr>
              <a:t>, J. </a:t>
            </a:r>
            <a:r>
              <a:rPr lang="en-IN" sz="1800" dirty="0" err="1" smtClean="0">
                <a:latin typeface="Times New Roman" pitchFamily="18" charset="0"/>
                <a:cs typeface="Times New Roman" pitchFamily="18" charset="0"/>
              </a:rPr>
              <a:t>Wiest</a:t>
            </a:r>
            <a:r>
              <a:rPr lang="en-IN" sz="1800" dirty="0" smtClean="0">
                <a:latin typeface="Times New Roman" pitchFamily="18" charset="0"/>
                <a:cs typeface="Times New Roman" pitchFamily="18" charset="0"/>
              </a:rPr>
              <a:t>, S. Reuter, M. </a:t>
            </a:r>
            <a:r>
              <a:rPr lang="en-IN" sz="1800" dirty="0" err="1" smtClean="0">
                <a:latin typeface="Times New Roman" pitchFamily="18" charset="0"/>
                <a:cs typeface="Times New Roman" pitchFamily="18" charset="0"/>
              </a:rPr>
              <a:t>Szczot</a:t>
            </a:r>
            <a:r>
              <a:rPr lang="en-IN" sz="1800" dirty="0" smtClean="0">
                <a:latin typeface="Times New Roman" pitchFamily="18" charset="0"/>
                <a:cs typeface="Times New Roman" pitchFamily="18" charset="0"/>
              </a:rPr>
              <a:t>, M. </a:t>
            </a:r>
            <a:r>
              <a:rPr lang="en-IN" sz="1800" dirty="0" err="1" smtClean="0">
                <a:latin typeface="Times New Roman" pitchFamily="18" charset="0"/>
                <a:cs typeface="Times New Roman" pitchFamily="18" charset="0"/>
              </a:rPr>
              <a:t>Konrad</a:t>
            </a:r>
            <a:r>
              <a:rPr lang="en-IN" sz="1800" dirty="0" smtClean="0">
                <a:latin typeface="Times New Roman" pitchFamily="18" charset="0"/>
                <a:cs typeface="Times New Roman" pitchFamily="18" charset="0"/>
              </a:rPr>
              <a:t>, K. </a:t>
            </a:r>
            <a:r>
              <a:rPr lang="en-IN" sz="1800" dirty="0" err="1" smtClean="0">
                <a:latin typeface="Times New Roman" pitchFamily="18" charset="0"/>
                <a:cs typeface="Times New Roman" pitchFamily="18" charset="0"/>
              </a:rPr>
              <a:t>Dietmayer</a:t>
            </a:r>
            <a:r>
              <a:rPr lang="en-IN" sz="1800" dirty="0" smtClean="0">
                <a:latin typeface="Times New Roman" pitchFamily="18" charset="0"/>
                <a:cs typeface="Times New Roman" pitchFamily="18" charset="0"/>
              </a:rPr>
              <a:t>, A random finite set approach to multiple lane detection. ITSC, pp. 270-275, 2012. </a:t>
            </a:r>
          </a:p>
          <a:p>
            <a:pPr algn="just">
              <a:lnSpc>
                <a:spcPct val="170000"/>
              </a:lnSpc>
            </a:pPr>
            <a:r>
              <a:rPr lang="en-IN" sz="1800" dirty="0" smtClean="0">
                <a:latin typeface="Times New Roman" pitchFamily="18" charset="0"/>
                <a:cs typeface="Times New Roman" pitchFamily="18" charset="0"/>
              </a:rPr>
              <a:t>[10] C. </a:t>
            </a:r>
            <a:r>
              <a:rPr lang="en-IN" sz="1800" dirty="0" err="1" smtClean="0">
                <a:latin typeface="Times New Roman" pitchFamily="18" charset="0"/>
                <a:cs typeface="Times New Roman" pitchFamily="18" charset="0"/>
              </a:rPr>
              <a:t>Gackstatter</a:t>
            </a:r>
            <a:r>
              <a:rPr lang="en-IN" sz="1800" dirty="0" smtClean="0">
                <a:latin typeface="Times New Roman" pitchFamily="18" charset="0"/>
                <a:cs typeface="Times New Roman" pitchFamily="18" charset="0"/>
              </a:rPr>
              <a:t>, P. Heinemann, S. Thomas, G. </a:t>
            </a:r>
            <a:r>
              <a:rPr lang="en-IN" sz="1800" dirty="0" err="1" smtClean="0">
                <a:latin typeface="Times New Roman" pitchFamily="18" charset="0"/>
                <a:cs typeface="Times New Roman" pitchFamily="18" charset="0"/>
              </a:rPr>
              <a:t>Klinker</a:t>
            </a:r>
            <a:r>
              <a:rPr lang="en-IN" sz="1800" dirty="0" smtClean="0">
                <a:latin typeface="Times New Roman" pitchFamily="18" charset="0"/>
                <a:cs typeface="Times New Roman" pitchFamily="18" charset="0"/>
              </a:rPr>
              <a:t>, Stable road lane model based on </a:t>
            </a:r>
            <a:r>
              <a:rPr lang="en-IN" sz="1800" dirty="0" err="1" smtClean="0">
                <a:latin typeface="Times New Roman" pitchFamily="18" charset="0"/>
                <a:cs typeface="Times New Roman" pitchFamily="18" charset="0"/>
              </a:rPr>
              <a:t>clothoids</a:t>
            </a:r>
            <a:r>
              <a:rPr lang="en-IN" sz="1800" dirty="0" smtClean="0">
                <a:latin typeface="Times New Roman" pitchFamily="18" charset="0"/>
                <a:cs typeface="Times New Roman" pitchFamily="18" charset="0"/>
              </a:rPr>
              <a:t>. Advanced Microsystems for Automotive Applications, pp. 133-143, 2010.</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1520</TotalTime>
  <Words>1518</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Towards End-to-End Lane Detection :an Instance Segmentation approach</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598</cp:revision>
  <dcterms:created xsi:type="dcterms:W3CDTF">2006-08-16T00:00:00Z</dcterms:created>
  <dcterms:modified xsi:type="dcterms:W3CDTF">2021-12-09T09:37:52Z</dcterms:modified>
</cp:coreProperties>
</file>