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35" r:id="rId10"/>
    <p:sldId id="330" r:id="rId11"/>
    <p:sldId id="296" r:id="rId12"/>
    <p:sldId id="295" r:id="rId13"/>
    <p:sldId id="331" r:id="rId14"/>
    <p:sldId id="333"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Stress Detection Using GSR and 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867400"/>
          </a:xfrm>
        </p:spPr>
        <p:txBody>
          <a:bodyPr>
            <a:noAutofit/>
          </a:bodyPr>
          <a:lstStyle/>
          <a:p>
            <a:pPr algn="just"/>
            <a:r>
              <a:rPr lang="en-US" sz="2000" dirty="0" smtClean="0">
                <a:latin typeface="Times New Roman" pitchFamily="18" charset="0"/>
                <a:cs typeface="Times New Roman" pitchFamily="18" charset="0"/>
              </a:rPr>
              <a:t> Stress is one of the factors that affect human health in many aspects. It is considered as one of the culprits in increasing the risk of getting sick that could probably lead to critical physical or mental illnesses. </a:t>
            </a:r>
          </a:p>
          <a:p>
            <a:pPr algn="just"/>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Stress can be experienced everywhere and in different circumstances. Hence, stress should be controlled and managed by monitoring its progress or regress. </a:t>
            </a:r>
          </a:p>
          <a:p>
            <a:pPr algn="just"/>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Physiological information can be used to determine stress levels. One of these is the Galvanic Skin Response (GSR), that utilizes skin conductance which is known to be directly involved in the emotional behavioral regulation in humans. </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762000"/>
            <a:ext cx="7714488" cy="5486400"/>
          </a:xfrm>
        </p:spPr>
        <p:txBody>
          <a:bodyPr>
            <a:normAutofit/>
          </a:bodyPr>
          <a:lstStyle/>
          <a:p>
            <a:pPr algn="just"/>
            <a:r>
              <a:rPr lang="en-US" sz="2000" dirty="0" smtClean="0">
                <a:latin typeface="Times New Roman" pitchFamily="18" charset="0"/>
                <a:cs typeface="Times New Roman" pitchFamily="18" charset="0"/>
              </a:rPr>
              <a:t>In this study, a method on how to determine stress when a person is engaged in mobile communication is proposed. </a:t>
            </a:r>
          </a:p>
          <a:p>
            <a:pPr algn="just"/>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An  Android application was developed that is capable of determining the stress level of a person while doing SMS composition. GSR data were utilized and the performance of the proposed method was found of no significant difference with a commercially available  device. </a:t>
            </a:r>
          </a:p>
          <a:p>
            <a:pPr algn="just"/>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Factors like phone size and period of texting was investigated and were found out that these only contribute an extremely low level of stress. The developed App could be used to determine stress levels especially if emotional conversations are considered.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Health-monitoring systems  are used for improving the quality of human healthcare with the help of fabricated biosensors, which are mostly noninvasive. </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Biosensors are commonly used in wearable health monitoring systems to measure physiological parameters such as pulse rate, respiration rate, skin conductivity, skin temperature.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US" sz="2000" dirty="0" smtClean="0">
                <a:latin typeface="Times New Roman" pitchFamily="18" charset="0"/>
                <a:cs typeface="Times New Roman" pitchFamily="18" charset="0"/>
              </a:rPr>
              <a:t>Pulse rate ,GSR and Gyroscope data’s is not stored in database so there is not possible to predict stress or anger for analyzing purpose.</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Need Deep sensing sensors to detect brain waves that is not available in existing system</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 proposed system t</a:t>
            </a:r>
            <a:r>
              <a:rPr lang="en-US" sz="2000" dirty="0" smtClean="0">
                <a:latin typeface="Times New Roman" pitchFamily="18" charset="0"/>
                <a:cs typeface="Times New Roman" pitchFamily="18" charset="0"/>
              </a:rPr>
              <a:t>he GSR sensor sends data to Sends to IOT module and stores in server using POST technique</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Proposed system we use Gyroscope, Temperature sensor  and pulse sensor to detect brain  waves  activity and body temperature and heart rate and stores it in to cloud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IOT all monitored data will be updated in Cloud and we can use machine learning algorithm to predict stress of patient .This system aims to protect life and also aids to live a healthy and normal life.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159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990600"/>
            <a:ext cx="7866888" cy="5486400"/>
          </a:xfrm>
        </p:spPr>
        <p:txBody>
          <a:bodyPr>
            <a:noAutofit/>
          </a:bodyPr>
          <a:lstStyle/>
          <a:p>
            <a:pPr algn="just">
              <a:lnSpc>
                <a:spcPct val="160000"/>
              </a:lnSpc>
            </a:pPr>
            <a:r>
              <a:rPr lang="en-US" sz="2000" dirty="0" smtClean="0">
                <a:latin typeface="Times New Roman" pitchFamily="18" charset="0"/>
                <a:cs typeface="Times New Roman" pitchFamily="18" charset="0"/>
              </a:rPr>
              <a:t>IOT technology used to store data in cloud so all data's will be secured and we can use long life for data analyze and prediction of stress</a:t>
            </a:r>
          </a:p>
          <a:p>
            <a:pPr algn="just">
              <a:lnSpc>
                <a:spcPct val="160000"/>
              </a:lnSpc>
              <a:buNone/>
            </a:pPr>
            <a:endParaRPr lang="en-US" sz="2000" dirty="0" smtClean="0">
              <a:latin typeface="Times New Roman" pitchFamily="18" charset="0"/>
              <a:cs typeface="Times New Roman" pitchFamily="18" charset="0"/>
            </a:endParaRPr>
          </a:p>
          <a:p>
            <a:pPr algn="just">
              <a:lnSpc>
                <a:spcPct val="160000"/>
              </a:lnSpc>
            </a:pPr>
            <a:r>
              <a:rPr lang="en-US" sz="2000" dirty="0" smtClean="0">
                <a:latin typeface="Times New Roman" pitchFamily="18" charset="0"/>
                <a:cs typeface="Times New Roman" pitchFamily="18" charset="0"/>
              </a:rPr>
              <a:t>Stress level detection using GSR  and Gyroscope is advance sensor to detect stress of patient .</a:t>
            </a:r>
          </a:p>
          <a:p>
            <a:pPr algn="just">
              <a:lnSpc>
                <a:spcPct val="160000"/>
              </a:lnSpc>
              <a:buNone/>
            </a:pPr>
            <a:endParaRPr lang="en-US" sz="2000" dirty="0" smtClean="0">
              <a:latin typeface="Times New Roman" pitchFamily="18" charset="0"/>
              <a:cs typeface="Times New Roman" pitchFamily="18" charset="0"/>
            </a:endParaRPr>
          </a:p>
          <a:p>
            <a:pPr algn="just">
              <a:lnSpc>
                <a:spcPct val="160000"/>
              </a:lnSpc>
            </a:pPr>
            <a:r>
              <a:rPr lang="en-US" sz="2000" dirty="0" smtClean="0">
                <a:latin typeface="Times New Roman" pitchFamily="18" charset="0"/>
                <a:cs typeface="Times New Roman" pitchFamily="18" charset="0"/>
              </a:rPr>
              <a:t>Pulse rate used to detect whether he is high stress or not.</a:t>
            </a:r>
          </a:p>
          <a:p>
            <a:pPr algn="just">
              <a:lnSpc>
                <a:spcPct val="160000"/>
              </a:lnSpc>
            </a:pPr>
            <a:endParaRPr lang="en-US" sz="2000" dirty="0" smtClean="0">
              <a:latin typeface="Times New Roman" pitchFamily="18" charset="0"/>
              <a:cs typeface="Times New Roman" pitchFamily="18" charset="0"/>
            </a:endParaRPr>
          </a:p>
          <a:p>
            <a:pPr algn="just">
              <a:lnSpc>
                <a:spcPct val="16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48600" cy="5913120"/>
        </p:xfrm>
        <a:graphic>
          <a:graphicData uri="http://schemas.openxmlformats.org/drawingml/2006/table">
            <a:tbl>
              <a:tblPr firstRow="1" bandRow="1">
                <a:tableStyleId>{5C22544A-7EE6-4342-B048-85BDC9FD1C3A}</a:tableStyleId>
              </a:tblPr>
              <a:tblGrid>
                <a:gridCol w="2139661"/>
                <a:gridCol w="1141153"/>
                <a:gridCol w="4567786"/>
              </a:tblGrid>
              <a:tr h="370840">
                <a:tc>
                  <a:txBody>
                    <a:bodyPr/>
                    <a:lstStyle/>
                    <a:p>
                      <a:pPr algn="ctr"/>
                      <a:r>
                        <a:rPr lang="en-US" sz="2000" dirty="0" smtClean="0">
                          <a:latin typeface="Times New Roman" pitchFamily="18" charset="0"/>
                          <a:cs typeface="Times New Roman" pitchFamily="18" charset="0"/>
                        </a:rPr>
                        <a:t>TITLE</a:t>
                      </a:r>
                      <a:endParaRPr lang="en-IN"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Stress, Texting, and Being Social</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err="1" smtClean="0">
                          <a:latin typeface="Times New Roman" pitchFamily="18" charset="0"/>
                          <a:cs typeface="Times New Roman" pitchFamily="18" charset="0"/>
                        </a:rPr>
                        <a:t>Vitelli</a:t>
                      </a:r>
                      <a:r>
                        <a:rPr lang="en-IN" sz="2000" dirty="0" smtClean="0">
                          <a:latin typeface="Times New Roman" pitchFamily="18" charset="0"/>
                          <a:cs typeface="Times New Roman" pitchFamily="18" charset="0"/>
                        </a:rPr>
                        <a:t> R 2019</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A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allows users to stay connected with news and world events as one would using a computer with internet access but also with their social group as one would with a traditional telephone</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2000" dirty="0" smtClean="0">
                          <a:latin typeface="Times New Roman" pitchFamily="18" charset="0"/>
                          <a:cs typeface="Times New Roman" pitchFamily="18" charset="0"/>
                        </a:rPr>
                        <a:t>Activity awareness can improve continuous stress detection in galvanic skin response</a:t>
                      </a:r>
                      <a:endParaRPr lang="en-IN" sz="20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Tang T B, </a:t>
                      </a:r>
                      <a:r>
                        <a:rPr lang="en-IN" sz="2000" dirty="0" err="1" smtClean="0">
                          <a:latin typeface="Times New Roman" pitchFamily="18" charset="0"/>
                          <a:cs typeface="Times New Roman" pitchFamily="18" charset="0"/>
                        </a:rPr>
                        <a:t>Yeo</a:t>
                      </a:r>
                      <a:r>
                        <a:rPr lang="en-IN" sz="2000" dirty="0" smtClean="0">
                          <a:latin typeface="Times New Roman" pitchFamily="18" charset="0"/>
                          <a:cs typeface="Times New Roman" pitchFamily="18" charset="0"/>
                        </a:rPr>
                        <a:t> L W and Lau D J H 2014</a:t>
                      </a: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this work, we studied the effects of different activities (sit, stand and walk) on GSR measurements.</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48601" cy="6202680"/>
        </p:xfrm>
        <a:graphic>
          <a:graphicData uri="http://schemas.openxmlformats.org/drawingml/2006/table">
            <a:tbl>
              <a:tblPr firstRow="1" bandRow="1">
                <a:tableStyleId>{5C22544A-7EE6-4342-B048-85BDC9FD1C3A}</a:tableStyleId>
              </a:tblPr>
              <a:tblGrid>
                <a:gridCol w="2961736"/>
                <a:gridCol w="1777042"/>
                <a:gridCol w="3109823"/>
              </a:tblGrid>
              <a:tr h="370840">
                <a:tc>
                  <a:txBody>
                    <a:bodyPr/>
                    <a:lstStyle/>
                    <a:p>
                      <a:pPr algn="just"/>
                      <a:r>
                        <a:rPr lang="en-US" sz="2000" dirty="0" smtClean="0">
                          <a:latin typeface="Times New Roman" pitchFamily="18" charset="0"/>
                          <a:cs typeface="Times New Roman" pitchFamily="18" charset="0"/>
                        </a:rPr>
                        <a:t>TITLE</a:t>
                      </a:r>
                      <a:endParaRPr lang="en-IN" sz="2000" dirty="0">
                        <a:latin typeface="Times New Roman" pitchFamily="18" charset="0"/>
                        <a:cs typeface="Times New Roman" pitchFamily="18" charset="0"/>
                      </a:endParaRPr>
                    </a:p>
                  </a:txBody>
                  <a:tcPr/>
                </a:tc>
                <a:tc>
                  <a:txBody>
                    <a:bodyPr/>
                    <a:lstStyle/>
                    <a:p>
                      <a:pPr algn="just"/>
                      <a:r>
                        <a:rPr lang="en-US" sz="2000" dirty="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just"/>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1800" dirty="0" smtClean="0">
                          <a:latin typeface="Times New Roman" pitchFamily="18" charset="0"/>
                          <a:cs typeface="Times New Roman" pitchFamily="18" charset="0"/>
                        </a:rPr>
                        <a:t>A wearable device for monitoring galvanic skin response to accurately predict changes in blood pressure indexes and cardiovascular dynamics</a:t>
                      </a:r>
                    </a:p>
                    <a:p>
                      <a:pPr algn="just">
                        <a:lnSpc>
                          <a:spcPct val="150000"/>
                        </a:lnSpc>
                      </a:pPr>
                      <a:endParaRPr lang="en-IN" sz="1800" dirty="0">
                        <a:latin typeface="Times New Roman" pitchFamily="18" charset="0"/>
                        <a:cs typeface="Times New Roman" pitchFamily="18" charset="0"/>
                      </a:endParaRPr>
                    </a:p>
                  </a:txBody>
                  <a:tcPr/>
                </a:tc>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1800" dirty="0" err="1" smtClean="0">
                          <a:latin typeface="Times New Roman" pitchFamily="18" charset="0"/>
                          <a:cs typeface="Times New Roman" pitchFamily="18" charset="0"/>
                        </a:rPr>
                        <a:t>Subramanya</a:t>
                      </a:r>
                      <a:r>
                        <a:rPr lang="en-IN" sz="1800" dirty="0" smtClean="0">
                          <a:latin typeface="Times New Roman" pitchFamily="18" charset="0"/>
                          <a:cs typeface="Times New Roman" pitchFamily="18" charset="0"/>
                        </a:rPr>
                        <a:t> K, </a:t>
                      </a:r>
                      <a:r>
                        <a:rPr lang="en-IN" sz="1800" dirty="0" err="1" smtClean="0">
                          <a:latin typeface="Times New Roman" pitchFamily="18" charset="0"/>
                          <a:cs typeface="Times New Roman" pitchFamily="18" charset="0"/>
                        </a:rPr>
                        <a:t>Bhat</a:t>
                      </a:r>
                      <a:r>
                        <a:rPr lang="en-IN" sz="1800" dirty="0" smtClean="0">
                          <a:latin typeface="Times New Roman" pitchFamily="18" charset="0"/>
                          <a:cs typeface="Times New Roman" pitchFamily="18" charset="0"/>
                        </a:rPr>
                        <a:t> V </a:t>
                      </a:r>
                      <a:r>
                        <a:rPr lang="en-IN" sz="1800" dirty="0" err="1" smtClean="0">
                          <a:latin typeface="Times New Roman" pitchFamily="18" charset="0"/>
                          <a:cs typeface="Times New Roman" pitchFamily="18" charset="0"/>
                        </a:rPr>
                        <a:t>V</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Kamath</a:t>
                      </a:r>
                      <a:r>
                        <a:rPr lang="en-IN" sz="1800" dirty="0" smtClean="0">
                          <a:latin typeface="Times New Roman" pitchFamily="18" charset="0"/>
                          <a:cs typeface="Times New Roman" pitchFamily="18" charset="0"/>
                        </a:rPr>
                        <a:t> S 2013</a:t>
                      </a:r>
                    </a:p>
                    <a:p>
                      <a:pPr algn="just">
                        <a:lnSpc>
                          <a:spcPct val="150000"/>
                        </a:lnSpc>
                      </a:pPr>
                      <a:endParaRPr lang="en-IN" sz="1800" dirty="0">
                        <a:latin typeface="Times New Roman" pitchFamily="18" charset="0"/>
                        <a:cs typeface="Times New Roman" pitchFamily="18" charset="0"/>
                      </a:endParaRPr>
                    </a:p>
                  </a:txBody>
                  <a:tcPr/>
                </a:tc>
                <a:tc>
                  <a:txBody>
                    <a:bodyPr/>
                    <a:lstStyle/>
                    <a:p>
                      <a:pPr algn="just">
                        <a:lnSpc>
                          <a:spcPct val="150000"/>
                        </a:lnSpc>
                      </a:pPr>
                      <a:r>
                        <a:rPr lang="en-IN" sz="1800" dirty="0" smtClean="0">
                          <a:latin typeface="Times New Roman" pitchFamily="18" charset="0"/>
                          <a:cs typeface="Times New Roman" pitchFamily="18" charset="0"/>
                        </a:rPr>
                        <a:t>The development of electrochemical transducers has been especially promising due to their low cost, simplicity, and portability.</a:t>
                      </a:r>
                      <a:endParaRPr lang="en-IN" sz="18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Determination of stress using Blood Pressure and Galvanic Skin Response</a:t>
                      </a:r>
                    </a:p>
                  </a:txBody>
                  <a:tcPr/>
                </a:tc>
                <a:tc>
                  <a:txBody>
                    <a:bodyPr/>
                    <a:lstStyle/>
                    <a:p>
                      <a:pPr algn="just">
                        <a:lnSpc>
                          <a:spcPct val="150000"/>
                        </a:lnSpc>
                      </a:pPr>
                      <a:r>
                        <a:rPr lang="en-IN" sz="2000" dirty="0" err="1" smtClean="0">
                          <a:latin typeface="Times New Roman" pitchFamily="18" charset="0"/>
                          <a:cs typeface="Times New Roman" pitchFamily="18" charset="0"/>
                        </a:rPr>
                        <a:t>Fernandes</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Helawar</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Lokesh</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Tari</a:t>
                      </a:r>
                      <a:r>
                        <a:rPr lang="en-IN" sz="2000" dirty="0" smtClean="0">
                          <a:latin typeface="Times New Roman" pitchFamily="18" charset="0"/>
                          <a:cs typeface="Times New Roman" pitchFamily="18" charset="0"/>
                        </a:rPr>
                        <a:t> T, and </a:t>
                      </a:r>
                      <a:r>
                        <a:rPr lang="en-IN" sz="2000" dirty="0" err="1" smtClean="0">
                          <a:latin typeface="Times New Roman" pitchFamily="18" charset="0"/>
                          <a:cs typeface="Times New Roman" pitchFamily="18" charset="0"/>
                        </a:rPr>
                        <a:t>Shahapurkar</a:t>
                      </a:r>
                      <a:r>
                        <a:rPr lang="en-IN" sz="2000" dirty="0" smtClean="0">
                          <a:latin typeface="Times New Roman" pitchFamily="18" charset="0"/>
                          <a:cs typeface="Times New Roman" pitchFamily="18" charset="0"/>
                        </a:rPr>
                        <a:t> A V 2015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Stress is a response to mental/emotional or physical aspects that is encountered in daily life.</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D:\STUDENT\2021\Paavai\Seizure-girls\Eliptic Seizure Block Diagram .png"/>
          <p:cNvPicPr>
            <a:picLocks noGrp="1" noChangeAspect="1" noChangeArrowheads="1"/>
          </p:cNvPicPr>
          <p:nvPr>
            <p:ph idx="1"/>
          </p:nvPr>
        </p:nvPicPr>
        <p:blipFill>
          <a:blip r:embed="rId2"/>
          <a:srcRect/>
          <a:stretch>
            <a:fillRect/>
          </a:stretch>
        </p:blipFill>
        <p:spPr bwMode="auto">
          <a:xfrm>
            <a:off x="1295400" y="1447800"/>
            <a:ext cx="78486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endParaRPr lang="en-US" dirty="0" smtClean="0"/>
          </a:p>
          <a:p>
            <a:pPr lvl="0"/>
            <a:r>
              <a:rPr lang="en-US" dirty="0" smtClean="0"/>
              <a:t>Code			: </a:t>
            </a:r>
            <a:r>
              <a:rPr lang="en-US" dirty="0" err="1" smtClean="0"/>
              <a:t>Arduino</a:t>
            </a:r>
            <a:r>
              <a:rPr lang="en-US" dirty="0" smtClean="0"/>
              <a:t> UNO C++</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Node MCU</a:t>
            </a:r>
          </a:p>
          <a:p>
            <a:r>
              <a:rPr lang="en-US" dirty="0" smtClean="0"/>
              <a:t>Gyroscope Sensor</a:t>
            </a:r>
          </a:p>
          <a:p>
            <a:r>
              <a:rPr lang="en-US" dirty="0" smtClean="0"/>
              <a:t>Temperature Sensor</a:t>
            </a:r>
          </a:p>
          <a:p>
            <a:r>
              <a:rPr lang="en-US" dirty="0" smtClean="0"/>
              <a:t>GSR Sensor</a:t>
            </a:r>
          </a:p>
          <a:p>
            <a:r>
              <a:rPr lang="en-US" dirty="0" smtClean="0"/>
              <a:t>LCD Display</a:t>
            </a:r>
          </a:p>
          <a:p>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1066800"/>
            <a:ext cx="7498080" cy="5181600"/>
          </a:xfrm>
        </p:spPr>
        <p:txBody>
          <a:bodyPr>
            <a:noAutofit/>
          </a:bodyPr>
          <a:lstStyle/>
          <a:p>
            <a:pPr algn="just">
              <a:lnSpc>
                <a:spcPct val="150000"/>
              </a:lnSpc>
            </a:pPr>
            <a:r>
              <a:rPr lang="en-US" sz="2000" dirty="0" smtClean="0">
                <a:latin typeface="Times New Roman" pitchFamily="18" charset="0"/>
                <a:cs typeface="Times New Roman" pitchFamily="18" charset="0"/>
              </a:rPr>
              <a:t>The Stress Level Detection App can record skin conductance and systematically determine the stress level of a person during a texting task. </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Application was able to display the stress levels using GSR ,Gyroscope and pulse rate of an individual. </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stress level was based on the value of skin conductance of the person while doing a texting task.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609600"/>
            <a:ext cx="7498080" cy="5562600"/>
          </a:xfrm>
        </p:spPr>
        <p:txBody>
          <a:bodyPr>
            <a:normAutofit/>
          </a:bodyPr>
          <a:lstStyle/>
          <a:p>
            <a:pPr algn="just">
              <a:lnSpc>
                <a:spcPct val="150000"/>
              </a:lnSpc>
            </a:pPr>
            <a:r>
              <a:rPr lang="en-US" sz="2000" dirty="0" smtClean="0">
                <a:latin typeface="Times New Roman" pitchFamily="18" charset="0"/>
                <a:cs typeface="Times New Roman" pitchFamily="18" charset="0"/>
              </a:rPr>
              <a:t>The skin conductance recorded by the Sense and GSR was compared and results show that there is no significant difference between the results. </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So Finally We can predict stress level of patient.</a:t>
            </a:r>
            <a:endParaRPr lang="en-US" sz="20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1722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Worldometers</a:t>
            </a:r>
            <a:r>
              <a:rPr lang="en-IN" sz="2000" dirty="0" smtClean="0">
                <a:latin typeface="Times New Roman" pitchFamily="18" charset="0"/>
                <a:cs typeface="Times New Roman" pitchFamily="18" charset="0"/>
              </a:rPr>
              <a:t> 2019 Global Smartphone Penetration Data https://www.bankmycell. com/blog/how-many-phones-are-in-the-world.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Vitelli</a:t>
            </a:r>
            <a:r>
              <a:rPr lang="en-IN" sz="2000" dirty="0" smtClean="0">
                <a:latin typeface="Times New Roman" pitchFamily="18" charset="0"/>
                <a:cs typeface="Times New Roman" pitchFamily="18" charset="0"/>
              </a:rPr>
              <a:t> R 2019 Stress, Texting, and Being Social Psychology Today https://www.psychologytoday.com/us/blog/media-spotlight/201312/stress-texting-and-beingsocial.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Vahedi</a:t>
            </a:r>
            <a:r>
              <a:rPr lang="en-IN" sz="2000" dirty="0" smtClean="0">
                <a:latin typeface="Times New Roman" pitchFamily="18" charset="0"/>
                <a:cs typeface="Times New Roman" pitchFamily="18" charset="0"/>
              </a:rPr>
              <a:t> Z and </a:t>
            </a:r>
            <a:r>
              <a:rPr lang="en-IN" sz="2000" dirty="0" err="1" smtClean="0">
                <a:latin typeface="Times New Roman" pitchFamily="18" charset="0"/>
                <a:cs typeface="Times New Roman" pitchFamily="18" charset="0"/>
              </a:rPr>
              <a:t>Saiphoo</a:t>
            </a:r>
            <a:r>
              <a:rPr lang="en-IN" sz="2000" dirty="0" smtClean="0">
                <a:latin typeface="Times New Roman" pitchFamily="18" charset="0"/>
                <a:cs typeface="Times New Roman" pitchFamily="18" charset="0"/>
              </a:rPr>
              <a:t> A 2018 The association between </a:t>
            </a:r>
            <a:r>
              <a:rPr lang="en-IN" sz="2000" dirty="0" err="1" smtClean="0">
                <a:latin typeface="Times New Roman" pitchFamily="18" charset="0"/>
                <a:cs typeface="Times New Roman" pitchFamily="18" charset="0"/>
              </a:rPr>
              <a:t>smartphone</a:t>
            </a:r>
            <a:r>
              <a:rPr lang="en-IN" sz="2000" dirty="0" smtClean="0">
                <a:latin typeface="Times New Roman" pitchFamily="18" charset="0"/>
                <a:cs typeface="Times New Roman" pitchFamily="18" charset="0"/>
              </a:rPr>
              <a:t> use, stress, and anxiety: A meta-analytic review, Stress Heath Vol. 34, 3 347–358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Subramanya</a:t>
            </a:r>
            <a:r>
              <a:rPr lang="en-IN" sz="2000" dirty="0" smtClean="0">
                <a:latin typeface="Times New Roman" pitchFamily="18" charset="0"/>
                <a:cs typeface="Times New Roman" pitchFamily="18" charset="0"/>
              </a:rPr>
              <a:t> K, </a:t>
            </a:r>
            <a:r>
              <a:rPr lang="en-IN" sz="2000" dirty="0" err="1" smtClean="0">
                <a:latin typeface="Times New Roman" pitchFamily="18" charset="0"/>
                <a:cs typeface="Times New Roman" pitchFamily="18" charset="0"/>
              </a:rPr>
              <a:t>Bhat</a:t>
            </a:r>
            <a:r>
              <a:rPr lang="en-IN" sz="2000" dirty="0" smtClean="0">
                <a:latin typeface="Times New Roman" pitchFamily="18" charset="0"/>
                <a:cs typeface="Times New Roman" pitchFamily="18" charset="0"/>
              </a:rPr>
              <a:t> V </a:t>
            </a:r>
            <a:r>
              <a:rPr lang="en-IN" sz="2000" dirty="0" err="1" smtClean="0">
                <a:latin typeface="Times New Roman" pitchFamily="18" charset="0"/>
                <a:cs typeface="Times New Roman" pitchFamily="18" charset="0"/>
              </a:rPr>
              <a:t>V</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Kamath</a:t>
            </a:r>
            <a:r>
              <a:rPr lang="en-IN" sz="2000" dirty="0" smtClean="0">
                <a:latin typeface="Times New Roman" pitchFamily="18" charset="0"/>
                <a:cs typeface="Times New Roman" pitchFamily="18" charset="0"/>
              </a:rPr>
              <a:t> S 2013 A wearable device for monitoring galvanic skin response to accurately predict changes in blood pressure indexes and cardiovascular dynamics Annual IEEE India Conference 2 1–4.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Fernandes</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Helawar</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Lokesh</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Tari</a:t>
            </a:r>
            <a:r>
              <a:rPr lang="en-IN" sz="2000" dirty="0" smtClean="0">
                <a:latin typeface="Times New Roman" pitchFamily="18" charset="0"/>
                <a:cs typeface="Times New Roman" pitchFamily="18" charset="0"/>
              </a:rPr>
              <a:t> T, and </a:t>
            </a:r>
            <a:r>
              <a:rPr lang="en-IN" sz="2000" dirty="0" err="1" smtClean="0">
                <a:latin typeface="Times New Roman" pitchFamily="18" charset="0"/>
                <a:cs typeface="Times New Roman" pitchFamily="18" charset="0"/>
              </a:rPr>
              <a:t>Shahapurkar</a:t>
            </a:r>
            <a:r>
              <a:rPr lang="en-IN" sz="2000" dirty="0" smtClean="0">
                <a:latin typeface="Times New Roman" pitchFamily="18" charset="0"/>
                <a:cs typeface="Times New Roman" pitchFamily="18" charset="0"/>
              </a:rPr>
              <a:t> A V 2015 Determination of stress using Blood Pressure and Galvanic Skin Response International Conference on Communication and Network Technologies 165–168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BrainSigns</a:t>
            </a:r>
            <a:r>
              <a:rPr lang="en-IN" sz="2000" dirty="0" smtClean="0">
                <a:latin typeface="Times New Roman" pitchFamily="18" charset="0"/>
                <a:cs typeface="Times New Roman" pitchFamily="18" charset="0"/>
              </a:rPr>
              <a:t> 2018 Galvanic Skin response (GSR) https://www.brainsigns.com/en/ science/s2/technologies/</a:t>
            </a:r>
            <a:r>
              <a:rPr lang="en-IN" sz="2000" dirty="0" err="1" smtClean="0">
                <a:latin typeface="Times New Roman" pitchFamily="18" charset="0"/>
                <a:cs typeface="Times New Roman" pitchFamily="18" charset="0"/>
              </a:rPr>
              <a:t>gsr</a:t>
            </a:r>
            <a:r>
              <a:rPr lang="en-IN" sz="2000" dirty="0" smtClean="0">
                <a:latin typeface="Times New Roman" pitchFamily="18" charset="0"/>
                <a:cs typeface="Times New Roman" pitchFamily="18" charset="0"/>
              </a:rPr>
              <a:t>. </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1400</TotalTime>
  <Words>941</Words>
  <Application>Microsoft Office PowerPoint</Application>
  <PresentationFormat>On-screen Show (4:3)</PresentationFormat>
  <Paragraphs>84</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Stress Detection Using GSR and IOT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630</cp:revision>
  <dcterms:created xsi:type="dcterms:W3CDTF">2006-08-16T00:00:00Z</dcterms:created>
  <dcterms:modified xsi:type="dcterms:W3CDTF">2021-12-10T12:22:05Z</dcterms:modified>
</cp:coreProperties>
</file>