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Solar H8 inverter to reduce leakage currents in grid connected applications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562600"/>
          </a:xfrm>
        </p:spPr>
        <p:txBody>
          <a:bodyPr>
            <a:noAutofit/>
          </a:bodyPr>
          <a:lstStyle/>
          <a:p>
            <a:pPr algn="just">
              <a:buNone/>
            </a:pPr>
            <a:r>
              <a:rPr lang="en-US" sz="2000" dirty="0" smtClean="0">
                <a:latin typeface="Times New Roman" pitchFamily="18" charset="0"/>
                <a:cs typeface="Times New Roman" pitchFamily="18" charset="0"/>
              </a:rPr>
              <a:t>    Solar </a:t>
            </a:r>
            <a:r>
              <a:rPr lang="en-US" sz="2000" dirty="0" smtClean="0">
                <a:latin typeface="Times New Roman" pitchFamily="18" charset="0"/>
                <a:cs typeface="Times New Roman" pitchFamily="18" charset="0"/>
              </a:rPr>
              <a:t>energy is a promising alternative energy source for a sustainable pollution-free future. But certain factors such as solar irradiation, lack of sunlight during night hours etc. degrade or diminish the scope of solar power. To address with this problem MPPT technique is used here. Due to the requirements of high efficiency, reliability, power density and low cost and reduced size, transformer less PV inverters can be utilized in a grid-connected solar energy system. But the presence of transformer less system will lead to leakage currents, which is not at all acceptable in the case of grid connected applications. So to reduce leakage currents the modified version of H6 inverters </a:t>
            </a:r>
            <a:r>
              <a:rPr lang="en-US" sz="2000" dirty="0" err="1" smtClean="0">
                <a:latin typeface="Times New Roman" pitchFamily="18" charset="0"/>
                <a:cs typeface="Times New Roman" pitchFamily="18" charset="0"/>
              </a:rPr>
              <a:t>ie</a:t>
            </a:r>
            <a:r>
              <a:rPr lang="en-US" sz="2000" dirty="0" smtClean="0">
                <a:latin typeface="Times New Roman" pitchFamily="18" charset="0"/>
                <a:cs typeface="Times New Roman" pitchFamily="18" charset="0"/>
              </a:rPr>
              <a:t> an H8 inverter is used in this paper. In order to synchronize H8 inverter and grid PI controllers are used. This paper aims to utilize solar energy and reduce the leakage currents produced by transformer less inverter for grid connected applications. This is done by the integration of solar, transformer </a:t>
            </a:r>
            <a:r>
              <a:rPr lang="en-US" sz="2000" dirty="0" err="1" smtClean="0">
                <a:latin typeface="Times New Roman" pitchFamily="18" charset="0"/>
                <a:cs typeface="Times New Roman" pitchFamily="18" charset="0"/>
              </a:rPr>
              <a:t>lessstep</a:t>
            </a:r>
            <a:r>
              <a:rPr lang="en-US" sz="2000" dirty="0" smtClean="0">
                <a:latin typeface="Times New Roman" pitchFamily="18" charset="0"/>
                <a:cs typeface="Times New Roman" pitchFamily="18" charset="0"/>
              </a:rPr>
              <a:t>-up converter and h8 inverter. The concept is to utilize renewable sources effectively which helps in reducing the grid demand.</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6172200"/>
          </a:xfrm>
        </p:spPr>
        <p:txBody>
          <a:bodyPr>
            <a:noAutofit/>
          </a:bodyPr>
          <a:lstStyle/>
          <a:p>
            <a:pPr algn="just">
              <a:lnSpc>
                <a:spcPct val="150000"/>
              </a:lnSpc>
            </a:pPr>
            <a:r>
              <a:rPr lang="en-US" sz="2000" dirty="0" smtClean="0">
                <a:latin typeface="Times New Roman" pitchFamily="18" charset="0"/>
                <a:cs typeface="Times New Roman" pitchFamily="18" charset="0"/>
              </a:rPr>
              <a:t>The existing modulation-based mitigation methods are not appropriate for Z-source family inverters due to the shoot-through </a:t>
            </a:r>
            <a:r>
              <a:rPr lang="en-US" sz="2000" dirty="0" smtClean="0">
                <a:latin typeface="Times New Roman" pitchFamily="18" charset="0"/>
                <a:cs typeface="Times New Roman" pitchFamily="18" charset="0"/>
              </a:rPr>
              <a:t>states.</a:t>
            </a:r>
          </a:p>
          <a:p>
            <a:pPr algn="just">
              <a:lnSpc>
                <a:spcPct val="150000"/>
              </a:lnSpc>
            </a:pPr>
            <a:r>
              <a:rPr lang="en-US" sz="2000" dirty="0" smtClean="0">
                <a:latin typeface="Times New Roman" pitchFamily="18" charset="0"/>
                <a:cs typeface="Times New Roman" pitchFamily="18" charset="0"/>
              </a:rPr>
              <a:t>Moreover</a:t>
            </a:r>
            <a:r>
              <a:rPr lang="en-US" sz="2000" dirty="0" smtClean="0">
                <a:latin typeface="Times New Roman" pitchFamily="18" charset="0"/>
                <a:cs typeface="Times New Roman" pitchFamily="18" charset="0"/>
              </a:rPr>
              <a:t>, the </a:t>
            </a:r>
            <a:r>
              <a:rPr lang="en-US" sz="2000" dirty="0" err="1" smtClean="0">
                <a:latin typeface="Times New Roman" pitchFamily="18" charset="0"/>
                <a:cs typeface="Times New Roman" pitchFamily="18" charset="0"/>
              </a:rPr>
              <a:t>highfrequency</a:t>
            </a:r>
            <a:r>
              <a:rPr lang="en-US" sz="2000" dirty="0" smtClean="0">
                <a:latin typeface="Times New Roman" pitchFamily="18" charset="0"/>
                <a:cs typeface="Times New Roman" pitchFamily="18" charset="0"/>
              </a:rPr>
              <a:t> harmonics of the leakage currents are eliminated by adding a notch filter to the </a:t>
            </a:r>
            <a:r>
              <a:rPr lang="en-US" sz="2000" dirty="0" err="1" smtClean="0">
                <a:latin typeface="Times New Roman" pitchFamily="18" charset="0"/>
                <a:cs typeface="Times New Roman" pitchFamily="18" charset="0"/>
              </a:rPr>
              <a:t>qZSI</a:t>
            </a:r>
            <a:r>
              <a:rPr lang="en-US"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existing solutions based on modified topologies adopt a relatively large number of extra components, which lead to higher cost and potentially low reliability, and thus the new modified topologies using fewer components is a promising solution to reduce the cost and improve the reliability of the system</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addition, it is necessary to propose new modulation techniques, which are easy to be implemented in the digital control system compared with the existing complicated modulation methods.</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Due </a:t>
            </a:r>
            <a:r>
              <a:rPr lang="en-US" sz="2000" dirty="0" smtClean="0">
                <a:latin typeface="Times New Roman" pitchFamily="18" charset="0"/>
                <a:cs typeface="Times New Roman" pitchFamily="18" charset="0"/>
              </a:rPr>
              <a:t>to the requirements of high efficiency, reliability, power density and low cost and reduced size, transformer less PV inverters can be utilized in a grid-connected solar energy system.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order to deal with this problem, MPPT (Maximum Power Point Tracking) technique is introduced, which is nothing but an algorithm to extract the maximum power from the solar panels.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generation of leakage currents is the major problem faced by a grid connected PV system.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leakage current should be strictly limited, since it can lead to safety issues, increased the total harmonic distortion (THD) of the injected currents, and also electromagnetic interference (EMI) problems; all of which, may violate the grid standards.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381000"/>
            <a:ext cx="7498080" cy="6248400"/>
          </a:xfrm>
        </p:spPr>
        <p:txBody>
          <a:bodyPr>
            <a:noAutofit/>
          </a:bodyPr>
          <a:lstStyle/>
          <a:p>
            <a:pPr algn="just">
              <a:lnSpc>
                <a:spcPct val="150000"/>
              </a:lnSpc>
            </a:pPr>
            <a:r>
              <a:rPr lang="en-US" sz="2000" dirty="0" smtClean="0">
                <a:latin typeface="Times New Roman" pitchFamily="18" charset="0"/>
                <a:cs typeface="Times New Roman" pitchFamily="18" charset="0"/>
              </a:rPr>
              <a:t>To address this, various mitigation strategies were proposed by modifying the topologies or modulation methods to maintain a constant common mode voltage (CMV) and decrease the common mode current (CMC).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 a topology derived from the single-phase zero-voltage state rectifier was proposed, which can achieve a constant CMV to eliminate the leakage current.</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 the active zero state pulse-width modulation (PW) was proposed based on two active vectors replacing the traditional zero states in opposite directions, where the peak value of the CMV is reduced</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In , the remote state PWM was proposed where only the even vectors or odd vectors are used. Thus, the CMV remains constant.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The proposed new carrier based modulation technique ensures good performance in terms of output current with low THD.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paper reviewed and investigated the performance of 3- phase transformer less PV inverters combined with PWM techniques to reduce the leakage currents.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voltage obtained from the PV panels with the help of MPPT is the fed to a step up converter to boost the voltage level.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Boost </a:t>
            </a:r>
            <a:r>
              <a:rPr lang="en-US" sz="2000" dirty="0" smtClean="0">
                <a:latin typeface="Times New Roman" pitchFamily="18" charset="0"/>
                <a:cs typeface="Times New Roman" pitchFamily="18" charset="0"/>
              </a:rPr>
              <a:t>converter is used here because of its simple structure and ease of control. H8 inverter is used here because of its ability to suppress the leakage currents. </a:t>
            </a: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644650"/>
                <a:gridCol w="3600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0"/>
                        </a:spcAft>
                      </a:pPr>
                      <a:r>
                        <a:rPr lang="en-US" sz="2000" dirty="0">
                          <a:latin typeface="Times New Roman"/>
                          <a:ea typeface="Calibri"/>
                          <a:cs typeface="Latha"/>
                        </a:rPr>
                        <a:t>Modulation Techniques to Eliminate Leakage Currents in </a:t>
                      </a:r>
                      <a:r>
                        <a:rPr lang="en-US" sz="2000" dirty="0" smtClean="0">
                          <a:latin typeface="Times New Roman"/>
                          <a:ea typeface="Calibri"/>
                          <a:cs typeface="Latha"/>
                        </a:rPr>
                        <a:t>Transformer less </a:t>
                      </a:r>
                      <a:r>
                        <a:rPr lang="en-US" sz="2000" dirty="0">
                          <a:latin typeface="Times New Roman"/>
                          <a:ea typeface="Calibri"/>
                          <a:cs typeface="Latha"/>
                        </a:rPr>
                        <a:t>Three-Phase Photovoltaic Systems</a:t>
                      </a:r>
                      <a:endParaRPr lang="en-IN" sz="1600" dirty="0">
                        <a:latin typeface="Calibri"/>
                        <a:ea typeface="Calibri"/>
                        <a:cs typeface="Latha"/>
                      </a:endParaRPr>
                    </a:p>
                  </a:txBody>
                  <a:tcPr marL="68580" marR="68580" marT="0" marB="0"/>
                </a:tc>
                <a:tc>
                  <a:txBody>
                    <a:bodyPr/>
                    <a:lstStyle/>
                    <a:p>
                      <a:pPr algn="just">
                        <a:lnSpc>
                          <a:spcPct val="150000"/>
                        </a:lnSpc>
                        <a:spcAft>
                          <a:spcPts val="0"/>
                        </a:spcAft>
                      </a:pPr>
                      <a:r>
                        <a:rPr lang="en-US" sz="2000">
                          <a:latin typeface="Times New Roman"/>
                          <a:ea typeface="Calibri"/>
                          <a:cs typeface="Latha"/>
                        </a:rPr>
                        <a:t>Marcelo C. Cavalcanti, Alexandre M. de Farias, </a:t>
                      </a:r>
                      <a:endParaRPr lang="en-IN" sz="1600">
                        <a:latin typeface="Calibri"/>
                        <a:ea typeface="Calibri"/>
                        <a:cs typeface="Latha"/>
                      </a:endParaRPr>
                    </a:p>
                  </a:txBody>
                  <a:tcPr marL="68580" marR="68580" marT="0" marB="0"/>
                </a:tc>
                <a:tc>
                  <a:txBody>
                    <a:bodyPr/>
                    <a:lstStyle/>
                    <a:p>
                      <a:pPr algn="just">
                        <a:lnSpc>
                          <a:spcPct val="150000"/>
                        </a:lnSpc>
                        <a:spcAft>
                          <a:spcPts val="0"/>
                        </a:spcAft>
                      </a:pPr>
                      <a:r>
                        <a:rPr lang="en-US" sz="2000">
                          <a:solidFill>
                            <a:srgbClr val="333333"/>
                          </a:solidFill>
                          <a:latin typeface="Times New Roman"/>
                          <a:ea typeface="Calibri"/>
                          <a:cs typeface="Latha"/>
                        </a:rPr>
                        <a:t>In transformerless systems, the PV module parasitic capacitance can introduce leakage currents in which the amplitude depends on the converter topology, on the pulsewidth modulation, and on the resonant circuit comprised by the system components.</a:t>
                      </a:r>
                      <a:endParaRPr lang="en-IN" sz="1600">
                        <a:latin typeface="Calibri"/>
                        <a:ea typeface="Calibri"/>
                        <a:cs typeface="Latha"/>
                      </a:endParaRPr>
                    </a:p>
                  </a:txBody>
                  <a:tcPr marL="68580" marR="68580" marT="0" marB="0"/>
                </a:tc>
              </a:tr>
              <a:tr h="370840">
                <a:tc>
                  <a:txBody>
                    <a:bodyPr/>
                    <a:lstStyle/>
                    <a:p>
                      <a:pPr algn="just">
                        <a:lnSpc>
                          <a:spcPct val="150000"/>
                        </a:lnSpc>
                        <a:spcAft>
                          <a:spcPts val="0"/>
                        </a:spcAft>
                      </a:pPr>
                      <a:r>
                        <a:rPr lang="en-US" sz="2000">
                          <a:latin typeface="Times New Roman"/>
                          <a:ea typeface="Calibri"/>
                          <a:cs typeface="Latha"/>
                        </a:rPr>
                        <a:t>Three Phase Inverter Topologies for Grid-Connected Photovoltaic Applications</a:t>
                      </a:r>
                      <a:endParaRPr lang="en-IN" sz="1600">
                        <a:latin typeface="Calibri"/>
                        <a:ea typeface="Calibri"/>
                        <a:cs typeface="Latha"/>
                      </a:endParaRPr>
                    </a:p>
                  </a:txBody>
                  <a:tcPr marL="68580" marR="68580" marT="0" marB="0"/>
                </a:tc>
                <a:tc>
                  <a:txBody>
                    <a:bodyPr/>
                    <a:lstStyle/>
                    <a:p>
                      <a:pPr algn="just">
                        <a:lnSpc>
                          <a:spcPct val="150000"/>
                        </a:lnSpc>
                        <a:spcAft>
                          <a:spcPts val="0"/>
                        </a:spcAft>
                      </a:pPr>
                      <a:r>
                        <a:rPr lang="en-US" sz="2000">
                          <a:latin typeface="Times New Roman"/>
                          <a:ea typeface="Calibri"/>
                          <a:cs typeface="Latha"/>
                        </a:rPr>
                        <a:t>Francisco D. Freijedo, Alejandro G. Yepes, </a:t>
                      </a:r>
                      <a:endParaRPr lang="en-IN" sz="1600">
                        <a:latin typeface="Calibri"/>
                        <a:ea typeface="Calibri"/>
                        <a:cs typeface="Latha"/>
                      </a:endParaRPr>
                    </a:p>
                  </a:txBody>
                  <a:tcPr marL="68580" marR="68580" marT="0" marB="0"/>
                </a:tc>
                <a:tc>
                  <a:txBody>
                    <a:bodyPr/>
                    <a:lstStyle/>
                    <a:p>
                      <a:pPr algn="just">
                        <a:lnSpc>
                          <a:spcPct val="150000"/>
                        </a:lnSpc>
                        <a:spcAft>
                          <a:spcPts val="0"/>
                        </a:spcAft>
                      </a:pPr>
                      <a:r>
                        <a:rPr lang="en-US" sz="2000" dirty="0">
                          <a:solidFill>
                            <a:srgbClr val="333333"/>
                          </a:solidFill>
                          <a:latin typeface="Times New Roman"/>
                          <a:ea typeface="Calibri"/>
                          <a:cs typeface="Latha"/>
                        </a:rPr>
                        <a:t>The evaluation of topologies are based on datasheet parameters and analytical results are provided for 50 kW, 100 kW, and 200 kW power ratings.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58890"/>
        </p:xfrm>
        <a:graphic>
          <a:graphicData uri="http://schemas.openxmlformats.org/drawingml/2006/table">
            <a:tbl>
              <a:tblPr firstRow="1" bandRow="1">
                <a:tableStyleId>{5C22544A-7EE6-4342-B048-85BDC9FD1C3A}</a:tableStyleId>
              </a:tblPr>
              <a:tblGrid>
                <a:gridCol w="2571750"/>
                <a:gridCol w="1543050"/>
                <a:gridCol w="3600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0"/>
                        </a:spcAft>
                      </a:pPr>
                      <a:r>
                        <a:rPr lang="en-US" sz="1900" dirty="0">
                          <a:latin typeface="Times New Roman"/>
                          <a:ea typeface="Calibri"/>
                          <a:cs typeface="Latha"/>
                        </a:rPr>
                        <a:t>A Technical Comparison Among Different PV-MPPT Algorithms to Observe the Effect of Fast Changing Solar Irradiation</a:t>
                      </a:r>
                      <a:endParaRPr lang="en-IN" sz="1900" dirty="0">
                        <a:latin typeface="Calibri"/>
                        <a:ea typeface="Calibri"/>
                        <a:cs typeface="Latha"/>
                      </a:endParaRPr>
                    </a:p>
                  </a:txBody>
                  <a:tcPr marL="68580" marR="68580" marT="0" marB="0"/>
                </a:tc>
                <a:tc>
                  <a:txBody>
                    <a:bodyPr/>
                    <a:lstStyle/>
                    <a:p>
                      <a:pPr algn="just">
                        <a:lnSpc>
                          <a:spcPct val="150000"/>
                        </a:lnSpc>
                        <a:spcAft>
                          <a:spcPts val="0"/>
                        </a:spcAft>
                      </a:pPr>
                      <a:r>
                        <a:rPr lang="en-US" sz="1900">
                          <a:latin typeface="Times New Roman"/>
                          <a:ea typeface="Calibri"/>
                          <a:cs typeface="Latha"/>
                        </a:rPr>
                        <a:t>Shameem Ahmad, Md. Tanvir Rashid </a:t>
                      </a:r>
                      <a:endParaRPr lang="en-IN" sz="1900">
                        <a:latin typeface="Calibri"/>
                        <a:ea typeface="Calibri"/>
                        <a:cs typeface="Latha"/>
                      </a:endParaRPr>
                    </a:p>
                  </a:txBody>
                  <a:tcPr marL="68580" marR="68580" marT="0" marB="0"/>
                </a:tc>
                <a:tc>
                  <a:txBody>
                    <a:bodyPr/>
                    <a:lstStyle/>
                    <a:p>
                      <a:pPr algn="just">
                        <a:lnSpc>
                          <a:spcPct val="150000"/>
                        </a:lnSpc>
                        <a:spcAft>
                          <a:spcPts val="0"/>
                        </a:spcAft>
                      </a:pPr>
                      <a:r>
                        <a:rPr lang="en-US" sz="1900">
                          <a:solidFill>
                            <a:srgbClr val="333333"/>
                          </a:solidFill>
                          <a:latin typeface="Times New Roman"/>
                          <a:ea typeface="Calibri"/>
                          <a:cs typeface="Latha"/>
                        </a:rPr>
                        <a:t>The maximum power point tracking (MPPT) technique enables maximization of the energy production of photovoltaic sources during stochastically varying solar irradiation and ambient temperature conditions.</a:t>
                      </a:r>
                      <a:endParaRPr lang="en-IN" sz="1900">
                        <a:latin typeface="Calibri"/>
                        <a:ea typeface="Calibri"/>
                        <a:cs typeface="Latha"/>
                      </a:endParaRPr>
                    </a:p>
                  </a:txBody>
                  <a:tcPr marL="68580" marR="68580" marT="0" marB="0"/>
                </a:tc>
              </a:tr>
              <a:tr h="370840">
                <a:tc>
                  <a:txBody>
                    <a:bodyPr/>
                    <a:lstStyle/>
                    <a:p>
                      <a:pPr algn="just">
                        <a:lnSpc>
                          <a:spcPct val="150000"/>
                        </a:lnSpc>
                        <a:spcAft>
                          <a:spcPts val="0"/>
                        </a:spcAft>
                      </a:pPr>
                      <a:r>
                        <a:rPr lang="en-US" sz="1900">
                          <a:latin typeface="Times New Roman"/>
                          <a:ea typeface="Calibri"/>
                          <a:cs typeface="Latha"/>
                        </a:rPr>
                        <a:t>An Improved P&amp;O MPPT Algorithm for Single Stage Three-Phase Grid Integrated Solar PV System</a:t>
                      </a:r>
                      <a:endParaRPr lang="en-IN" sz="1900">
                        <a:latin typeface="Calibri"/>
                        <a:ea typeface="Calibri"/>
                        <a:cs typeface="Latha"/>
                      </a:endParaRPr>
                    </a:p>
                  </a:txBody>
                  <a:tcPr marL="68580" marR="68580" marT="0" marB="0"/>
                </a:tc>
                <a:tc>
                  <a:txBody>
                    <a:bodyPr/>
                    <a:lstStyle/>
                    <a:p>
                      <a:pPr algn="just">
                        <a:lnSpc>
                          <a:spcPct val="150000"/>
                        </a:lnSpc>
                        <a:spcAft>
                          <a:spcPts val="0"/>
                        </a:spcAft>
                      </a:pPr>
                      <a:r>
                        <a:rPr lang="en-US" sz="1900">
                          <a:latin typeface="Times New Roman"/>
                          <a:ea typeface="Calibri"/>
                          <a:cs typeface="Latha"/>
                        </a:rPr>
                        <a:t>Amresh Kumar Singh, Ikhlaq Hussain </a:t>
                      </a:r>
                      <a:endParaRPr lang="en-IN" sz="1900">
                        <a:latin typeface="Calibri"/>
                        <a:ea typeface="Calibri"/>
                        <a:cs typeface="Latha"/>
                      </a:endParaRPr>
                    </a:p>
                  </a:txBody>
                  <a:tcPr marL="68580" marR="68580" marT="0" marB="0"/>
                </a:tc>
                <a:tc>
                  <a:txBody>
                    <a:bodyPr/>
                    <a:lstStyle/>
                    <a:p>
                      <a:pPr algn="just">
                        <a:lnSpc>
                          <a:spcPct val="150000"/>
                        </a:lnSpc>
                        <a:spcAft>
                          <a:spcPts val="0"/>
                        </a:spcAft>
                      </a:pPr>
                      <a:r>
                        <a:rPr lang="en-US" sz="1900" dirty="0">
                          <a:solidFill>
                            <a:srgbClr val="000000"/>
                          </a:solidFill>
                          <a:latin typeface="Times New Roman"/>
                          <a:ea typeface="Calibri"/>
                          <a:cs typeface="Latha"/>
                        </a:rPr>
                        <a:t>Due to simple implementation and efficient tracking, the P&amp;O approach of extracting maximum power from a PV array is very popular and efficient tracking technique among all MPPT techniques.</a:t>
                      </a:r>
                      <a:endParaRPr lang="en-IN" sz="19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24001" y="1447800"/>
            <a:ext cx="7010400" cy="45720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60000"/>
              </a:lnSpc>
              <a:buNone/>
            </a:pPr>
            <a:r>
              <a:rPr lang="en-US" sz="2000" dirty="0" smtClean="0">
                <a:latin typeface="Times New Roman" pitchFamily="18" charset="0"/>
                <a:cs typeface="Times New Roman" pitchFamily="18" charset="0"/>
              </a:rPr>
              <a:t>    This </a:t>
            </a:r>
            <a:r>
              <a:rPr lang="en-US" sz="2000" dirty="0" smtClean="0">
                <a:latin typeface="Times New Roman" pitchFamily="18" charset="0"/>
                <a:cs typeface="Times New Roman" pitchFamily="18" charset="0"/>
              </a:rPr>
              <a:t>paper reviewed and investigated the performance of 3- phase </a:t>
            </a:r>
            <a:r>
              <a:rPr lang="en-US" sz="2000" dirty="0" smtClean="0">
                <a:latin typeface="Times New Roman" pitchFamily="18" charset="0"/>
                <a:cs typeface="Times New Roman" pitchFamily="18" charset="0"/>
              </a:rPr>
              <a:t>transformer less </a:t>
            </a:r>
            <a:r>
              <a:rPr lang="en-US" sz="2000" dirty="0" smtClean="0">
                <a:latin typeface="Times New Roman" pitchFamily="18" charset="0"/>
                <a:cs typeface="Times New Roman" pitchFamily="18" charset="0"/>
              </a:rPr>
              <a:t>PV inverters combined with PWM techniques to reduce the leakage currents. The output waveform of H8 inverter is ripple free. When compared to previous inverter topology like H6 inverter, the leakage current is reduced. The output waveform is the proof that leakage current is reduced considerably. The control scheme is very much simple compared to existing systems.</a:t>
            </a:r>
            <a:endParaRPr lang="en-IN" sz="2000" dirty="0" smtClean="0">
              <a:latin typeface="Times New Roman" pitchFamily="18" charset="0"/>
              <a:cs typeface="Times New Roman" pitchFamily="18" charset="0"/>
            </a:endParaRPr>
          </a:p>
          <a:p>
            <a:pPr algn="just">
              <a:lnSpc>
                <a:spcPct val="160000"/>
              </a:lnSpc>
              <a:buNone/>
            </a:pP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228600"/>
            <a:ext cx="7790688" cy="6477000"/>
          </a:xfrm>
        </p:spPr>
        <p:txBody>
          <a:bodyPr>
            <a:noAutofit/>
          </a:bodyPr>
          <a:lstStyle/>
          <a:p>
            <a:pPr lvl="0" algn="just">
              <a:lnSpc>
                <a:spcPct val="150000"/>
              </a:lnSpc>
            </a:pPr>
            <a:r>
              <a:rPr lang="en-US" sz="1600" dirty="0" smtClean="0">
                <a:latin typeface="Times New Roman" pitchFamily="18" charset="0"/>
                <a:cs typeface="Times New Roman" pitchFamily="18" charset="0"/>
              </a:rPr>
              <a:t>[1]Marcelo C. </a:t>
            </a:r>
            <a:r>
              <a:rPr lang="en-US" sz="1600" dirty="0" err="1" smtClean="0">
                <a:latin typeface="Times New Roman" pitchFamily="18" charset="0"/>
                <a:cs typeface="Times New Roman" pitchFamily="18" charset="0"/>
              </a:rPr>
              <a:t>Cavalcanti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Alexandre</a:t>
            </a:r>
            <a:r>
              <a:rPr lang="en-US" sz="1600" dirty="0" smtClean="0">
                <a:latin typeface="Times New Roman" pitchFamily="18" charset="0"/>
                <a:cs typeface="Times New Roman" pitchFamily="18" charset="0"/>
              </a:rPr>
              <a:t> M. de </a:t>
            </a:r>
            <a:r>
              <a:rPr lang="en-US" sz="1600" dirty="0" err="1" smtClean="0">
                <a:latin typeface="Times New Roman" pitchFamily="18" charset="0"/>
                <a:cs typeface="Times New Roman" pitchFamily="18" charset="0"/>
              </a:rPr>
              <a:t>Farias</a:t>
            </a:r>
            <a:r>
              <a:rPr lang="en-US" sz="1600" dirty="0" smtClean="0">
                <a:latin typeface="Times New Roman" pitchFamily="18" charset="0"/>
                <a:cs typeface="Times New Roman" pitchFamily="18" charset="0"/>
              </a:rPr>
              <a:t>, “Modulation Techniques to Eliminate Leakage Currents in </a:t>
            </a:r>
            <a:r>
              <a:rPr lang="en-US" sz="1600" dirty="0" err="1" smtClean="0">
                <a:latin typeface="Times New Roman" pitchFamily="18" charset="0"/>
                <a:cs typeface="Times New Roman" pitchFamily="18" charset="0"/>
              </a:rPr>
              <a:t>Transformerless</a:t>
            </a:r>
            <a:r>
              <a:rPr lang="en-US" sz="1600" dirty="0" smtClean="0">
                <a:latin typeface="Times New Roman" pitchFamily="18" charset="0"/>
                <a:cs typeface="Times New Roman" pitchFamily="18" charset="0"/>
              </a:rPr>
              <a:t> Three-Phase Photovoltaic Systems” , IEEE Transactions on Industrial Electronics, vol. 57, NO. 4, APRIL 2010. </a:t>
            </a:r>
            <a:endParaRPr lang="en-IN" sz="1600" dirty="0" smtClean="0">
              <a:latin typeface="Times New Roman" pitchFamily="18" charset="0"/>
              <a:cs typeface="Times New Roman" pitchFamily="18" charset="0"/>
            </a:endParaRPr>
          </a:p>
          <a:p>
            <a:pPr lvl="0" algn="just">
              <a:lnSpc>
                <a:spcPct val="150000"/>
              </a:lnSpc>
            </a:pPr>
            <a:r>
              <a:rPr lang="en-US" sz="1600" dirty="0" smtClean="0">
                <a:latin typeface="Times New Roman" pitchFamily="18" charset="0"/>
                <a:cs typeface="Times New Roman" pitchFamily="18" charset="0"/>
              </a:rPr>
              <a:t>[2] Francisco D. </a:t>
            </a:r>
            <a:r>
              <a:rPr lang="en-US" sz="1600" dirty="0" err="1" smtClean="0">
                <a:latin typeface="Times New Roman" pitchFamily="18" charset="0"/>
                <a:cs typeface="Times New Roman" pitchFamily="18" charset="0"/>
              </a:rPr>
              <a:t>Freijedo</a:t>
            </a:r>
            <a:r>
              <a:rPr lang="en-US" sz="1600" dirty="0" smtClean="0">
                <a:latin typeface="Times New Roman" pitchFamily="18" charset="0"/>
                <a:cs typeface="Times New Roman" pitchFamily="18" charset="0"/>
              </a:rPr>
              <a:t>, Alejandro G. </a:t>
            </a:r>
            <a:r>
              <a:rPr lang="en-US" sz="1600" dirty="0" err="1" smtClean="0">
                <a:latin typeface="Times New Roman" pitchFamily="18" charset="0"/>
                <a:cs typeface="Times New Roman" pitchFamily="18" charset="0"/>
              </a:rPr>
              <a:t>Yepes</a:t>
            </a:r>
            <a:r>
              <a:rPr lang="en-US" sz="1600" dirty="0" smtClean="0">
                <a:latin typeface="Times New Roman" pitchFamily="18" charset="0"/>
                <a:cs typeface="Times New Roman" pitchFamily="18" charset="0"/>
              </a:rPr>
              <a:t>, “Three Phase Inverter Topologies for Grid-Connected Photovoltaic Applications”, ," IEEE Transactions on Industrial Electronics, vol. 60, pp. 3602-3618, 2014 </a:t>
            </a:r>
            <a:endParaRPr lang="en-IN" sz="1600" dirty="0" smtClean="0">
              <a:latin typeface="Times New Roman" pitchFamily="18" charset="0"/>
              <a:cs typeface="Times New Roman" pitchFamily="18" charset="0"/>
            </a:endParaRPr>
          </a:p>
          <a:p>
            <a:pPr lvl="0" algn="just">
              <a:lnSpc>
                <a:spcPct val="150000"/>
              </a:lnSpc>
            </a:pPr>
            <a:r>
              <a:rPr lang="en-US" sz="1600" dirty="0" smtClean="0">
                <a:latin typeface="Times New Roman" pitchFamily="18" charset="0"/>
                <a:cs typeface="Times New Roman" pitchFamily="18" charset="0"/>
              </a:rPr>
              <a:t>[3] </a:t>
            </a:r>
            <a:r>
              <a:rPr lang="en-US" sz="1600" dirty="0" err="1" smtClean="0">
                <a:latin typeface="Times New Roman" pitchFamily="18" charset="0"/>
                <a:cs typeface="Times New Roman" pitchFamily="18" charset="0"/>
              </a:rPr>
              <a:t>Shameem</a:t>
            </a:r>
            <a:r>
              <a:rPr lang="en-US" sz="1600" dirty="0" smtClean="0">
                <a:latin typeface="Times New Roman" pitchFamily="18" charset="0"/>
                <a:cs typeface="Times New Roman" pitchFamily="18" charset="0"/>
              </a:rPr>
              <a:t> Ahmad, Md. </a:t>
            </a:r>
            <a:r>
              <a:rPr lang="en-US" sz="1600" dirty="0" err="1" smtClean="0">
                <a:latin typeface="Times New Roman" pitchFamily="18" charset="0"/>
                <a:cs typeface="Times New Roman" pitchFamily="18" charset="0"/>
              </a:rPr>
              <a:t>Tanvir</a:t>
            </a:r>
            <a:r>
              <a:rPr lang="en-US" sz="1600" dirty="0" smtClean="0">
                <a:latin typeface="Times New Roman" pitchFamily="18" charset="0"/>
                <a:cs typeface="Times New Roman" pitchFamily="18" charset="0"/>
              </a:rPr>
              <a:t> Rashid “A Technical Comparison Among Different PV-MPPT Algorithms to Observe the Effect of Fast Changing Solar Irradiation” , IEEE International WIE Conference on Electrical and Computer Engineering, pp. no. 155-158, 2015 April. </a:t>
            </a:r>
            <a:endParaRPr lang="en-IN" sz="1600" dirty="0" smtClean="0">
              <a:latin typeface="Times New Roman" pitchFamily="18" charset="0"/>
              <a:cs typeface="Times New Roman" pitchFamily="18" charset="0"/>
            </a:endParaRPr>
          </a:p>
          <a:p>
            <a:pPr lvl="0" algn="just">
              <a:lnSpc>
                <a:spcPct val="150000"/>
              </a:lnSpc>
            </a:pPr>
            <a:r>
              <a:rPr lang="en-US" sz="1600" dirty="0" smtClean="0">
                <a:latin typeface="Times New Roman" pitchFamily="18" charset="0"/>
                <a:cs typeface="Times New Roman" pitchFamily="18" charset="0"/>
              </a:rPr>
              <a:t>[4] </a:t>
            </a:r>
            <a:r>
              <a:rPr lang="en-US" sz="1600" dirty="0" err="1" smtClean="0">
                <a:latin typeface="Times New Roman" pitchFamily="18" charset="0"/>
                <a:cs typeface="Times New Roman" pitchFamily="18" charset="0"/>
              </a:rPr>
              <a:t>Amresh</a:t>
            </a:r>
            <a:r>
              <a:rPr lang="en-US" sz="1600" dirty="0" smtClean="0">
                <a:latin typeface="Times New Roman" pitchFamily="18" charset="0"/>
                <a:cs typeface="Times New Roman" pitchFamily="18" charset="0"/>
              </a:rPr>
              <a:t> Kumar Singh, </a:t>
            </a:r>
            <a:r>
              <a:rPr lang="en-US" sz="1600" dirty="0" err="1" smtClean="0">
                <a:latin typeface="Times New Roman" pitchFamily="18" charset="0"/>
                <a:cs typeface="Times New Roman" pitchFamily="18" charset="0"/>
              </a:rPr>
              <a:t>Ikhlaq</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Hussain</a:t>
            </a:r>
            <a:r>
              <a:rPr lang="en-US" sz="1600" dirty="0" smtClean="0">
                <a:latin typeface="Times New Roman" pitchFamily="18" charset="0"/>
                <a:cs typeface="Times New Roman" pitchFamily="18" charset="0"/>
              </a:rPr>
              <a:t> “An Improved P&amp;O MPPT Algorithm for Single Stage Three-Phase Grid Integrated Solar PV System”, IEEE Transactions on Industrial </a:t>
            </a:r>
            <a:r>
              <a:rPr lang="en-US" sz="1600" dirty="0" err="1" smtClean="0">
                <a:latin typeface="Times New Roman" pitchFamily="18" charset="0"/>
                <a:cs typeface="Times New Roman" pitchFamily="18" charset="0"/>
              </a:rPr>
              <a:t>Electronicsvol</a:t>
            </a:r>
            <a:r>
              <a:rPr lang="en-US" sz="1600" dirty="0" smtClean="0">
                <a:latin typeface="Times New Roman" pitchFamily="18" charset="0"/>
                <a:cs typeface="Times New Roman" pitchFamily="18" charset="0"/>
              </a:rPr>
              <a:t>. 81, APRIL 2016. </a:t>
            </a:r>
            <a:endParaRPr lang="en-IN" sz="1600" dirty="0" smtClean="0">
              <a:latin typeface="Times New Roman" pitchFamily="18" charset="0"/>
              <a:cs typeface="Times New Roman" pitchFamily="18" charset="0"/>
            </a:endParaRPr>
          </a:p>
          <a:p>
            <a:pPr lvl="0" algn="just">
              <a:lnSpc>
                <a:spcPct val="150000"/>
              </a:lnSpc>
            </a:pPr>
            <a:r>
              <a:rPr lang="en-US" sz="1600" dirty="0" smtClean="0">
                <a:latin typeface="Times New Roman" pitchFamily="18" charset="0"/>
                <a:cs typeface="Times New Roman" pitchFamily="18" charset="0"/>
              </a:rPr>
              <a:t>[5] Ahmad </a:t>
            </a:r>
            <a:r>
              <a:rPr lang="en-US" sz="1600" dirty="0" err="1" smtClean="0">
                <a:latin typeface="Times New Roman" pitchFamily="18" charset="0"/>
                <a:cs typeface="Times New Roman" pitchFamily="18" charset="0"/>
              </a:rPr>
              <a:t>Syed</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S.Tara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Kalyani</a:t>
            </a:r>
            <a:r>
              <a:rPr lang="en-US" sz="1600" dirty="0" smtClean="0">
                <a:latin typeface="Times New Roman" pitchFamily="18" charset="0"/>
                <a:cs typeface="Times New Roman" pitchFamily="18" charset="0"/>
              </a:rPr>
              <a:t>, “Three-Phase Eight Switch Inverter with Reduced Common mode voltage for </a:t>
            </a:r>
            <a:r>
              <a:rPr lang="en-US" sz="1600" dirty="0" err="1" smtClean="0">
                <a:latin typeface="Times New Roman" pitchFamily="18" charset="0"/>
                <a:cs typeface="Times New Roman" pitchFamily="18" charset="0"/>
              </a:rPr>
              <a:t>Transformerless</a:t>
            </a:r>
            <a:r>
              <a:rPr lang="en-US" sz="1600" dirty="0" smtClean="0">
                <a:latin typeface="Times New Roman" pitchFamily="18" charset="0"/>
                <a:cs typeface="Times New Roman" pitchFamily="18" charset="0"/>
              </a:rPr>
              <a:t> Photovoltaic Systems”, International Conference on Electrical, Electronics, and Optimization Techniques (ICEEOT), vol.64, </a:t>
            </a:r>
            <a:r>
              <a:rPr lang="en-US" sz="1600" dirty="0" err="1" smtClean="0">
                <a:latin typeface="Times New Roman" pitchFamily="18" charset="0"/>
                <a:cs typeface="Times New Roman" pitchFamily="18" charset="0"/>
              </a:rPr>
              <a:t>pp.no</a:t>
            </a:r>
            <a:r>
              <a:rPr lang="en-US" sz="1600" dirty="0" smtClean="0">
                <a:latin typeface="Times New Roman" pitchFamily="18" charset="0"/>
                <a:cs typeface="Times New Roman" pitchFamily="18" charset="0"/>
              </a:rPr>
              <a:t>. 2840-2844, 2016 March </a:t>
            </a:r>
            <a:endParaRPr lang="en-IN" sz="1600" dirty="0" smtClean="0">
              <a:latin typeface="Times New Roman" pitchFamily="18" charset="0"/>
              <a:cs typeface="Times New Roman" pitchFamily="18" charset="0"/>
            </a:endParaRPr>
          </a:p>
          <a:p>
            <a:pPr algn="just">
              <a:lnSpc>
                <a:spcPct val="150000"/>
              </a:lnSpc>
              <a:buNone/>
            </a:pP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lvl="0" algn="just">
              <a:lnSpc>
                <a:spcPct val="150000"/>
              </a:lnSpc>
            </a:pPr>
            <a:r>
              <a:rPr lang="en-US" sz="1600" dirty="0" smtClean="0">
                <a:latin typeface="Times New Roman" pitchFamily="18" charset="0"/>
                <a:cs typeface="Times New Roman" pitchFamily="18" charset="0"/>
              </a:rPr>
              <a:t>[6] R. R. </a:t>
            </a:r>
            <a:r>
              <a:rPr lang="en-US" sz="1600" dirty="0" err="1" smtClean="0">
                <a:latin typeface="Times New Roman" pitchFamily="18" charset="0"/>
                <a:cs typeface="Times New Roman" pitchFamily="18" charset="0"/>
              </a:rPr>
              <a:t>Karasani</a:t>
            </a:r>
            <a:r>
              <a:rPr lang="en-US" sz="1600" dirty="0" smtClean="0">
                <a:latin typeface="Times New Roman" pitchFamily="18" charset="0"/>
                <a:cs typeface="Times New Roman" pitchFamily="18" charset="0"/>
              </a:rPr>
              <a:t>, V. B. </a:t>
            </a:r>
            <a:r>
              <a:rPr lang="en-US" sz="1600" dirty="0" err="1" smtClean="0">
                <a:latin typeface="Times New Roman" pitchFamily="18" charset="0"/>
                <a:cs typeface="Times New Roman" pitchFamily="18" charset="0"/>
              </a:rPr>
              <a:t>Borghate</a:t>
            </a:r>
            <a:r>
              <a:rPr lang="en-US" sz="1600" dirty="0" smtClean="0">
                <a:latin typeface="Times New Roman" pitchFamily="18" charset="0"/>
                <a:cs typeface="Times New Roman" pitchFamily="18" charset="0"/>
              </a:rPr>
              <a:t>, P. M. </a:t>
            </a:r>
            <a:r>
              <a:rPr lang="en-US" sz="1600" dirty="0" err="1" smtClean="0">
                <a:latin typeface="Times New Roman" pitchFamily="18" charset="0"/>
                <a:cs typeface="Times New Roman" pitchFamily="18" charset="0"/>
              </a:rPr>
              <a:t>Meshram</a:t>
            </a:r>
            <a:r>
              <a:rPr lang="en-US" sz="1600" dirty="0" smtClean="0">
                <a:latin typeface="Times New Roman" pitchFamily="18" charset="0"/>
                <a:cs typeface="Times New Roman" pitchFamily="18" charset="0"/>
              </a:rPr>
              <a:t>, H. M. </a:t>
            </a:r>
            <a:r>
              <a:rPr lang="en-US" sz="1600" dirty="0" err="1" smtClean="0">
                <a:latin typeface="Times New Roman" pitchFamily="18" charset="0"/>
                <a:cs typeface="Times New Roman" pitchFamily="18" charset="0"/>
              </a:rPr>
              <a:t>Suryawanshi</a:t>
            </a:r>
            <a:r>
              <a:rPr lang="en-US" sz="1600" dirty="0" smtClean="0">
                <a:latin typeface="Times New Roman" pitchFamily="18" charset="0"/>
                <a:cs typeface="Times New Roman" pitchFamily="18" charset="0"/>
              </a:rPr>
              <a:t>, and S. </a:t>
            </a:r>
            <a:r>
              <a:rPr lang="en-US" sz="1600" dirty="0" err="1" smtClean="0">
                <a:latin typeface="Times New Roman" pitchFamily="18" charset="0"/>
                <a:cs typeface="Times New Roman" pitchFamily="18" charset="0"/>
              </a:rPr>
              <a:t>Sabyasachi</a:t>
            </a:r>
            <a:r>
              <a:rPr lang="en-US" sz="1600" dirty="0" smtClean="0">
                <a:latin typeface="Times New Roman" pitchFamily="18" charset="0"/>
                <a:cs typeface="Times New Roman" pitchFamily="18" charset="0"/>
              </a:rPr>
              <a:t>, "A Three-Phase Hybrid Cascaded Modular Multilevel Inverter for Renewable Energy Environment," IEEE Trans. Power Electron., vol. 32, no. 2, pp. 1070-1087, 2017. </a:t>
            </a:r>
            <a:endParaRPr lang="en-IN" sz="1600" dirty="0" smtClean="0">
              <a:latin typeface="Times New Roman" pitchFamily="18" charset="0"/>
              <a:cs typeface="Times New Roman" pitchFamily="18" charset="0"/>
            </a:endParaRPr>
          </a:p>
          <a:p>
            <a:pPr lvl="0" algn="just">
              <a:lnSpc>
                <a:spcPct val="150000"/>
              </a:lnSpc>
            </a:pPr>
            <a:r>
              <a:rPr lang="en-US" sz="1600" dirty="0" smtClean="0">
                <a:latin typeface="Times New Roman" pitchFamily="18" charset="0"/>
                <a:cs typeface="Times New Roman" pitchFamily="18" charset="0"/>
              </a:rPr>
              <a:t>[7] E. </a:t>
            </a:r>
            <a:r>
              <a:rPr lang="en-US" sz="1600" dirty="0" err="1" smtClean="0">
                <a:latin typeface="Times New Roman" pitchFamily="18" charset="0"/>
                <a:cs typeface="Times New Roman" pitchFamily="18" charset="0"/>
              </a:rPr>
              <a:t>Afshari</a:t>
            </a:r>
            <a:r>
              <a:rPr lang="en-US" sz="1600" dirty="0" smtClean="0">
                <a:latin typeface="Times New Roman" pitchFamily="18" charset="0"/>
                <a:cs typeface="Times New Roman" pitchFamily="18" charset="0"/>
              </a:rPr>
              <a:t>, G. R. </a:t>
            </a:r>
            <a:r>
              <a:rPr lang="en-US" sz="1600" dirty="0" err="1" smtClean="0">
                <a:latin typeface="Times New Roman" pitchFamily="18" charset="0"/>
                <a:cs typeface="Times New Roman" pitchFamily="18" charset="0"/>
              </a:rPr>
              <a:t>Moradi</a:t>
            </a:r>
            <a:r>
              <a:rPr lang="en-US" sz="1600" dirty="0" smtClean="0">
                <a:latin typeface="Times New Roman" pitchFamily="18" charset="0"/>
                <a:cs typeface="Times New Roman" pitchFamily="18" charset="0"/>
              </a:rPr>
              <a:t>, R. </a:t>
            </a:r>
            <a:r>
              <a:rPr lang="en-US" sz="1600" dirty="0" err="1" smtClean="0">
                <a:latin typeface="Times New Roman" pitchFamily="18" charset="0"/>
                <a:cs typeface="Times New Roman" pitchFamily="18" charset="0"/>
              </a:rPr>
              <a:t>Rahimi</a:t>
            </a:r>
            <a:r>
              <a:rPr lang="en-US" sz="1600" dirty="0" smtClean="0">
                <a:latin typeface="Times New Roman" pitchFamily="18" charset="0"/>
                <a:cs typeface="Times New Roman" pitchFamily="18" charset="0"/>
              </a:rPr>
              <a:t>, B. </a:t>
            </a:r>
            <a:r>
              <a:rPr lang="en-US" sz="1600" dirty="0" err="1" smtClean="0">
                <a:latin typeface="Times New Roman" pitchFamily="18" charset="0"/>
                <a:cs typeface="Times New Roman" pitchFamily="18" charset="0"/>
              </a:rPr>
              <a:t>Farhangi</a:t>
            </a:r>
            <a:r>
              <a:rPr lang="en-US" sz="1600" dirty="0" smtClean="0">
                <a:latin typeface="Times New Roman" pitchFamily="18" charset="0"/>
                <a:cs typeface="Times New Roman" pitchFamily="18" charset="0"/>
              </a:rPr>
              <a:t>, Y. Yang, F. </a:t>
            </a:r>
            <a:r>
              <a:rPr lang="en-US" sz="1600" dirty="0" err="1" smtClean="0">
                <a:latin typeface="Times New Roman" pitchFamily="18" charset="0"/>
                <a:cs typeface="Times New Roman" pitchFamily="18" charset="0"/>
              </a:rPr>
              <a:t>Blaabjerg</a:t>
            </a:r>
            <a:r>
              <a:rPr lang="en-US" sz="1600" dirty="0" smtClean="0">
                <a:latin typeface="Times New Roman" pitchFamily="18" charset="0"/>
                <a:cs typeface="Times New Roman" pitchFamily="18" charset="0"/>
              </a:rPr>
              <a:t>, and S. </a:t>
            </a:r>
            <a:r>
              <a:rPr lang="en-US" sz="1600" dirty="0" err="1" smtClean="0">
                <a:latin typeface="Times New Roman" pitchFamily="18" charset="0"/>
                <a:cs typeface="Times New Roman" pitchFamily="18" charset="0"/>
              </a:rPr>
              <a:t>Farhangi</a:t>
            </a:r>
            <a:r>
              <a:rPr lang="en-US" sz="1600" dirty="0" smtClean="0">
                <a:latin typeface="Times New Roman" pitchFamily="18" charset="0"/>
                <a:cs typeface="Times New Roman" pitchFamily="18" charset="0"/>
              </a:rPr>
              <a:t>, "Control Strategy for Three-Phase Grid Connected PV Inverters Enabling Current Limitation under Unbalanced Faults," IEEE Trans. Ind. Electron., vol. PP, no. 99, pp. 1-10, 2017.</a:t>
            </a:r>
            <a:endParaRPr lang="en-IN" sz="1600" dirty="0" smtClean="0">
              <a:latin typeface="Times New Roman" pitchFamily="18" charset="0"/>
              <a:cs typeface="Times New Roman" pitchFamily="18" charset="0"/>
            </a:endParaRPr>
          </a:p>
          <a:p>
            <a:pPr lvl="0" algn="just">
              <a:lnSpc>
                <a:spcPct val="150000"/>
              </a:lnSpc>
            </a:pPr>
            <a:r>
              <a:rPr lang="en-US" sz="1600" dirty="0" smtClean="0">
                <a:latin typeface="Times New Roman" pitchFamily="18" charset="0"/>
                <a:cs typeface="Times New Roman" pitchFamily="18" charset="0"/>
              </a:rPr>
              <a:t>[8] E. S. </a:t>
            </a:r>
            <a:r>
              <a:rPr lang="en-US" sz="1600" dirty="0" err="1" smtClean="0">
                <a:latin typeface="Times New Roman" pitchFamily="18" charset="0"/>
                <a:cs typeface="Times New Roman" pitchFamily="18" charset="0"/>
              </a:rPr>
              <a:t>Sreeraj</a:t>
            </a:r>
            <a:r>
              <a:rPr lang="en-US" sz="1600" dirty="0" smtClean="0">
                <a:latin typeface="Times New Roman" pitchFamily="18" charset="0"/>
                <a:cs typeface="Times New Roman" pitchFamily="18" charset="0"/>
              </a:rPr>
              <a:t>, K. </a:t>
            </a:r>
            <a:r>
              <a:rPr lang="en-US" sz="1600" dirty="0" err="1" smtClean="0">
                <a:latin typeface="Times New Roman" pitchFamily="18" charset="0"/>
                <a:cs typeface="Times New Roman" pitchFamily="18" charset="0"/>
              </a:rPr>
              <a:t>Chatterjee</a:t>
            </a:r>
            <a:r>
              <a:rPr lang="en-US" sz="1600" dirty="0" smtClean="0">
                <a:latin typeface="Times New Roman" pitchFamily="18" charset="0"/>
                <a:cs typeface="Times New Roman" pitchFamily="18" charset="0"/>
              </a:rPr>
              <a:t>, and S. </a:t>
            </a:r>
            <a:r>
              <a:rPr lang="en-US" sz="1600" dirty="0" err="1" smtClean="0">
                <a:latin typeface="Times New Roman" pitchFamily="18" charset="0"/>
                <a:cs typeface="Times New Roman" pitchFamily="18" charset="0"/>
              </a:rPr>
              <a:t>Bandyopadhyay</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Onecyclecontrolled</a:t>
            </a:r>
            <a:r>
              <a:rPr lang="en-US" sz="1600" dirty="0" smtClean="0">
                <a:latin typeface="Times New Roman" pitchFamily="18" charset="0"/>
                <a:cs typeface="Times New Roman" pitchFamily="18" charset="0"/>
              </a:rPr>
              <a:t> single-stage single-phase voltage-</a:t>
            </a:r>
            <a:r>
              <a:rPr lang="en-US" sz="1600" dirty="0" err="1" smtClean="0">
                <a:latin typeface="Times New Roman" pitchFamily="18" charset="0"/>
                <a:cs typeface="Times New Roman" pitchFamily="18" charset="0"/>
              </a:rPr>
              <a:t>sensorless</a:t>
            </a:r>
            <a:r>
              <a:rPr lang="en-US" sz="1600" dirty="0" smtClean="0">
                <a:latin typeface="Times New Roman" pitchFamily="18" charset="0"/>
                <a:cs typeface="Times New Roman" pitchFamily="18" charset="0"/>
              </a:rPr>
              <a:t> grid-connected </a:t>
            </a:r>
            <a:r>
              <a:rPr lang="en-US" sz="1600" dirty="0" err="1" smtClean="0">
                <a:latin typeface="Times New Roman" pitchFamily="18" charset="0"/>
                <a:cs typeface="Times New Roman" pitchFamily="18" charset="0"/>
              </a:rPr>
              <a:t>pv</a:t>
            </a:r>
            <a:r>
              <a:rPr lang="en-US" sz="1600" dirty="0" smtClean="0">
                <a:latin typeface="Times New Roman" pitchFamily="18" charset="0"/>
                <a:cs typeface="Times New Roman" pitchFamily="18" charset="0"/>
              </a:rPr>
              <a:t> system,” IEEE Trans. Ind. Electron., vol. 60, no. 3, pp. 1216-1224, Mar. 2013. </a:t>
            </a:r>
            <a:endParaRPr lang="en-IN" sz="1600" dirty="0" smtClean="0">
              <a:latin typeface="Times New Roman" pitchFamily="18" charset="0"/>
              <a:cs typeface="Times New Roman" pitchFamily="18" charset="0"/>
            </a:endParaRPr>
          </a:p>
          <a:p>
            <a:pPr lvl="0" algn="just">
              <a:lnSpc>
                <a:spcPct val="150000"/>
              </a:lnSpc>
            </a:pPr>
            <a:r>
              <a:rPr lang="en-US" sz="1600" dirty="0" smtClean="0">
                <a:latin typeface="Times New Roman" pitchFamily="18" charset="0"/>
                <a:cs typeface="Times New Roman" pitchFamily="18" charset="0"/>
              </a:rPr>
              <a:t>[9] T. </a:t>
            </a:r>
            <a:r>
              <a:rPr lang="en-US" sz="1600" dirty="0" err="1" smtClean="0">
                <a:latin typeface="Times New Roman" pitchFamily="18" charset="0"/>
                <a:cs typeface="Times New Roman" pitchFamily="18" charset="0"/>
              </a:rPr>
              <a:t>Kerekes</a:t>
            </a:r>
            <a:r>
              <a:rPr lang="en-US" sz="1600" dirty="0" smtClean="0">
                <a:latin typeface="Times New Roman" pitchFamily="18" charset="0"/>
                <a:cs typeface="Times New Roman" pitchFamily="18" charset="0"/>
              </a:rPr>
              <a:t>, R. Teodorescu, M. </a:t>
            </a:r>
            <a:r>
              <a:rPr lang="en-US" sz="1600" dirty="0" err="1" smtClean="0">
                <a:latin typeface="Times New Roman" pitchFamily="18" charset="0"/>
                <a:cs typeface="Times New Roman" pitchFamily="18" charset="0"/>
              </a:rPr>
              <a:t>Liserre</a:t>
            </a:r>
            <a:r>
              <a:rPr lang="en-US" sz="1600" dirty="0" smtClean="0">
                <a:latin typeface="Times New Roman" pitchFamily="18" charset="0"/>
                <a:cs typeface="Times New Roman" pitchFamily="18" charset="0"/>
              </a:rPr>
              <a:t>, C. </a:t>
            </a:r>
            <a:r>
              <a:rPr lang="en-US" sz="1600" dirty="0" err="1" smtClean="0">
                <a:latin typeface="Times New Roman" pitchFamily="18" charset="0"/>
                <a:cs typeface="Times New Roman" pitchFamily="18" charset="0"/>
              </a:rPr>
              <a:t>Klumpner</a:t>
            </a:r>
            <a:r>
              <a:rPr lang="en-US" sz="1600" dirty="0" smtClean="0">
                <a:latin typeface="Times New Roman" pitchFamily="18" charset="0"/>
                <a:cs typeface="Times New Roman" pitchFamily="18" charset="0"/>
              </a:rPr>
              <a:t>, and M. Sumner, “Evaluation of three-phase </a:t>
            </a:r>
            <a:r>
              <a:rPr lang="en-US" sz="1600" dirty="0" err="1" smtClean="0">
                <a:latin typeface="Times New Roman" pitchFamily="18" charset="0"/>
                <a:cs typeface="Times New Roman" pitchFamily="18" charset="0"/>
              </a:rPr>
              <a:t>transformerless</a:t>
            </a:r>
            <a:r>
              <a:rPr lang="en-US" sz="1600" dirty="0" smtClean="0">
                <a:latin typeface="Times New Roman" pitchFamily="18" charset="0"/>
                <a:cs typeface="Times New Roman" pitchFamily="18" charset="0"/>
              </a:rPr>
              <a:t> photovoltaic inverter topologies,” IEEE Trans. Power Electron., vol. 24, no. 9, pp. 2202- 2211, Sept. 2009. </a:t>
            </a:r>
            <a:endParaRPr lang="en-IN" sz="1600" dirty="0" smtClean="0">
              <a:latin typeface="Times New Roman" pitchFamily="18" charset="0"/>
              <a:cs typeface="Times New Roman" pitchFamily="18" charset="0"/>
            </a:endParaRPr>
          </a:p>
          <a:p>
            <a:pPr lvl="0" algn="just">
              <a:lnSpc>
                <a:spcPct val="150000"/>
              </a:lnSpc>
            </a:pPr>
            <a:r>
              <a:rPr lang="en-US" sz="1600" dirty="0" smtClean="0">
                <a:latin typeface="Times New Roman" pitchFamily="18" charset="0"/>
                <a:cs typeface="Times New Roman" pitchFamily="18" charset="0"/>
              </a:rPr>
              <a:t>[10] H. </a:t>
            </a:r>
            <a:r>
              <a:rPr lang="en-US" sz="1600" dirty="0" err="1" smtClean="0">
                <a:latin typeface="Times New Roman" pitchFamily="18" charset="0"/>
                <a:cs typeface="Times New Roman" pitchFamily="18" charset="0"/>
              </a:rPr>
              <a:t>AbdEl-Gawad</a:t>
            </a:r>
            <a:r>
              <a:rPr lang="en-US" sz="1600" dirty="0" smtClean="0">
                <a:latin typeface="Times New Roman" pitchFamily="18" charset="0"/>
                <a:cs typeface="Times New Roman" pitchFamily="18" charset="0"/>
              </a:rPr>
              <a:t> and V. K. </a:t>
            </a:r>
            <a:r>
              <a:rPr lang="en-US" sz="1600" dirty="0" err="1" smtClean="0">
                <a:latin typeface="Times New Roman" pitchFamily="18" charset="0"/>
                <a:cs typeface="Times New Roman" pitchFamily="18" charset="0"/>
              </a:rPr>
              <a:t>Sood</a:t>
            </a:r>
            <a:r>
              <a:rPr lang="en-US" sz="1600" dirty="0" smtClean="0">
                <a:latin typeface="Times New Roman" pitchFamily="18" charset="0"/>
                <a:cs typeface="Times New Roman" pitchFamily="18" charset="0"/>
              </a:rPr>
              <a:t>; “Overview of connection topologies for grid-connected PV systems,” in proc. IEEE Canadian conf. on Electrical and Computer Engineering, Toronto, ON, 2014, pp. 1-8.</a:t>
            </a:r>
            <a:endParaRPr lang="en-IN" sz="1600" dirty="0" smtClean="0">
              <a:latin typeface="Times New Roman" pitchFamily="18" charset="0"/>
              <a:cs typeface="Times New Roman" pitchFamily="18" charset="0"/>
            </a:endParaRPr>
          </a:p>
          <a:p>
            <a:pPr algn="just">
              <a:lnSpc>
                <a:spcPct val="150000"/>
              </a:lnSpc>
              <a:buNone/>
            </a:pP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1250</TotalTime>
  <Words>1511</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Solar H8 inverter to reduce leakage currents in grid connected applications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2021-12-10T09:40:35Z</dcterms:modified>
</cp:coreProperties>
</file>