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sz="4800" b="1" dirty="0" smtClean="0">
                <a:latin typeface="Times New Roman" pitchFamily="18" charset="0"/>
                <a:cs typeface="Times New Roman" pitchFamily="18" charset="0"/>
              </a:rPr>
              <a:t>Seizure detection using wearable sensors and machine learning:</a:t>
            </a:r>
            <a:br>
              <a:rPr lang="en-IN" sz="4800" b="1" dirty="0" smtClean="0">
                <a:latin typeface="Times New Roman" pitchFamily="18" charset="0"/>
                <a:cs typeface="Times New Roman" pitchFamily="18" charset="0"/>
              </a:rPr>
            </a:br>
            <a:r>
              <a:rPr lang="en-IN" sz="4800" b="1" dirty="0" smtClean="0">
                <a:latin typeface="Times New Roman" pitchFamily="18" charset="0"/>
                <a:cs typeface="Times New Roman" pitchFamily="18" charset="0"/>
              </a:rPr>
              <a:t>Setting a benchmark</a:t>
            </a:r>
            <a:endParaRPr lang="en-US" sz="48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Tracking seizures is crucial for epilepsy monitoring and treatment evaluation. Current epilepsy care relies on caretaker seizure diaries, but clinical seizure monitoring may miss seizures.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Wearable devices may be better tolerated and more suitable for long-term ambulatory monitoring.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study evaluates the seizure detection performance of custom-developed machine learning (ML) algorithms across a broad spectrum of epileptic seizures utilizing wrist-and ankle-worn </a:t>
            </a:r>
            <a:r>
              <a:rPr lang="en-IN" sz="2000" dirty="0" err="1" smtClean="0">
                <a:latin typeface="Times New Roman" pitchFamily="18" charset="0"/>
                <a:cs typeface="Times New Roman" pitchFamily="18" charset="0"/>
              </a:rPr>
              <a:t>multisignal</a:t>
            </a:r>
            <a:r>
              <a:rPr lang="en-IN" sz="2000" dirty="0" smtClean="0">
                <a:latin typeface="Times New Roman" pitchFamily="18" charset="0"/>
                <a:cs typeface="Times New Roman" pitchFamily="18" charset="0"/>
              </a:rPr>
              <a:t> biosensors.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The sensor recorded body temperature, electrodermal activity, accelerometry (ACC), and photoplethysmography, which provides blood volume pulse (BVP).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used electroencephalographic seizure onset and offset as determined by a board-certified epileptologist as a standard comparison.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Automatic seizure detection using ML from multimodal wearable sensor data is feasible across a broad spectrum of epileptic seizures.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Epilepsy manifests through seizures which occurs uncontrollably. Several types of seizures exist based on </a:t>
            </a:r>
            <a:r>
              <a:rPr lang="en-IN" sz="2000" dirty="0" err="1" smtClean="0">
                <a:latin typeface="Times New Roman" pitchFamily="18" charset="0"/>
                <a:cs typeface="Times New Roman" pitchFamily="18" charset="0"/>
              </a:rPr>
              <a:t>semiology</a:t>
            </a:r>
            <a:r>
              <a:rPr lang="en-IN" sz="2000" dirty="0" smtClean="0">
                <a:latin typeface="Times New Roman" pitchFamily="18" charset="0"/>
                <a:cs typeface="Times New Roman" pitchFamily="18" charset="0"/>
              </a:rPr>
              <a:t>, symptomatic experience and electrophysiological signatures.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challenges exist in designing a reliable system for forecasting seizures from noninvasively recorded data. Training, testing, and validating a forecasting algorithm requires ultra-long duration recordings with an adequate number of seizures.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Self-reported seizure diaries are the most accessible validation, but the poor reliability of such diaries is widely recognized.</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demonstrate the impact of introducing self-awareness in wearable technologies, we consider the epileptic seizure detection problem, as a case study.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machine learning algorithm, which is particularly selected and trained for the target problem, is used to extract the model and detect possible bio-medical abnormalities or pathologies.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investigate if this self-aware technique has any negative impact in terms of classification and seizure detection performance.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 a new generation of self-aware wearable systems to cope with the </a:t>
            </a:r>
            <a:r>
              <a:rPr lang="en-IN" sz="2000" dirty="0" err="1" smtClean="0">
                <a:latin typeface="Times New Roman" pitchFamily="18" charset="0"/>
                <a:cs typeface="Times New Roman" pitchFamily="18" charset="0"/>
              </a:rPr>
              <a:t>stringout</a:t>
            </a:r>
            <a:r>
              <a:rPr lang="en-IN" sz="2000" dirty="0" smtClean="0">
                <a:latin typeface="Times New Roman" pitchFamily="18" charset="0"/>
                <a:cs typeface="Times New Roman" pitchFamily="18" charset="0"/>
              </a:rPr>
              <a:t> energy constraints of these bio-medical systems, while at the same time enhancing the detection quality they provide.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particular, to reduce the energy without sacrificing quality of detection, we propose a two-mode classifier.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also observe that while this approach improves both sensitivity and specificity, the latter changes more significantly, which indicates that the true positive is increased significantly due to our proposed model refinement.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486400"/>
          </a:xfrm>
        </p:spPr>
        <p:txBody>
          <a:bodyPr>
            <a:normAutofit/>
          </a:bodyPr>
          <a:lstStyle/>
          <a:p>
            <a:pPr algn="just">
              <a:lnSpc>
                <a:spcPct val="150000"/>
              </a:lnSpc>
            </a:pPr>
            <a:r>
              <a:rPr lang="en-IN" sz="2000" dirty="0" smtClean="0">
                <a:latin typeface="Times New Roman" pitchFamily="18" charset="0"/>
                <a:cs typeface="Times New Roman" pitchFamily="18" charset="0"/>
              </a:rPr>
              <a:t>The main challenge in wearable systems is to increase the battery lifetime, while maintaining the machine-learning performance of the system.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Self-awareness is perhaps the key to design intelligent systems that can continuously monitor their own performance, adapt to changes, and improve autonomously.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high performance of SVM in terms of the accuracy of detecting seizures, SVM is also suitable to be implemented on resource-constrained embedded systems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73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The epidemiology of epilepsy</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Beghi</a:t>
                      </a:r>
                      <a:r>
                        <a:rPr lang="en-IN" sz="2000" dirty="0" smtClean="0">
                          <a:latin typeface="Times New Roman" pitchFamily="18" charset="0"/>
                          <a:cs typeface="Times New Roman" pitchFamily="18" charset="0"/>
                        </a:rPr>
                        <a:t> E.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While all people with epilepsy experience seizures, not all individuals with seizures have epilepsy.</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kumimoji="0" lang="en-IN" sz="2000" kern="1200" baseline="0" dirty="0" smtClean="0">
                          <a:solidFill>
                            <a:schemeClr val="dk1"/>
                          </a:solidFill>
                          <a:latin typeface="Times New Roman" pitchFamily="18" charset="0"/>
                          <a:ea typeface="+mn-ea"/>
                          <a:cs typeface="Times New Roman" pitchFamily="18" charset="0"/>
                        </a:rPr>
                        <a:t>Diagnostic challenges in epilepsy: </a:t>
                      </a:r>
                      <a:r>
                        <a:rPr kumimoji="0" lang="en-IN" sz="2000" kern="1200" baseline="0" dirty="0" smtClean="0">
                          <a:solidFill>
                            <a:schemeClr val="dk1"/>
                          </a:solidFill>
                          <a:latin typeface="Times New Roman" pitchFamily="18" charset="0"/>
                          <a:ea typeface="+mn-ea"/>
                          <a:cs typeface="Times New Roman" pitchFamily="18" charset="0"/>
                        </a:rPr>
                        <a:t>seizure under-reporting and </a:t>
                      </a:r>
                      <a:r>
                        <a:rPr kumimoji="0" lang="en-IN" sz="2000" kern="1200" baseline="0" dirty="0" smtClean="0">
                          <a:solidFill>
                            <a:schemeClr val="dk1"/>
                          </a:solidFill>
                          <a:latin typeface="Times New Roman" pitchFamily="18" charset="0"/>
                          <a:ea typeface="+mn-ea"/>
                          <a:cs typeface="Times New Roman" pitchFamily="18" charset="0"/>
                        </a:rPr>
                        <a:t>seizure detection</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kern="1200" baseline="0" dirty="0" err="1" smtClean="0">
                          <a:solidFill>
                            <a:schemeClr val="dk1"/>
                          </a:solidFill>
                          <a:latin typeface="Times New Roman" pitchFamily="18" charset="0"/>
                          <a:ea typeface="+mn-ea"/>
                          <a:cs typeface="Times New Roman" pitchFamily="18" charset="0"/>
                        </a:rPr>
                        <a:t>Elger</a:t>
                      </a:r>
                      <a:r>
                        <a:rPr kumimoji="0" lang="en-IN" sz="2000" kern="1200" baseline="0" dirty="0" smtClean="0">
                          <a:solidFill>
                            <a:schemeClr val="dk1"/>
                          </a:solidFill>
                          <a:latin typeface="Times New Roman" pitchFamily="18" charset="0"/>
                          <a:ea typeface="+mn-ea"/>
                          <a:cs typeface="Times New Roman" pitchFamily="18" charset="0"/>
                        </a:rPr>
                        <a:t> CE, Hoppe C.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As therapeutic interventions focus on reduction or elimination of seizures, the accurate documentation of seizure occurrence is essential.</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9732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kumimoji="0" lang="en-IN" sz="2000" kern="1200" baseline="0" dirty="0" smtClean="0">
                          <a:solidFill>
                            <a:schemeClr val="dk1"/>
                          </a:solidFill>
                          <a:latin typeface="Times New Roman" pitchFamily="18" charset="0"/>
                          <a:ea typeface="+mn-ea"/>
                          <a:cs typeface="Times New Roman" pitchFamily="18" charset="0"/>
                        </a:rPr>
                        <a:t>Epilepsy: accuracy of patient </a:t>
                      </a:r>
                      <a:r>
                        <a:rPr kumimoji="0" lang="en-IN" sz="2000" kern="1200" baseline="0" dirty="0" smtClean="0">
                          <a:solidFill>
                            <a:schemeClr val="dk1"/>
                          </a:solidFill>
                          <a:latin typeface="Times New Roman" pitchFamily="18" charset="0"/>
                          <a:ea typeface="+mn-ea"/>
                          <a:cs typeface="Times New Roman" pitchFamily="18" charset="0"/>
                        </a:rPr>
                        <a:t>seizure counts</a:t>
                      </a:r>
                      <a:r>
                        <a:rPr kumimoji="0" lang="en-IN" sz="2000" kern="1200" baseline="0" dirty="0" smtClean="0">
                          <a:solidFill>
                            <a:schemeClr val="dk1"/>
                          </a:solidFill>
                          <a:latin typeface="Times New Roman" pitchFamily="18" charset="0"/>
                          <a:ea typeface="+mn-ea"/>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kern="1200" baseline="0" dirty="0" smtClean="0">
                          <a:solidFill>
                            <a:schemeClr val="dk1"/>
                          </a:solidFill>
                          <a:latin typeface="Times New Roman" pitchFamily="18" charset="0"/>
                          <a:ea typeface="+mn-ea"/>
                          <a:cs typeface="Times New Roman" pitchFamily="18" charset="0"/>
                        </a:rPr>
                        <a:t>Hoppe C, </a:t>
                      </a:r>
                      <a:r>
                        <a:rPr kumimoji="0" lang="en-IN" sz="2000" kern="1200" baseline="0" dirty="0" err="1" smtClean="0">
                          <a:solidFill>
                            <a:schemeClr val="dk1"/>
                          </a:solidFill>
                          <a:latin typeface="Times New Roman" pitchFamily="18" charset="0"/>
                          <a:ea typeface="+mn-ea"/>
                          <a:cs typeface="Times New Roman" pitchFamily="18" charset="0"/>
                        </a:rPr>
                        <a:t>Poepel</a:t>
                      </a:r>
                      <a:r>
                        <a:rPr kumimoji="0" lang="en-IN" sz="2000" kern="1200" baseline="0" dirty="0" smtClean="0">
                          <a:solidFill>
                            <a:schemeClr val="dk1"/>
                          </a:solidFill>
                          <a:latin typeface="Times New Roman" pitchFamily="18" charset="0"/>
                          <a:ea typeface="+mn-ea"/>
                          <a:cs typeface="Times New Roman" pitchFamily="18" charset="0"/>
                        </a:rPr>
                        <a:t> A, </a:t>
                      </a:r>
                      <a:r>
                        <a:rPr kumimoji="0" lang="en-IN" sz="2000" kern="1200" baseline="0" dirty="0" err="1" smtClean="0">
                          <a:solidFill>
                            <a:schemeClr val="dk1"/>
                          </a:solidFill>
                          <a:latin typeface="Times New Roman" pitchFamily="18" charset="0"/>
                          <a:ea typeface="+mn-ea"/>
                          <a:cs typeface="Times New Roman" pitchFamily="18" charset="0"/>
                        </a:rPr>
                        <a:t>Elger</a:t>
                      </a:r>
                      <a:r>
                        <a:rPr kumimoji="0" lang="en-IN" sz="2000" kern="1200" baseline="0" dirty="0" smtClean="0">
                          <a:solidFill>
                            <a:schemeClr val="dk1"/>
                          </a:solidFill>
                          <a:latin typeface="Times New Roman" pitchFamily="18" charset="0"/>
                          <a:ea typeface="+mn-ea"/>
                          <a:cs typeface="Times New Roman" pitchFamily="18" charset="0"/>
                        </a:rPr>
                        <a:t> CE.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Patients Consecutive sample of 91 adult inpatients with focal epilepsies undergoing video-electroencephalographic monitoring.</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kumimoji="0" lang="en-IN" sz="2000" kern="1200" baseline="0" dirty="0" smtClean="0">
                          <a:solidFill>
                            <a:schemeClr val="dk1"/>
                          </a:solidFill>
                          <a:latin typeface="Times New Roman" pitchFamily="18" charset="0"/>
                          <a:ea typeface="+mn-ea"/>
                          <a:cs typeface="Times New Roman" pitchFamily="18" charset="0"/>
                        </a:rPr>
                        <a:t>Wearable seizure detection devices </a:t>
                      </a:r>
                      <a:r>
                        <a:rPr kumimoji="0" lang="en-IN" sz="2000" kern="1200" baseline="0" dirty="0" smtClean="0">
                          <a:solidFill>
                            <a:schemeClr val="dk1"/>
                          </a:solidFill>
                          <a:latin typeface="Times New Roman" pitchFamily="18" charset="0"/>
                          <a:ea typeface="+mn-ea"/>
                          <a:cs typeface="Times New Roman" pitchFamily="18" charset="0"/>
                        </a:rPr>
                        <a:t>in refractory </a:t>
                      </a:r>
                      <a:r>
                        <a:rPr kumimoji="0" lang="en-IN" sz="2000" kern="1200" baseline="0" dirty="0" smtClean="0">
                          <a:solidFill>
                            <a:schemeClr val="dk1"/>
                          </a:solidFill>
                          <a:latin typeface="Times New Roman" pitchFamily="18" charset="0"/>
                          <a:ea typeface="+mn-ea"/>
                          <a:cs typeface="Times New Roman" pitchFamily="18" charset="0"/>
                        </a:rPr>
                        <a:t>epilepsy</a:t>
                      </a:r>
                      <a:endParaRPr lang="en-IN" sz="2000"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kern="1200" baseline="0" dirty="0" err="1" smtClean="0">
                          <a:solidFill>
                            <a:schemeClr val="dk1"/>
                          </a:solidFill>
                          <a:latin typeface="Times New Roman" pitchFamily="18" charset="0"/>
                          <a:ea typeface="+mn-ea"/>
                          <a:cs typeface="Times New Roman" pitchFamily="18" charset="0"/>
                        </a:rPr>
                        <a:t>Verdru</a:t>
                      </a:r>
                      <a:r>
                        <a:rPr kumimoji="0" lang="en-IN" sz="2000" kern="1200" baseline="0" dirty="0" smtClean="0">
                          <a:solidFill>
                            <a:schemeClr val="dk1"/>
                          </a:solidFill>
                          <a:latin typeface="Times New Roman" pitchFamily="18" charset="0"/>
                          <a:ea typeface="+mn-ea"/>
                          <a:cs typeface="Times New Roman" pitchFamily="18" charset="0"/>
                        </a:rPr>
                        <a:t> J, Van </a:t>
                      </a:r>
                      <a:r>
                        <a:rPr kumimoji="0" lang="en-IN" sz="2000" kern="1200" baseline="0" dirty="0" err="1" smtClean="0">
                          <a:solidFill>
                            <a:schemeClr val="dk1"/>
                          </a:solidFill>
                          <a:latin typeface="Times New Roman" pitchFamily="18" charset="0"/>
                          <a:ea typeface="+mn-ea"/>
                          <a:cs typeface="Times New Roman" pitchFamily="18" charset="0"/>
                        </a:rPr>
                        <a:t>Paesschen</a:t>
                      </a:r>
                      <a:r>
                        <a:rPr kumimoji="0" lang="en-IN" sz="2000" kern="1200" baseline="0" dirty="0" smtClean="0">
                          <a:solidFill>
                            <a:schemeClr val="dk1"/>
                          </a:solidFill>
                          <a:latin typeface="Times New Roman" pitchFamily="18" charset="0"/>
                          <a:ea typeface="+mn-ea"/>
                          <a:cs typeface="Times New Roman" pitchFamily="18" charset="0"/>
                        </a:rPr>
                        <a:t> W.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article provides an up-to-date overview and comparison between wearable seizure detection devices (WSDDs), taking into account the newly proposed standards for testing and clinical validation of devices.</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jpg"/>
          <p:cNvPicPr>
            <a:picLocks noGrp="1" noChangeAspect="1" noChangeArrowheads="1"/>
          </p:cNvPicPr>
          <p:nvPr>
            <p:ph idx="1"/>
          </p:nvPr>
        </p:nvPicPr>
        <p:blipFill>
          <a:blip r:embed="rId2" cstate="print"/>
          <a:srcRect/>
          <a:stretch>
            <a:fillRect/>
          </a:stretch>
        </p:blipFill>
        <p:spPr bwMode="auto">
          <a:xfrm>
            <a:off x="1676400" y="1447800"/>
            <a:ext cx="67056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562600"/>
          </a:xfrm>
        </p:spPr>
        <p:txBody>
          <a:bodyPr>
            <a:noAutofit/>
          </a:bodyPr>
          <a:lstStyle/>
          <a:p>
            <a:pPr algn="just">
              <a:lnSpc>
                <a:spcPct val="170000"/>
              </a:lnSpc>
            </a:pPr>
            <a:r>
              <a:rPr lang="en-IN" sz="2000" dirty="0" smtClean="0">
                <a:latin typeface="Times New Roman" pitchFamily="18" charset="0"/>
                <a:cs typeface="Times New Roman" pitchFamily="18" charset="0"/>
              </a:rPr>
              <a:t>Automatic epileptic seizure detection of a broad variety of seizure types using ML and wearable data is feasible.</a:t>
            </a:r>
          </a:p>
          <a:p>
            <a:pPr algn="just">
              <a:lnSpc>
                <a:spcPct val="170000"/>
              </a:lnSpc>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Preliminary results show better than chance seizure detection across a range of nine seizure types. </a:t>
            </a:r>
          </a:p>
          <a:p>
            <a:pPr algn="just">
              <a:lnSpc>
                <a:spcPct val="170000"/>
              </a:lnSpc>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Future improvements may consider clinical chronoepileptological variables, such as seizure duration and etiology or syndrome, as well as alternative data balancing, pre-and post processing, fusion, and ensemble learning methods.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7800" y="1143000"/>
            <a:ext cx="7498080" cy="4800600"/>
          </a:xfrm>
        </p:spPr>
        <p:txBody>
          <a:bodyPr>
            <a:normAutofit/>
          </a:bodyPr>
          <a:lstStyle/>
          <a:p>
            <a:pPr algn="just">
              <a:lnSpc>
                <a:spcPct val="150000"/>
              </a:lnSpc>
            </a:pPr>
            <a:r>
              <a:rPr lang="en-IN" sz="2000" dirty="0" smtClean="0">
                <a:latin typeface="Times New Roman" pitchFamily="18" charset="0"/>
                <a:cs typeface="Times New Roman" pitchFamily="18" charset="0"/>
              </a:rPr>
              <a:t>Thus, although our findings suggest feasibility, future adjustments may further improve detection performance.</a:t>
            </a:r>
            <a:endParaRPr lang="en-US" sz="20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5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Beghi</a:t>
            </a:r>
            <a:r>
              <a:rPr lang="en-IN" sz="2000" dirty="0" smtClean="0">
                <a:latin typeface="Times New Roman" pitchFamily="18" charset="0"/>
                <a:cs typeface="Times New Roman" pitchFamily="18" charset="0"/>
              </a:rPr>
              <a:t> E. The epidemiology of epilepsy. </a:t>
            </a:r>
            <a:r>
              <a:rPr lang="en-IN" sz="2000" dirty="0" err="1" smtClean="0">
                <a:latin typeface="Times New Roman" pitchFamily="18" charset="0"/>
                <a:cs typeface="Times New Roman" pitchFamily="18" charset="0"/>
              </a:rPr>
              <a:t>Neuroepidemiology</a:t>
            </a:r>
            <a:r>
              <a:rPr lang="en-IN" sz="2000" dirty="0" smtClean="0">
                <a:latin typeface="Times New Roman" pitchFamily="18" charset="0"/>
                <a:cs typeface="Times New Roman" pitchFamily="18" charset="0"/>
              </a:rPr>
              <a:t>. 2020;54(2):185–91.</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 Sander JW. The epidemiology of epilepsy revisited. </a:t>
            </a:r>
            <a:r>
              <a:rPr lang="en-IN" sz="2000" dirty="0" err="1" smtClean="0">
                <a:latin typeface="Times New Roman" pitchFamily="18" charset="0"/>
                <a:cs typeface="Times New Roman" pitchFamily="18" charset="0"/>
              </a:rPr>
              <a:t>Curr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Opin</a:t>
            </a:r>
            <a:r>
              <a:rPr lang="en-IN" sz="2000" dirty="0" smtClean="0">
                <a:latin typeface="Times New Roman" pitchFamily="18" charset="0"/>
                <a:cs typeface="Times New Roman" pitchFamily="18" charset="0"/>
              </a:rPr>
              <a:t> Neurol. 2003;16(2):165–70.</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Elger</a:t>
            </a:r>
            <a:r>
              <a:rPr lang="en-IN" sz="2000" dirty="0" smtClean="0">
                <a:latin typeface="Times New Roman" pitchFamily="18" charset="0"/>
                <a:cs typeface="Times New Roman" pitchFamily="18" charset="0"/>
              </a:rPr>
              <a:t> CE, Hoppe C. Diagnostic challenges in epilepsy: seizure under-reporting and seizure detection. Lancet Neurol. 2018;17(3):279–88.</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4. Hoppe C, </a:t>
            </a:r>
            <a:r>
              <a:rPr lang="en-IN" sz="2000" dirty="0" err="1" smtClean="0">
                <a:latin typeface="Times New Roman" pitchFamily="18" charset="0"/>
                <a:cs typeface="Times New Roman" pitchFamily="18" charset="0"/>
              </a:rPr>
              <a:t>Poepel</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Elger</a:t>
            </a:r>
            <a:r>
              <a:rPr lang="en-IN" sz="2000" dirty="0" smtClean="0">
                <a:latin typeface="Times New Roman" pitchFamily="18" charset="0"/>
                <a:cs typeface="Times New Roman" pitchFamily="18" charset="0"/>
              </a:rPr>
              <a:t> CE. Epilepsy: accuracy of patient seizure counts. Arch Neurol. 2007;64(11):1595–9.</a:t>
            </a:r>
            <a:endParaRPr lang="en-US"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Voelker</a:t>
            </a:r>
            <a:r>
              <a:rPr lang="en-IN" sz="2000" dirty="0" smtClean="0">
                <a:latin typeface="Times New Roman" pitchFamily="18" charset="0"/>
                <a:cs typeface="Times New Roman" pitchFamily="18" charset="0"/>
              </a:rPr>
              <a:t> R. Smart watch detects seizures. JAMA. 2018;319(11):1086.</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Poh</a:t>
            </a:r>
            <a:r>
              <a:rPr lang="en-IN" sz="2000" dirty="0" smtClean="0">
                <a:latin typeface="Times New Roman" pitchFamily="18" charset="0"/>
                <a:cs typeface="Times New Roman" pitchFamily="18" charset="0"/>
              </a:rPr>
              <a:t> MZ, Swenson NC, Picard RW. A wearable sensor for unobtrusive, long-term assessment of electrodermal activity. IEEE Trans Biomed Eng. 2010;57(5):1243–52.</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Harrer</a:t>
            </a:r>
            <a:r>
              <a:rPr lang="en-IN" sz="2000" dirty="0" smtClean="0">
                <a:latin typeface="Times New Roman" pitchFamily="18" charset="0"/>
                <a:cs typeface="Times New Roman" pitchFamily="18" charset="0"/>
              </a:rPr>
              <a:t> S, Shah P, Antony B, </a:t>
            </a:r>
            <a:r>
              <a:rPr lang="en-IN" sz="2000" dirty="0" err="1" smtClean="0">
                <a:latin typeface="Times New Roman" pitchFamily="18" charset="0"/>
                <a:cs typeface="Times New Roman" pitchFamily="18" charset="0"/>
              </a:rPr>
              <a:t>Hu</a:t>
            </a:r>
            <a:r>
              <a:rPr lang="en-IN" sz="2000" dirty="0" smtClean="0">
                <a:latin typeface="Times New Roman" pitchFamily="18" charset="0"/>
                <a:cs typeface="Times New Roman" pitchFamily="18" charset="0"/>
              </a:rPr>
              <a:t> J. Artificial intelligence for clinical trial design. Trends </a:t>
            </a:r>
            <a:r>
              <a:rPr lang="en-IN" sz="2000" dirty="0" err="1" smtClean="0">
                <a:latin typeface="Times New Roman" pitchFamily="18" charset="0"/>
                <a:cs typeface="Times New Roman" pitchFamily="18" charset="0"/>
              </a:rPr>
              <a:t>Pharmacol</a:t>
            </a:r>
            <a:r>
              <a:rPr lang="en-IN" sz="2000" dirty="0" smtClean="0">
                <a:latin typeface="Times New Roman" pitchFamily="18" charset="0"/>
                <a:cs typeface="Times New Roman" pitchFamily="18" charset="0"/>
              </a:rPr>
              <a:t> Sci. 2019;40(8):577–91.</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8. Allen J. Photoplethysmography and its application in clinical physiological measurement. </a:t>
            </a:r>
            <a:r>
              <a:rPr lang="en-IN" sz="2000" dirty="0" err="1" smtClean="0">
                <a:latin typeface="Times New Roman" pitchFamily="18" charset="0"/>
                <a:cs typeface="Times New Roman" pitchFamily="18" charset="0"/>
              </a:rPr>
              <a:t>Physiol</a:t>
            </a:r>
            <a:r>
              <a:rPr lang="en-IN" sz="2000" dirty="0" smtClean="0">
                <a:latin typeface="Times New Roman" pitchFamily="18" charset="0"/>
                <a:cs typeface="Times New Roman" pitchFamily="18" charset="0"/>
              </a:rPr>
              <a:t> Meas. 2007;28(3):R1–39.</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1321</TotalTime>
  <Words>897</Words>
  <Application>Microsoft Office PowerPoint</Application>
  <PresentationFormat>On-screen Show (4:3)</PresentationFormat>
  <Paragraphs>90</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Seizure detection using wearable sensors and machine learning: Setting a benchmark</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573</cp:revision>
  <dcterms:created xsi:type="dcterms:W3CDTF">2006-08-16T00:00:00Z</dcterms:created>
  <dcterms:modified xsi:type="dcterms:W3CDTF">2021-12-11T13:48:18Z</dcterms:modified>
</cp:coreProperties>
</file>