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dirty="0" smtClean="0"/>
              <a:t>Recognition of Handwritten Digit using Convolutional Neural Network in Python with Tensor flow and Comparison of Performance for Various Hidden Layers</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257800"/>
          </a:xfrm>
        </p:spPr>
        <p:txBody>
          <a:bodyPr>
            <a:noAutofit/>
          </a:bodyPr>
          <a:lstStyle/>
          <a:p>
            <a:pPr algn="just">
              <a:buNone/>
            </a:pPr>
            <a:r>
              <a:rPr lang="en-IN" sz="2000" dirty="0" smtClean="0">
                <a:latin typeface="Times New Roman" pitchFamily="18" charset="0"/>
                <a:cs typeface="Times New Roman" pitchFamily="18" charset="0"/>
              </a:rPr>
              <a:t>    In recent times, with the increase of Artificial Neural Network (ANN), deep learning has brought a dramatic twist in the field of machine learning by making it more artificially intelligent. Deep learning is remarkably used in vast ranges of fields because of its diverse range of applications such as surveillance, health, medicine, sports, robotics, drones, etc. In deep learning, Convolutional Neural Network (CNN) is at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of spectacular advances that mixes Artificial Neural Network (ANN) and up to date deep learning strategies. It has been used broadly in pattern recognition, sentence classification, speech recognition, face recognition, text categorization, document analysis, scene, and handwritten digit recognition. The goal of this paper is to observe the variation of accuracies of CNN to classify handwritten digits using various numbers of hidden layers and epochs and to make the comparison between the accuracies. For this performance evaluation of CNN, we performed our experiment using Modified National Institute of Standards and Technology (MNIST) dataset. Further, the network is trained using stochastic gradient descent and the </a:t>
            </a:r>
            <a:r>
              <a:rPr lang="en-IN" sz="2000" dirty="0" err="1" smtClean="0">
                <a:latin typeface="Times New Roman" pitchFamily="18" charset="0"/>
                <a:cs typeface="Times New Roman" pitchFamily="18" charset="0"/>
              </a:rPr>
              <a:t>backpropagation</a:t>
            </a:r>
            <a:r>
              <a:rPr lang="en-IN" sz="2000" dirty="0" smtClean="0">
                <a:latin typeface="Times New Roman" pitchFamily="18" charset="0"/>
                <a:cs typeface="Times New Roman" pitchFamily="18" charset="0"/>
              </a:rPr>
              <a:t>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Artificial neural network (ANN) consists of one input layer, one output layer and some layers which exist in between input layer and output layer, these middle layers are hidden layers. </a:t>
            </a:r>
          </a:p>
          <a:p>
            <a:pPr algn="just">
              <a:lnSpc>
                <a:spcPct val="150000"/>
              </a:lnSpc>
            </a:pPr>
            <a:r>
              <a:rPr lang="en-IN" sz="2000" dirty="0" smtClean="0">
                <a:latin typeface="Times New Roman" pitchFamily="18" charset="0"/>
                <a:cs typeface="Times New Roman" pitchFamily="18" charset="0"/>
              </a:rPr>
              <a:t>These days, an ever-increasing number of individuals use pictures to transmit data. It is additionally main stream to separate critical data from pictures. Image Recognition is an imperative research area for its generally used applications. </a:t>
            </a:r>
          </a:p>
          <a:p>
            <a:pPr algn="just">
              <a:lnSpc>
                <a:spcPct val="150000"/>
              </a:lnSpc>
            </a:pPr>
            <a:r>
              <a:rPr lang="en-IN" sz="2000" dirty="0" smtClean="0">
                <a:latin typeface="Times New Roman" pitchFamily="18" charset="0"/>
                <a:cs typeface="Times New Roman" pitchFamily="18" charset="0"/>
              </a:rPr>
              <a:t>In general, the field of pattern recognition, one of the difficult undertakings is the precise computerized recognition of human handwriting. </a:t>
            </a:r>
          </a:p>
          <a:p>
            <a:pPr algn="just">
              <a:lnSpc>
                <a:spcPct val="150000"/>
              </a:lnSpc>
            </a:pPr>
            <a:r>
              <a:rPr lang="en-IN" sz="2000" dirty="0" smtClean="0">
                <a:latin typeface="Times New Roman" pitchFamily="18" charset="0"/>
                <a:cs typeface="Times New Roman" pitchFamily="18" charset="0"/>
              </a:rPr>
              <a:t>The method is also analyzed and compared with existing techniques for road scene and indoor understanding.</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Stochastic Gradient Descent (SDG) a small number of iteration will find effective solutions for the optimization problems. </a:t>
            </a:r>
          </a:p>
          <a:p>
            <a:pPr algn="just">
              <a:lnSpc>
                <a:spcPct val="150000"/>
              </a:lnSpc>
            </a:pPr>
            <a:r>
              <a:rPr lang="en-IN" sz="2000" dirty="0" smtClean="0">
                <a:latin typeface="Times New Roman" pitchFamily="18" charset="0"/>
                <a:cs typeface="Times New Roman" pitchFamily="18" charset="0"/>
              </a:rPr>
              <a:t>Moreover, in SDG, a small number of iteration will lead to a suitable solution. </a:t>
            </a:r>
          </a:p>
          <a:p>
            <a:pPr algn="just">
              <a:lnSpc>
                <a:spcPct val="150000"/>
              </a:lnSpc>
            </a:pPr>
            <a:r>
              <a:rPr lang="en-IN" sz="2000" dirty="0" smtClean="0">
                <a:latin typeface="Times New Roman" pitchFamily="18" charset="0"/>
                <a:cs typeface="Times New Roman" pitchFamily="18" charset="0"/>
              </a:rPr>
              <a:t>It has a powerful impact on many fields. Even, in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-technologies like manufacturing semiconductors, CNN is used for fault detection and classification.</a:t>
            </a:r>
          </a:p>
          <a:p>
            <a:pPr algn="just">
              <a:lnSpc>
                <a:spcPct val="150000"/>
              </a:lnSpc>
            </a:pPr>
            <a:r>
              <a:rPr lang="en-IN" sz="2000" dirty="0" smtClean="0">
                <a:latin typeface="Times New Roman" pitchFamily="18" charset="0"/>
                <a:cs typeface="Times New Roman" pitchFamily="18" charset="0"/>
              </a:rPr>
              <a:t>Handwritten digit recognition has become an issue of interest among researchers.</a:t>
            </a:r>
          </a:p>
          <a:p>
            <a:pPr algn="just">
              <a:lnSpc>
                <a:spcPct val="150000"/>
              </a:lnSpc>
            </a:pPr>
            <a:r>
              <a:rPr lang="en-IN" sz="2000" dirty="0" smtClean="0">
                <a:latin typeface="Times New Roman" pitchFamily="18" charset="0"/>
                <a:cs typeface="Times New Roman" pitchFamily="18" charset="0"/>
              </a:rPr>
              <a:t>Researchers are working on this issue to reduce the error rate as much as possible in handwriting recognition.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neural system was trained and tested on a dataset achieved from MNIST.</a:t>
            </a:r>
          </a:p>
          <a:p>
            <a:pPr algn="just">
              <a:lnSpc>
                <a:spcPct val="150000"/>
              </a:lnSpc>
            </a:pPr>
            <a:r>
              <a:rPr lang="en-IN" sz="2000" dirty="0" smtClean="0">
                <a:latin typeface="Times New Roman" pitchFamily="18" charset="0"/>
                <a:cs typeface="Times New Roman" pitchFamily="18" charset="0"/>
              </a:rPr>
              <a:t>In work was proposed a simple technique for vastly expanding the training set on base of elastic distortions. </a:t>
            </a:r>
          </a:p>
          <a:p>
            <a:pPr algn="just">
              <a:lnSpc>
                <a:spcPct val="150000"/>
              </a:lnSpc>
            </a:pPr>
            <a:r>
              <a:rPr lang="en-IN" sz="2000" dirty="0" smtClean="0">
                <a:latin typeface="Times New Roman" pitchFamily="18" charset="0"/>
                <a:cs typeface="Times New Roman" pitchFamily="18" charset="0"/>
              </a:rPr>
              <a:t>The purpose of the proposed work is to achieve comparable accuracy using a pure CNN architecture through extensive investigation of the learning parameters in CNN architecture for MNIST digit recognition.</a:t>
            </a:r>
          </a:p>
          <a:p>
            <a:pPr algn="just">
              <a:lnSpc>
                <a:spcPct val="150000"/>
              </a:lnSpc>
            </a:pPr>
            <a:r>
              <a:rPr lang="en-IN" sz="2000" dirty="0" smtClean="0">
                <a:latin typeface="Times New Roman" pitchFamily="18" charset="0"/>
                <a:cs typeface="Times New Roman" pitchFamily="18" charset="0"/>
              </a:rPr>
              <a:t>The proposed method used max-pooling indices of a feature map while decoding and observed good performance.</a:t>
            </a:r>
          </a:p>
          <a:p>
            <a:pPr algn="just">
              <a:lnSpc>
                <a:spcPct val="150000"/>
              </a:lnSpc>
            </a:pPr>
            <a:r>
              <a:rPr lang="en-IN" sz="2000" dirty="0" smtClean="0">
                <a:latin typeface="Times New Roman" pitchFamily="18" charset="0"/>
                <a:cs typeface="Times New Roman" pitchFamily="18" charset="0"/>
              </a:rPr>
              <a:t>It can be observed that our CNN model outperforms the various similar CNN models proposed by various researchers using the same MNIST benchmark dataset.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signal propagates back to the system, again and again, to update the shared weights and biases in all the receptive fields to minimize the value of cost function which increases the network’s performance.</a:t>
            </a:r>
          </a:p>
          <a:p>
            <a:pPr algn="just">
              <a:lnSpc>
                <a:spcPct val="150000"/>
              </a:lnSpc>
            </a:pPr>
            <a:r>
              <a:rPr lang="en-IN" sz="2000" dirty="0" smtClean="0">
                <a:latin typeface="Times New Roman" pitchFamily="18" charset="0"/>
                <a:cs typeface="Times New Roman" pitchFamily="18" charset="0"/>
              </a:rPr>
              <a:t>It is pretty challenging to get a good performance as more parameters are needed for the large-scale neural network. </a:t>
            </a:r>
          </a:p>
          <a:p>
            <a:pPr algn="just">
              <a:lnSpc>
                <a:spcPct val="150000"/>
              </a:lnSpc>
            </a:pPr>
            <a:r>
              <a:rPr lang="en-IN" sz="2000" dirty="0" smtClean="0">
                <a:latin typeface="Times New Roman" pitchFamily="18" charset="0"/>
                <a:cs typeface="Times New Roman" pitchFamily="18" charset="0"/>
              </a:rPr>
              <a:t>It randomly switches off some neurons during training to improve the performance of the network by making it more robust.</a:t>
            </a:r>
          </a:p>
          <a:p>
            <a:pPr algn="just">
              <a:lnSpc>
                <a:spcPct val="150000"/>
              </a:lnSpc>
            </a:pPr>
            <a:r>
              <a:rPr lang="en-IN" sz="2000" dirty="0" smtClean="0">
                <a:latin typeface="Times New Roman" pitchFamily="18" charset="0"/>
                <a:cs typeface="Times New Roman" pitchFamily="18" charset="0"/>
              </a:rPr>
              <a:t>Therefore, to enhance the performance of the network, a stochastic version of the algorithm is used. </a:t>
            </a:r>
          </a:p>
          <a:p>
            <a:pPr algn="just">
              <a:lnSpc>
                <a:spcPct val="150000"/>
              </a:lnSpc>
            </a:pPr>
            <a:r>
              <a:rPr lang="en-IN" sz="2000" dirty="0" smtClean="0">
                <a:latin typeface="Times New Roman" pitchFamily="18" charset="0"/>
                <a:cs typeface="Times New Roman" pitchFamily="18" charset="0"/>
              </a:rPr>
              <a:t>Comparing with their above performances based on MNIST dataset for the purpose of digit recognition we have achieved better performance for the CNN.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00799"/>
        </p:xfrm>
        <a:graphic>
          <a:graphicData uri="http://schemas.openxmlformats.org/drawingml/2006/table">
            <a:tbl>
              <a:tblPr firstRow="1" bandRow="1">
                <a:tableStyleId>{5C22544A-7EE6-4342-B048-85BDC9FD1C3A}</a:tableStyleId>
              </a:tblPr>
              <a:tblGrid>
                <a:gridCol w="2362200"/>
                <a:gridCol w="2057400"/>
                <a:gridCol w="3448050"/>
              </a:tblGrid>
              <a:tr h="621423">
                <a:tc>
                  <a:txBody>
                    <a:bodyPr/>
                    <a:lstStyle/>
                    <a:p>
                      <a:pPr algn="ctr">
                        <a:lnSpc>
                          <a:spcPct val="150000"/>
                        </a:lnSpc>
                      </a:pP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2630762">
                <a:tc>
                  <a:txBody>
                    <a:bodyPr/>
                    <a:lstStyle/>
                    <a:p>
                      <a:pPr algn="just">
                        <a:lnSpc>
                          <a:spcPct val="150000"/>
                        </a:lnSpc>
                      </a:pPr>
                      <a:r>
                        <a:rPr lang="en-IN" sz="2000" dirty="0" smtClean="0">
                          <a:latin typeface="Times New Roman" pitchFamily="18" charset="0"/>
                          <a:cs typeface="Times New Roman" pitchFamily="18" charset="0"/>
                        </a:rPr>
                        <a:t>Back propagation applied to handwritten zip code recognition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Y. LeCun et al.,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demonstrates how such constraints can be integrated into a back propagation network through the architecture of the network.</a:t>
                      </a:r>
                      <a:endParaRPr lang="en-IN" sz="2000" dirty="0">
                        <a:latin typeface="Times New Roman" pitchFamily="18" charset="0"/>
                        <a:cs typeface="Times New Roman" pitchFamily="18" charset="0"/>
                      </a:endParaRPr>
                    </a:p>
                  </a:txBody>
                  <a:tcPr/>
                </a:tc>
              </a:tr>
              <a:tr h="3148614">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Image net classification with deep convolutional neural networks</a:t>
                      </a:r>
                    </a:p>
                  </a:txBody>
                  <a:tcPr/>
                </a:tc>
                <a:tc>
                  <a:txBody>
                    <a:bodyPr/>
                    <a:lstStyle/>
                    <a:p>
                      <a:pPr algn="just">
                        <a:lnSpc>
                          <a:spcPct val="150000"/>
                        </a:lnSpc>
                      </a:pPr>
                      <a:r>
                        <a:rPr lang="en-IN" sz="2000" dirty="0" smtClean="0">
                          <a:latin typeface="Times New Roman" pitchFamily="18" charset="0"/>
                          <a:cs typeface="Times New Roman" pitchFamily="18" charset="0"/>
                        </a:rPr>
                        <a:t>A. Krizhevsky, I. Sutskever, and G. E. Hinton,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We trained a large, deep convolutional neural network to classify the 1.2 million high-resolution images in the Image Net LSVRC-2010 contest into the 1000 different classes.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792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lnSpc>
                          <a:spcPct val="150000"/>
                        </a:lnSpc>
                      </a:pP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Aberrant visual projections in the Siamese cat</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D. Hubel and T. Wiesel,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purpose of the present work was to study the physiological consequences of this aberrant projection, in the lateral geniculate body and visual cortex.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Multi-column deep neural networks for image classification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D. Cireşan, U. Meier, and J. Schmidhuber,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Traditional methods of computer vision and machine learning cannot match human performance on tasks such as the recognition of handwritten digits or traffic signs.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447800"/>
            <a:ext cx="7010400" cy="5029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2000" dirty="0" smtClean="0">
                <a:latin typeface="Times New Roman" pitchFamily="18" charset="0"/>
                <a:cs typeface="Times New Roman" pitchFamily="18" charset="0"/>
              </a:rPr>
              <a:t> In this paper, the variations of accuracies for handwritten digit were observed for 15 epochs by varying the hidden layers. The accuracy curves were generated for the six cases for the different parameter using CNN MNIST digit dataset. The six cases perform differently because of the various combinations of hidden layers. The layers were taken randomly in a periodic sequence so that each case behaves differently during the experiment. The maximum and minimum accuracies were observed for different hidden layers variation with a batch size of 100. Among all the observation, the maximum accuracy in the performance was found 99.21% for 15 epochs in case 2 (Conv1, pool1, Conv2, pool2 with 2 dropouts). In digit recognition, this type of higher accuracy will cooperate to speed up the performance of the machine more adequately. However, the minimum accuracy among all observation in the performance was found 97.07% in case 6 (Conv1, pool1, Conv2, pool2 with 1 dropout). Moreover, among all the cases, the total highest test loss is approximately 0.049449 found in case 3 without dropout and the total lowest test loss is approximately 0.026303 found in case 2 with dropout. This low loss will provide CNN better performance to attain better image resolution and noise processing.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[1] Y. LeCun et al., "</a:t>
            </a:r>
            <a:r>
              <a:rPr lang="en-IN" sz="1900" dirty="0" err="1" smtClean="0">
                <a:latin typeface="Times New Roman" pitchFamily="18" charset="0"/>
                <a:cs typeface="Times New Roman" pitchFamily="18" charset="0"/>
              </a:rPr>
              <a:t>Backpropagation</a:t>
            </a:r>
            <a:r>
              <a:rPr lang="en-IN" sz="1900" dirty="0" smtClean="0">
                <a:latin typeface="Times New Roman" pitchFamily="18" charset="0"/>
                <a:cs typeface="Times New Roman" pitchFamily="18" charset="0"/>
              </a:rPr>
              <a:t> applied to handwritten zip code recognition," Neural computation, vol. 1, no. 4, pp. 541- 551, 1989. </a:t>
            </a:r>
          </a:p>
          <a:p>
            <a:pPr algn="just">
              <a:lnSpc>
                <a:spcPct val="160000"/>
              </a:lnSpc>
            </a:pPr>
            <a:r>
              <a:rPr lang="en-IN" sz="1900" dirty="0" smtClean="0">
                <a:latin typeface="Times New Roman" pitchFamily="18" charset="0"/>
                <a:cs typeface="Times New Roman" pitchFamily="18" charset="0"/>
              </a:rPr>
              <a:t>[2] A. Krizhevsky, I. Sutskever, and G. E. Hinton, "</a:t>
            </a:r>
            <a:r>
              <a:rPr lang="en-IN" sz="1900" dirty="0" err="1" smtClean="0">
                <a:latin typeface="Times New Roman" pitchFamily="18" charset="0"/>
                <a:cs typeface="Times New Roman" pitchFamily="18" charset="0"/>
              </a:rPr>
              <a:t>Imagenet</a:t>
            </a:r>
            <a:r>
              <a:rPr lang="en-IN" sz="1900" dirty="0" smtClean="0">
                <a:latin typeface="Times New Roman" pitchFamily="18" charset="0"/>
                <a:cs typeface="Times New Roman" pitchFamily="18" charset="0"/>
              </a:rPr>
              <a:t> classification with deep convolutional neural networks," in Advances in neural information processing systems, 2012, pp. 1097-1105. </a:t>
            </a:r>
          </a:p>
          <a:p>
            <a:pPr algn="just">
              <a:lnSpc>
                <a:spcPct val="160000"/>
              </a:lnSpc>
            </a:pPr>
            <a:r>
              <a:rPr lang="en-IN" sz="1900" dirty="0" smtClean="0">
                <a:latin typeface="Times New Roman" pitchFamily="18" charset="0"/>
                <a:cs typeface="Times New Roman" pitchFamily="18" charset="0"/>
              </a:rPr>
              <a:t>[3] D. Hubel and T. Wiesel, "Aberrant visual projections in the Siamese cat," The Journal of physiology, vol. 218, no. 1, pp. 33- 62, 1971. </a:t>
            </a:r>
          </a:p>
          <a:p>
            <a:pPr algn="just">
              <a:lnSpc>
                <a:spcPct val="160000"/>
              </a:lnSpc>
            </a:pPr>
            <a:r>
              <a:rPr lang="en-IN" sz="1900" dirty="0" smtClean="0">
                <a:latin typeface="Times New Roman" pitchFamily="18" charset="0"/>
                <a:cs typeface="Times New Roman" pitchFamily="18" charset="0"/>
              </a:rPr>
              <a:t>[4] Y. LeCun, Y. </a:t>
            </a:r>
            <a:r>
              <a:rPr lang="en-IN" sz="1900" dirty="0" err="1" smtClean="0">
                <a:latin typeface="Times New Roman" pitchFamily="18" charset="0"/>
                <a:cs typeface="Times New Roman" pitchFamily="18" charset="0"/>
              </a:rPr>
              <a:t>Bengio</a:t>
            </a:r>
            <a:r>
              <a:rPr lang="en-IN" sz="1900" dirty="0" smtClean="0">
                <a:latin typeface="Times New Roman" pitchFamily="18" charset="0"/>
                <a:cs typeface="Times New Roman" pitchFamily="18" charset="0"/>
              </a:rPr>
              <a:t>, and G. Hinton, "Deep learning," nature, vol. 521, no. 7553, p. 436, 2015. </a:t>
            </a:r>
          </a:p>
          <a:p>
            <a:pPr algn="just">
              <a:lnSpc>
                <a:spcPct val="160000"/>
              </a:lnSpc>
            </a:pPr>
            <a:r>
              <a:rPr lang="en-IN" sz="1900" dirty="0" smtClean="0">
                <a:latin typeface="Times New Roman" pitchFamily="18" charset="0"/>
                <a:cs typeface="Times New Roman" pitchFamily="18" charset="0"/>
              </a:rPr>
              <a:t>[5] D. Cireşan, U. Meier, and J. Schmidhuber, "Multi-column deep neural networks for image classification," </a:t>
            </a:r>
            <a:r>
              <a:rPr lang="en-IN" sz="1900" dirty="0" err="1" smtClean="0">
                <a:latin typeface="Times New Roman" pitchFamily="18" charset="0"/>
                <a:cs typeface="Times New Roman" pitchFamily="18" charset="0"/>
              </a:rPr>
              <a:t>arXiv</a:t>
            </a:r>
            <a:r>
              <a:rPr lang="en-IN" sz="1900" dirty="0" smtClean="0">
                <a:latin typeface="Times New Roman" pitchFamily="18" charset="0"/>
                <a:cs typeface="Times New Roman" pitchFamily="18" charset="0"/>
              </a:rPr>
              <a:t> preprint arXiv:1202.2745, 2012.</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pPr>
            <a:r>
              <a:rPr lang="en-IN" sz="1900" dirty="0" smtClean="0">
                <a:latin typeface="Times New Roman" pitchFamily="18" charset="0"/>
                <a:cs typeface="Times New Roman" pitchFamily="18" charset="0"/>
              </a:rPr>
              <a:t>[6] K. Fukushima and S. Miyake, "</a:t>
            </a:r>
            <a:r>
              <a:rPr lang="en-IN" sz="1900" dirty="0" err="1" smtClean="0">
                <a:latin typeface="Times New Roman" pitchFamily="18" charset="0"/>
                <a:cs typeface="Times New Roman" pitchFamily="18" charset="0"/>
              </a:rPr>
              <a:t>Neocognitron</a:t>
            </a:r>
            <a:r>
              <a:rPr lang="en-IN" sz="1900" dirty="0" smtClean="0">
                <a:latin typeface="Times New Roman" pitchFamily="18" charset="0"/>
                <a:cs typeface="Times New Roman" pitchFamily="18" charset="0"/>
              </a:rPr>
              <a:t>: A self-organizing neural network model for a mechanism of visual pattern recognition," in Competition and cooperation in neural nets: Springer, 1982, pp. 267-285. </a:t>
            </a:r>
          </a:p>
          <a:p>
            <a:pPr algn="just">
              <a:lnSpc>
                <a:spcPct val="170000"/>
              </a:lnSpc>
            </a:pPr>
            <a:r>
              <a:rPr lang="en-IN" sz="1900" dirty="0" smtClean="0">
                <a:latin typeface="Times New Roman" pitchFamily="18" charset="0"/>
                <a:cs typeface="Times New Roman" pitchFamily="18" charset="0"/>
              </a:rPr>
              <a:t>[7] Y. LeCun et al., "Handwritten digit recognition with a </a:t>
            </a:r>
            <a:r>
              <a:rPr lang="en-IN" sz="1900" dirty="0" err="1" smtClean="0">
                <a:latin typeface="Times New Roman" pitchFamily="18" charset="0"/>
                <a:cs typeface="Times New Roman" pitchFamily="18" charset="0"/>
              </a:rPr>
              <a:t>backpropagation</a:t>
            </a:r>
            <a:r>
              <a:rPr lang="en-IN" sz="1900" dirty="0" smtClean="0">
                <a:latin typeface="Times New Roman" pitchFamily="18" charset="0"/>
                <a:cs typeface="Times New Roman" pitchFamily="18" charset="0"/>
              </a:rPr>
              <a:t> network," in Advances in neural information processing systems, 1990, pp. 396-404. </a:t>
            </a:r>
          </a:p>
          <a:p>
            <a:pPr algn="just">
              <a:lnSpc>
                <a:spcPct val="170000"/>
              </a:lnSpc>
            </a:pPr>
            <a:r>
              <a:rPr lang="en-IN" sz="1900" dirty="0" smtClean="0">
                <a:latin typeface="Times New Roman" pitchFamily="18" charset="0"/>
                <a:cs typeface="Times New Roman" pitchFamily="18" charset="0"/>
              </a:rPr>
              <a:t>[8] Y. LeCun, L. </a:t>
            </a:r>
            <a:r>
              <a:rPr lang="en-IN" sz="1900" dirty="0" err="1" smtClean="0">
                <a:latin typeface="Times New Roman" pitchFamily="18" charset="0"/>
                <a:cs typeface="Times New Roman" pitchFamily="18" charset="0"/>
              </a:rPr>
              <a:t>Bottou</a:t>
            </a:r>
            <a:r>
              <a:rPr lang="en-IN" sz="1900" dirty="0" smtClean="0">
                <a:latin typeface="Times New Roman" pitchFamily="18" charset="0"/>
                <a:cs typeface="Times New Roman" pitchFamily="18" charset="0"/>
              </a:rPr>
              <a:t>, Y. </a:t>
            </a:r>
            <a:r>
              <a:rPr lang="en-IN" sz="1900" dirty="0" err="1" smtClean="0">
                <a:latin typeface="Times New Roman" pitchFamily="18" charset="0"/>
                <a:cs typeface="Times New Roman" pitchFamily="18" charset="0"/>
              </a:rPr>
              <a:t>Bengio</a:t>
            </a:r>
            <a:r>
              <a:rPr lang="en-IN" sz="1900" dirty="0" smtClean="0">
                <a:latin typeface="Times New Roman" pitchFamily="18" charset="0"/>
                <a:cs typeface="Times New Roman" pitchFamily="18" charset="0"/>
              </a:rPr>
              <a:t>, and P. </a:t>
            </a:r>
            <a:r>
              <a:rPr lang="en-IN" sz="1900" dirty="0" err="1" smtClean="0">
                <a:latin typeface="Times New Roman" pitchFamily="18" charset="0"/>
                <a:cs typeface="Times New Roman" pitchFamily="18" charset="0"/>
              </a:rPr>
              <a:t>Haffner</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Gradientbased</a:t>
            </a:r>
            <a:r>
              <a:rPr lang="en-IN" sz="1900" dirty="0" smtClean="0">
                <a:latin typeface="Times New Roman" pitchFamily="18" charset="0"/>
                <a:cs typeface="Times New Roman" pitchFamily="18" charset="0"/>
              </a:rPr>
              <a:t> learning applied to document recognition," Proceedings of the IEEE, vol. 86, no. 11, pp. 2278-2324, 1998. </a:t>
            </a:r>
          </a:p>
          <a:p>
            <a:pPr algn="just">
              <a:lnSpc>
                <a:spcPct val="170000"/>
              </a:lnSpc>
            </a:pPr>
            <a:r>
              <a:rPr lang="en-IN" sz="1900" dirty="0" smtClean="0">
                <a:latin typeface="Times New Roman" pitchFamily="18" charset="0"/>
                <a:cs typeface="Times New Roman" pitchFamily="18" charset="0"/>
              </a:rPr>
              <a:t>[9] R. Hecht-Nielsen, "Theory of the </a:t>
            </a:r>
            <a:r>
              <a:rPr lang="en-IN" sz="1900" dirty="0" err="1" smtClean="0">
                <a:latin typeface="Times New Roman" pitchFamily="18" charset="0"/>
                <a:cs typeface="Times New Roman" pitchFamily="18" charset="0"/>
              </a:rPr>
              <a:t>backpropagation</a:t>
            </a:r>
            <a:r>
              <a:rPr lang="en-IN" sz="1900" dirty="0" smtClean="0">
                <a:latin typeface="Times New Roman" pitchFamily="18" charset="0"/>
                <a:cs typeface="Times New Roman" pitchFamily="18" charset="0"/>
              </a:rPr>
              <a:t> neural network," in Neural networks for perception: Elsevier, 1992, pp. 65-93. </a:t>
            </a:r>
          </a:p>
          <a:p>
            <a:pPr algn="just">
              <a:lnSpc>
                <a:spcPct val="170000"/>
              </a:lnSpc>
            </a:pPr>
            <a:r>
              <a:rPr lang="en-IN" sz="1900" dirty="0" smtClean="0">
                <a:latin typeface="Times New Roman" pitchFamily="18" charset="0"/>
                <a:cs typeface="Times New Roman" pitchFamily="18" charset="0"/>
              </a:rPr>
              <a:t>[10] Y. LeCun, "LeNet-5, convolutional neural networks," URL: http://yann. </a:t>
            </a:r>
            <a:r>
              <a:rPr lang="en-IN" sz="1900" dirty="0" err="1" smtClean="0">
                <a:latin typeface="Times New Roman" pitchFamily="18" charset="0"/>
                <a:cs typeface="Times New Roman" pitchFamily="18" charset="0"/>
              </a:rPr>
              <a:t>lecun</a:t>
            </a:r>
            <a:r>
              <a:rPr lang="en-IN" sz="1900" dirty="0" smtClean="0">
                <a:latin typeface="Times New Roman" pitchFamily="18" charset="0"/>
                <a:cs typeface="Times New Roman" pitchFamily="18" charset="0"/>
              </a:rPr>
              <a:t>. com/</a:t>
            </a:r>
            <a:r>
              <a:rPr lang="en-IN" sz="1900" dirty="0" err="1" smtClean="0">
                <a:latin typeface="Times New Roman" pitchFamily="18" charset="0"/>
                <a:cs typeface="Times New Roman" pitchFamily="18" charset="0"/>
              </a:rPr>
              <a:t>exdb</a:t>
            </a:r>
            <a:r>
              <a:rPr lang="en-IN" sz="1900" dirty="0" smtClean="0">
                <a:latin typeface="Times New Roman" pitchFamily="18" charset="0"/>
                <a:cs typeface="Times New Roman" pitchFamily="18" charset="0"/>
              </a:rPr>
              <a:t>/</a:t>
            </a:r>
            <a:r>
              <a:rPr lang="en-IN" sz="1900" dirty="0" err="1" smtClean="0">
                <a:latin typeface="Times New Roman" pitchFamily="18" charset="0"/>
                <a:cs typeface="Times New Roman" pitchFamily="18" charset="0"/>
              </a:rPr>
              <a:t>lenet</a:t>
            </a:r>
            <a:r>
              <a:rPr lang="en-IN" sz="1900" dirty="0" smtClean="0">
                <a:latin typeface="Times New Roman" pitchFamily="18" charset="0"/>
                <a:cs typeface="Times New Roman" pitchFamily="18" charset="0"/>
              </a:rPr>
              <a:t>, vol. 20, 2015.</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1473</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Recognition of Handwritten Digit using Convolutional Neural Network in Python with Tensor flow and Comparison of Performance for Various Hidden Layers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2021-12-03T09:43:12Z</dcterms:modified>
</cp:coreProperties>
</file>