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26" r:id="rId9"/>
    <p:sldId id="330"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9" d="100"/>
          <a:sy n="69" d="100"/>
        </p:scale>
        <p:origin x="-1404"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scholar.google.com/scholar?as_q=Rescue+and+protection+system+for+underground+mine+workers+based+on+zigbee&amp;as_occt=title&amp;hl=en&amp;as_sdt=0,31"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lnSpc>
                <a:spcPct val="150000"/>
              </a:lnSpc>
            </a:pPr>
            <a:r>
              <a:rPr lang="en-IN" sz="3200" b="1" dirty="0" smtClean="0">
                <a:latin typeface="Times New Roman" pitchFamily="18" charset="0"/>
                <a:cs typeface="Times New Roman" pitchFamily="18" charset="0"/>
              </a:rPr>
              <a:t>REAL TIME MONITORING &amp; ANALYZE OF HAZARDOUS PARAMETERS IN UNDERGROUND COAL MINES USING INTELLIGENT HELMET SYSTEM</a:t>
            </a:r>
            <a:endParaRPr lang="en-US" sz="3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Coal mining has always been a necessary evil. We need the coal for various operations, especially electrical power generation. However mining the coal has proven to be very dangerous and has caused many accidental deaths over the years. Keeping this in mind we have designed an intelligent system which can be used on helmets of these underground coal miners and can monitor/analyze a few major hazardous parameters found in these mines in real time. This includes humidity, temperature and gas contents such as methane and </a:t>
            </a:r>
            <a:r>
              <a:rPr lang="en-IN" sz="2000" dirty="0" err="1" smtClean="0">
                <a:latin typeface="Times New Roman" pitchFamily="18" charset="0"/>
                <a:cs typeface="Times New Roman" pitchFamily="18" charset="0"/>
              </a:rPr>
              <a:t>sulfur</a:t>
            </a:r>
            <a:r>
              <a:rPr lang="en-IN" sz="2000" dirty="0" smtClean="0">
                <a:latin typeface="Times New Roman" pitchFamily="18" charset="0"/>
                <a:cs typeface="Times New Roman" pitchFamily="18" charset="0"/>
              </a:rPr>
              <a:t> dioxide. These parameters, if above a certain level, can cause choking, suffocation, flooding, gas poisoning, roof collapse or explosions. Our system can detect these parameters, analyze them in real time and alert the ground control and the worker about the situation using a buzzer. Compact sensors and radio frequency modules are used to ensure practicality.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a mechanical mixture of gases existing in a mine after an explosion of firedamp or coal dust. Its composition is extremely variable, but usually includes carbon monoxide, carbon dioxide, nitrogen and sometimes H2S and SO2 with a very small percentage of oxygen.</a:t>
            </a:r>
          </a:p>
          <a:p>
            <a:pPr algn="just">
              <a:lnSpc>
                <a:spcPct val="150000"/>
              </a:lnSpc>
            </a:pPr>
            <a:r>
              <a:rPr lang="en-IN" sz="2000" dirty="0" smtClean="0">
                <a:latin typeface="Times New Roman" pitchFamily="18" charset="0"/>
                <a:cs typeface="Times New Roman" pitchFamily="18" charset="0"/>
              </a:rPr>
              <a:t>In any network multiple router may exist. It can relay signals from other routers or End point signals. It can never sleep either.</a:t>
            </a:r>
          </a:p>
          <a:p>
            <a:pPr algn="just">
              <a:lnSpc>
                <a:spcPct val="150000"/>
              </a:lnSpc>
            </a:pPr>
            <a:r>
              <a:rPr lang="en-IN" sz="2000" dirty="0" smtClean="0">
                <a:latin typeface="Times New Roman" pitchFamily="18" charset="0"/>
                <a:cs typeface="Times New Roman" pitchFamily="18" charset="0"/>
              </a:rPr>
              <a:t>In any network multiple end point may exist. It can’t relay signals. It can sleep to save power</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framework must decide if a mineworker has supported an existence undermining damage.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Main consideration lies in the improvement of safety issues of workers, whether it is coal mining or other minerals.</a:t>
            </a:r>
          </a:p>
          <a:p>
            <a:pPr algn="just">
              <a:lnSpc>
                <a:spcPct val="150000"/>
              </a:lnSpc>
            </a:pPr>
            <a:r>
              <a:rPr lang="en-IN" sz="2000" dirty="0" smtClean="0">
                <a:latin typeface="Times New Roman" pitchFamily="18" charset="0"/>
                <a:cs typeface="Times New Roman" pitchFamily="18" charset="0"/>
              </a:rPr>
              <a:t>The real time monitoring system helps in measuring the physiological variables and the environmental variables which may cause health issues to the workers. </a:t>
            </a:r>
          </a:p>
          <a:p>
            <a:pPr algn="just">
              <a:lnSpc>
                <a:spcPct val="150000"/>
              </a:lnSpc>
            </a:pPr>
            <a:r>
              <a:rPr lang="en-IN" sz="2000" dirty="0" smtClean="0">
                <a:latin typeface="Times New Roman" pitchFamily="18" charset="0"/>
                <a:cs typeface="Times New Roman" pitchFamily="18" charset="0"/>
              </a:rPr>
              <a:t>The gases present in coal mine environment are harmful and may cause serious issues to the health of the worker when reached beyond the safety value.</a:t>
            </a:r>
          </a:p>
          <a:p>
            <a:pPr algn="just">
              <a:lnSpc>
                <a:spcPct val="150000"/>
              </a:lnSpc>
            </a:pPr>
            <a:r>
              <a:rPr lang="en-IN" sz="2000" dirty="0" smtClean="0">
                <a:latin typeface="Times New Roman" pitchFamily="18" charset="0"/>
                <a:cs typeface="Times New Roman" pitchFamily="18" charset="0"/>
              </a:rPr>
              <a:t>As a precaution a continuous real time monitoring of oxygen saturation, gases present in environment, heart rate and ambient temperature is important.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an overhearing-based adaptive data collecting system, which makes use of the redundancy and the correlation of the sampling readings in both time and space to ease the traffic and control. </a:t>
            </a:r>
          </a:p>
          <a:p>
            <a:pPr algn="just">
              <a:lnSpc>
                <a:spcPct val="150000"/>
              </a:lnSpc>
            </a:pPr>
            <a:r>
              <a:rPr lang="en-IN" sz="2000" dirty="0" smtClean="0">
                <a:latin typeface="Times New Roman" pitchFamily="18" charset="0"/>
                <a:cs typeface="Times New Roman" pitchFamily="18" charset="0"/>
              </a:rPr>
              <a:t>It makes the implementation of mine monitoring systems essential for the safety purpose. </a:t>
            </a:r>
          </a:p>
          <a:p>
            <a:pPr algn="just">
              <a:lnSpc>
                <a:spcPct val="150000"/>
              </a:lnSpc>
            </a:pPr>
            <a:r>
              <a:rPr lang="en-IN" sz="2000" dirty="0" smtClean="0">
                <a:latin typeface="Times New Roman" pitchFamily="18" charset="0"/>
                <a:cs typeface="Times New Roman" pitchFamily="18" charset="0"/>
              </a:rPr>
              <a:t>The real time monitoring which is the requirement now a days is designed for the purpose.</a:t>
            </a:r>
          </a:p>
          <a:p>
            <a:pPr algn="just">
              <a:lnSpc>
                <a:spcPct val="150000"/>
              </a:lnSpc>
            </a:pPr>
            <a:r>
              <a:rPr lang="en-IN" sz="2000" dirty="0" smtClean="0">
                <a:latin typeface="Times New Roman" pitchFamily="18" charset="0"/>
                <a:cs typeface="Times New Roman" pitchFamily="18" charset="0"/>
              </a:rPr>
              <a:t>They purposed a solution suitable for mine wireless communication, and safety monitoring using this scheme.</a:t>
            </a:r>
          </a:p>
          <a:p>
            <a:pPr algn="just">
              <a:lnSpc>
                <a:spcPct val="150000"/>
              </a:lnSpc>
            </a:pPr>
            <a:r>
              <a:rPr lang="en-IN" sz="2000" dirty="0" smtClean="0">
                <a:latin typeface="Times New Roman" pitchFamily="18" charset="0"/>
                <a:cs typeface="Times New Roman" pitchFamily="18" charset="0"/>
              </a:rPr>
              <a:t>Gas is transmitted from the purpose of unearthing, as well as from the coal being transported to the surface.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performance test of the proposed system was conducted in an underground limestone mine.</a:t>
            </a:r>
          </a:p>
          <a:p>
            <a:pPr algn="just">
              <a:lnSpc>
                <a:spcPct val="150000"/>
              </a:lnSpc>
            </a:pPr>
            <a:r>
              <a:rPr lang="en-IN" sz="2000" dirty="0" smtClean="0">
                <a:latin typeface="Times New Roman" pitchFamily="18" charset="0"/>
                <a:cs typeface="Times New Roman" pitchFamily="18" charset="0"/>
              </a:rPr>
              <a:t>When the subjects used a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-based personal PWS, scores on mental demand, time demand, physical demand, frustration, effort, and overall performance were all higher than when using a smart helmet-based personal PWS. </a:t>
            </a:r>
          </a:p>
          <a:p>
            <a:pPr algn="just">
              <a:lnSpc>
                <a:spcPct val="150000"/>
              </a:lnSpc>
            </a:pPr>
            <a:r>
              <a:rPr lang="en-IN" sz="2000" dirty="0" smtClean="0">
                <a:latin typeface="Times New Roman" pitchFamily="18" charset="0"/>
                <a:cs typeface="Times New Roman" pitchFamily="18" charset="0"/>
              </a:rPr>
              <a:t>A performance evaluation was conducted at an actual underground mine site to evaluate the performance of the personal PWS developed in this study.</a:t>
            </a:r>
          </a:p>
          <a:p>
            <a:pPr algn="just">
              <a:lnSpc>
                <a:spcPct val="150000"/>
              </a:lnSpc>
            </a:pPr>
            <a:r>
              <a:rPr lang="en-IN" sz="2000" dirty="0" smtClean="0">
                <a:latin typeface="Times New Roman" pitchFamily="18" charset="0"/>
                <a:cs typeface="Times New Roman" pitchFamily="18" charset="0"/>
              </a:rPr>
              <a:t>If the workload is not properly adjusted when designing the system, overload can occur, and the work efficiency can be reduced. </a:t>
            </a:r>
          </a:p>
          <a:p>
            <a:pPr algn="just">
              <a:lnSpc>
                <a:spcPct val="150000"/>
              </a:lnSpc>
            </a:pPr>
            <a:r>
              <a:rPr lang="en-IN" sz="2000" dirty="0" smtClean="0">
                <a:latin typeface="Times New Roman" pitchFamily="18" charset="0"/>
                <a:cs typeface="Times New Roman" pitchFamily="18" charset="0"/>
              </a:rPr>
              <a:t>Therefore, it is necessary to improve the work efficiency by designing and operating a system with minimal workload.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362200"/>
                <a:gridCol w="14478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IN" sz="2000" b="0" i="0" kern="1200" dirty="0" err="1" smtClean="0">
                          <a:solidFill>
                            <a:schemeClr val="dk1"/>
                          </a:solidFill>
                          <a:latin typeface="Times New Roman" pitchFamily="18" charset="0"/>
                          <a:ea typeface="+mn-ea"/>
                          <a:cs typeface="Times New Roman" pitchFamily="18" charset="0"/>
                        </a:rPr>
                        <a:t>Zigbee</a:t>
                      </a:r>
                      <a:r>
                        <a:rPr kumimoji="0" lang="en-IN" sz="2000" b="0" i="0" kern="1200" dirty="0" smtClean="0">
                          <a:solidFill>
                            <a:schemeClr val="dk1"/>
                          </a:solidFill>
                          <a:latin typeface="Times New Roman" pitchFamily="18" charset="0"/>
                          <a:ea typeface="+mn-ea"/>
                          <a:cs typeface="Times New Roman" pitchFamily="18" charset="0"/>
                        </a:rPr>
                        <a:t> Based Underground Mines Parameter Monitoring System for Rescue and Protection</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err="1" smtClean="0">
                          <a:solidFill>
                            <a:schemeClr val="dk1"/>
                          </a:solidFill>
                          <a:latin typeface="Times New Roman" pitchFamily="18" charset="0"/>
                          <a:ea typeface="+mn-ea"/>
                          <a:cs typeface="Times New Roman" pitchFamily="18" charset="0"/>
                        </a:rPr>
                        <a:t>Pranoti</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Anandrao</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Salankar</a:t>
                      </a:r>
                      <a:r>
                        <a:rPr kumimoji="0" lang="en-IN" sz="2000" b="0" i="0" kern="1200" dirty="0" smtClean="0">
                          <a:solidFill>
                            <a:schemeClr val="dk1"/>
                          </a:solidFill>
                          <a:latin typeface="Times New Roman" pitchFamily="18" charset="0"/>
                          <a:ea typeface="+mn-ea"/>
                          <a:cs typeface="Times New Roman" pitchFamily="18" charset="0"/>
                        </a:rPr>
                        <a:t> and </a:t>
                      </a:r>
                      <a:r>
                        <a:rPr kumimoji="0" lang="en-IN" sz="2000" b="0" i="0" kern="1200" dirty="0" err="1" smtClean="0">
                          <a:solidFill>
                            <a:schemeClr val="dk1"/>
                          </a:solidFill>
                          <a:latin typeface="Times New Roman" pitchFamily="18" charset="0"/>
                          <a:ea typeface="+mn-ea"/>
                          <a:cs typeface="Times New Roman" pitchFamily="18" charset="0"/>
                        </a:rPr>
                        <a:t>Sheeja</a:t>
                      </a:r>
                      <a:r>
                        <a:rPr kumimoji="0" lang="en-IN" sz="2000" b="0" i="0" kern="1200" dirty="0" smtClean="0">
                          <a:solidFill>
                            <a:schemeClr val="dk1"/>
                          </a:solidFill>
                          <a:latin typeface="Times New Roman" pitchFamily="18" charset="0"/>
                          <a:ea typeface="+mn-ea"/>
                          <a:cs typeface="Times New Roman" pitchFamily="18" charset="0"/>
                        </a:rPr>
                        <a:t> S. Suresh,</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microcontroller based system is used for collecting and storing data using respective sensors and making decision accordingly, based on which the mine worker is informed through different alarm tone as well as LED display system.</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Rescue and protection system for underground mine workers based on </a:t>
                      </a:r>
                      <a:r>
                        <a:rPr kumimoji="0" lang="en-IN" sz="2000" b="0" i="0" kern="1200" dirty="0" err="1" smtClean="0">
                          <a:solidFill>
                            <a:schemeClr val="dk1"/>
                          </a:solidFill>
                          <a:latin typeface="Times New Roman" pitchFamily="18" charset="0"/>
                          <a:ea typeface="+mn-ea"/>
                          <a:cs typeface="Times New Roman" pitchFamily="18" charset="0"/>
                        </a:rPr>
                        <a:t>zigbee</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err="1" smtClean="0">
                          <a:solidFill>
                            <a:schemeClr val="dk1"/>
                          </a:solidFill>
                          <a:latin typeface="Times New Roman" pitchFamily="18" charset="0"/>
                          <a:ea typeface="+mn-ea"/>
                          <a:cs typeface="Times New Roman" pitchFamily="18" charset="0"/>
                        </a:rPr>
                        <a:t>parthasarathidas</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Tanmoymaity</a:t>
                      </a:r>
                      <a:r>
                        <a:rPr kumimoji="0" lang="en-IN" sz="2000" b="0" i="0" kern="1200" dirty="0" smtClean="0">
                          <a:solidFill>
                            <a:schemeClr val="dk1"/>
                          </a:solidFill>
                          <a:latin typeface="Times New Roman" pitchFamily="18" charset="0"/>
                          <a:ea typeface="+mn-ea"/>
                          <a:cs typeface="Times New Roman" pitchFamily="18" charset="0"/>
                        </a:rPr>
                        <a:t> and </a:t>
                      </a:r>
                      <a:r>
                        <a:rPr kumimoji="0" lang="en-IN" sz="2000" b="0" i="0" kern="1200" dirty="0" err="1" smtClean="0">
                          <a:solidFill>
                            <a:schemeClr val="dk1"/>
                          </a:solidFill>
                          <a:latin typeface="Times New Roman" pitchFamily="18" charset="0"/>
                          <a:ea typeface="+mn-ea"/>
                          <a:cs typeface="Times New Roman" pitchFamily="18" charset="0"/>
                        </a:rPr>
                        <a:t>mithumukherjee</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addresses an economical, supple, continuous monitoring system of underground mine workers’ protection and security.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143000" y="152400"/>
          <a:ext cx="7715250" cy="6497320"/>
        </p:xfrm>
        <a:graphic>
          <a:graphicData uri="http://schemas.openxmlformats.org/drawingml/2006/table">
            <a:tbl>
              <a:tblPr firstRow="1" bandRow="1">
                <a:tableStyleId>{5C22544A-7EE6-4342-B048-85BDC9FD1C3A}</a:tableStyleId>
              </a:tblPr>
              <a:tblGrid>
                <a:gridCol w="2362200"/>
                <a:gridCol w="12954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8196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Intelligent Helmet for Coal Miners with Voice over </a:t>
                      </a:r>
                      <a:r>
                        <a:rPr kumimoji="0" lang="en-IN" sz="2000" b="0" i="0" kern="1200" dirty="0" err="1" smtClean="0">
                          <a:solidFill>
                            <a:schemeClr val="dk1"/>
                          </a:solidFill>
                          <a:latin typeface="Times New Roman" pitchFamily="18" charset="0"/>
                          <a:ea typeface="+mn-ea"/>
                          <a:cs typeface="Times New Roman" pitchFamily="18" charset="0"/>
                        </a:rPr>
                        <a:t>Zigbee</a:t>
                      </a:r>
                      <a:r>
                        <a:rPr kumimoji="0" lang="en-IN" sz="2000" b="0" i="0" kern="1200" dirty="0" smtClean="0">
                          <a:solidFill>
                            <a:schemeClr val="dk1"/>
                          </a:solidFill>
                          <a:latin typeface="Times New Roman" pitchFamily="18" charset="0"/>
                          <a:ea typeface="+mn-ea"/>
                          <a:cs typeface="Times New Roman" pitchFamily="18" charset="0"/>
                        </a:rPr>
                        <a:t> and Environmental Monitoring</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 </a:t>
                      </a:r>
                      <a:r>
                        <a:rPr kumimoji="0" lang="en-IN" sz="2000" b="0" i="0" kern="1200" dirty="0" err="1" smtClean="0">
                          <a:solidFill>
                            <a:schemeClr val="dk1"/>
                          </a:solidFill>
                          <a:latin typeface="Times New Roman" pitchFamily="18" charset="0"/>
                          <a:ea typeface="+mn-ea"/>
                          <a:cs typeface="Times New Roman" pitchFamily="18" charset="0"/>
                        </a:rPr>
                        <a:t>Geetha</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We also design a voice transmission system, based on the same low-rate </a:t>
                      </a:r>
                      <a:r>
                        <a:rPr kumimoji="0" lang="en-IN" sz="2000" b="0" i="0" kern="1200" dirty="0" err="1" smtClean="0">
                          <a:solidFill>
                            <a:schemeClr val="dk1"/>
                          </a:solidFill>
                          <a:latin typeface="Times New Roman" pitchFamily="18" charset="0"/>
                          <a:ea typeface="+mn-ea"/>
                          <a:cs typeface="Times New Roman" pitchFamily="18" charset="0"/>
                        </a:rPr>
                        <a:t>ZigBee</a:t>
                      </a:r>
                      <a:r>
                        <a:rPr kumimoji="0" lang="en-IN" sz="2000" b="0" i="0" kern="1200" dirty="0" smtClean="0">
                          <a:solidFill>
                            <a:schemeClr val="dk1"/>
                          </a:solidFill>
                          <a:latin typeface="Times New Roman" pitchFamily="18" charset="0"/>
                          <a:ea typeface="+mn-ea"/>
                          <a:cs typeface="Times New Roman" pitchFamily="18" charset="0"/>
                        </a:rPr>
                        <a:t> networks. So with environmental monitoring, the miners can communicate with control </a:t>
                      </a:r>
                      <a:r>
                        <a:rPr kumimoji="0" lang="en-IN" sz="2000" b="0" i="0" kern="1200" dirty="0" err="1" smtClean="0">
                          <a:solidFill>
                            <a:schemeClr val="dk1"/>
                          </a:solidFill>
                          <a:latin typeface="Times New Roman" pitchFamily="18" charset="0"/>
                          <a:ea typeface="+mn-ea"/>
                          <a:cs typeface="Times New Roman" pitchFamily="18" charset="0"/>
                        </a:rPr>
                        <a:t>centers</a:t>
                      </a:r>
                      <a:r>
                        <a:rPr kumimoji="0" lang="en-IN" sz="2000" b="0" i="0" kern="1200" dirty="0" smtClean="0">
                          <a:solidFill>
                            <a:schemeClr val="dk1"/>
                          </a:solidFill>
                          <a:latin typeface="Times New Roman" pitchFamily="18" charset="0"/>
                          <a:ea typeface="+mn-ea"/>
                          <a:cs typeface="Times New Roman" pitchFamily="18" charset="0"/>
                        </a:rPr>
                        <a:t> or with other miners through wireless speech communication..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Multi-parameter Monitoring System for Coal Mine based on Wireless Sensor Network Technology</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S. Wei and L. Li-</a:t>
                      </a:r>
                      <a:r>
                        <a:rPr kumimoji="0" lang="en-IN" sz="2000" b="0" i="0" kern="1200" dirty="0" err="1" smtClean="0">
                          <a:solidFill>
                            <a:schemeClr val="dk1"/>
                          </a:solidFill>
                          <a:latin typeface="Times New Roman" pitchFamily="18" charset="0"/>
                          <a:ea typeface="+mn-ea"/>
                          <a:cs typeface="Times New Roman" pitchFamily="18" charset="0"/>
                        </a:rPr>
                        <a:t>li</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system can real-time monitor the underground environment and production parameters and intelligently give early warning by using a variety of sensors and wireless sensor network.</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2286000" y="1524000"/>
            <a:ext cx="57912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IN" b="1" dirty="0" smtClean="0"/>
              <a:t>Conclusion</a:t>
            </a:r>
            <a:endParaRPr lang="en-IN" b="1" dirty="0"/>
          </a:p>
        </p:txBody>
      </p:sp>
      <p:sp>
        <p:nvSpPr>
          <p:cNvPr id="3" name="Content Placeholder 2"/>
          <p:cNvSpPr>
            <a:spLocks noGrp="1"/>
          </p:cNvSpPr>
          <p:nvPr>
            <p:ph idx="1"/>
          </p:nvPr>
        </p:nvSpPr>
        <p:spPr>
          <a:xfrm>
            <a:off x="1219200" y="3048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represents the hardware implementation of the real time monitoring the physiological and the environmental variables of the coal mine workers. We have focused on the design and implementation of the monitoring system to continuously monitor the gases and the physiological variables of the workers. The sensors are embedded on the T-shirt of the worker and the communication is done by using wireless network between the T-shirt and the monitoring unit. By using IOT it is easy to store the data. The Think-speak application helps us to show the graphical representation of each sensor. The alarm works correctly detecting any problems the worker is suffering. The system is tested and the results are obtained accordingly. This system mainly focuses on the safety of the workers thus by reducing the future accidents which can be caused by the sudden change in the measured variables.</a:t>
            </a:r>
            <a:endParaRPr lang="en-IN"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1.Pranoti </a:t>
            </a:r>
            <a:r>
              <a:rPr lang="en-IN" sz="1600" dirty="0" err="1" smtClean="0">
                <a:latin typeface="Times New Roman" pitchFamily="18" charset="0"/>
                <a:cs typeface="Times New Roman" pitchFamily="18" charset="0"/>
              </a:rPr>
              <a:t>Anandrao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Salankar</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Sheeja</a:t>
            </a:r>
            <a:r>
              <a:rPr lang="en-IN" sz="1600" dirty="0" smtClean="0">
                <a:latin typeface="Times New Roman" pitchFamily="18" charset="0"/>
                <a:cs typeface="Times New Roman" pitchFamily="18" charset="0"/>
              </a:rPr>
              <a:t> S. Suresh,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Based Underground Mines Parameter Monitoring System for Rescue and Protection", IOSR Journal of VLSI and Signal Processing (IOSR-JVSP), vol. 4, no. 4, pp. 32-36, Jul-Aug 2014.</a:t>
            </a:r>
          </a:p>
          <a:p>
            <a:pPr algn="just">
              <a:lnSpc>
                <a:spcPct val="150000"/>
              </a:lnSpc>
            </a:pPr>
            <a:r>
              <a:rPr lang="en-IN" sz="1600" dirty="0" smtClean="0">
                <a:latin typeface="Times New Roman" pitchFamily="18" charset="0"/>
                <a:cs typeface="Times New Roman" pitchFamily="18" charset="0"/>
              </a:rPr>
              <a:t>2.CHENG </a:t>
            </a:r>
            <a:r>
              <a:rPr lang="en-IN" sz="1600" dirty="0" err="1" smtClean="0">
                <a:latin typeface="Times New Roman" pitchFamily="18" charset="0"/>
                <a:cs typeface="Times New Roman" pitchFamily="18" charset="0"/>
              </a:rPr>
              <a:t>Qiang</a:t>
            </a:r>
            <a:r>
              <a:rPr lang="en-IN" sz="1600" dirty="0" smtClean="0">
                <a:latin typeface="Times New Roman" pitchFamily="18" charset="0"/>
                <a:cs typeface="Times New Roman" pitchFamily="18" charset="0"/>
              </a:rPr>
              <a:t>, "IEEE paper on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based intelligent helmet for coal miners", February 2009. </a:t>
            </a:r>
          </a:p>
          <a:p>
            <a:pPr algn="just">
              <a:lnSpc>
                <a:spcPct val="150000"/>
              </a:lnSpc>
            </a:pPr>
            <a:r>
              <a:rPr lang="en-IN" sz="1600" dirty="0" smtClean="0">
                <a:latin typeface="Times New Roman" pitchFamily="18" charset="0"/>
                <a:cs typeface="Times New Roman" pitchFamily="18" charset="0"/>
              </a:rPr>
              <a:t>3.parthasarathidas </a:t>
            </a:r>
            <a:r>
              <a:rPr lang="en-IN" sz="1600" dirty="0" err="1" smtClean="0">
                <a:latin typeface="Times New Roman" pitchFamily="18" charset="0"/>
                <a:cs typeface="Times New Roman" pitchFamily="18" charset="0"/>
              </a:rPr>
              <a:t>Tanmoymaity</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mithumukherjee</a:t>
            </a:r>
            <a:r>
              <a:rPr lang="en-IN" sz="1600" dirty="0" smtClean="0">
                <a:latin typeface="Times New Roman" pitchFamily="18" charset="0"/>
                <a:cs typeface="Times New Roman" pitchFamily="18" charset="0"/>
              </a:rPr>
              <a:t>, "Rescue and protection system for underground mine workers based on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int.jr.of</a:t>
            </a:r>
            <a:r>
              <a:rPr lang="en-IN" sz="1600" dirty="0" smtClean="0">
                <a:latin typeface="Times New Roman" pitchFamily="18" charset="0"/>
                <a:cs typeface="Times New Roman" pitchFamily="18" charset="0"/>
              </a:rPr>
              <a:t> advanced computer eng. &amp; architecture, vol. 2, no. 2, </a:t>
            </a:r>
            <a:r>
              <a:rPr lang="en-IN" sz="1600" dirty="0" err="1" smtClean="0">
                <a:latin typeface="Times New Roman" pitchFamily="18" charset="0"/>
                <a:cs typeface="Times New Roman" pitchFamily="18" charset="0"/>
              </a:rPr>
              <a:t>June_December</a:t>
            </a:r>
            <a:r>
              <a:rPr lang="en-IN" sz="1600" dirty="0" smtClean="0">
                <a:latin typeface="Times New Roman" pitchFamily="18" charset="0"/>
                <a:cs typeface="Times New Roman" pitchFamily="18" charset="0"/>
              </a:rPr>
              <a:t> 2012. </a:t>
            </a:r>
            <a:r>
              <a:rPr lang="en-IN" sz="1600" dirty="0" smtClean="0">
                <a:latin typeface="Times New Roman" pitchFamily="18" charset="0"/>
                <a:cs typeface="Times New Roman" pitchFamily="18" charset="0"/>
                <a:hlinkClick r:id="rId3"/>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4.A. </a:t>
            </a:r>
            <a:r>
              <a:rPr lang="en-IN" sz="1600" dirty="0" err="1" smtClean="0">
                <a:latin typeface="Times New Roman" pitchFamily="18" charset="0"/>
                <a:cs typeface="Times New Roman" pitchFamily="18" charset="0"/>
              </a:rPr>
              <a:t>Geetha</a:t>
            </a:r>
            <a:r>
              <a:rPr lang="en-IN" sz="1600" dirty="0" smtClean="0">
                <a:latin typeface="Times New Roman" pitchFamily="18" charset="0"/>
                <a:cs typeface="Times New Roman" pitchFamily="18" charset="0"/>
              </a:rPr>
              <a:t>, "Intelligent Helmet for Coal Miners with Voice over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and Environmental Monitoring", Middle East Journal of Scientific Research, vol. 20, no. 7, pp. 825-827, 2014. </a:t>
            </a:r>
          </a:p>
          <a:p>
            <a:pPr algn="just">
              <a:lnSpc>
                <a:spcPct val="150000"/>
              </a:lnSpc>
            </a:pPr>
            <a:r>
              <a:rPr lang="en-IN" sz="1600" dirty="0" smtClean="0">
                <a:latin typeface="Times New Roman" pitchFamily="18" charset="0"/>
                <a:cs typeface="Times New Roman" pitchFamily="18" charset="0"/>
              </a:rPr>
              <a:t>5.Shirish Gaidhane1, </a:t>
            </a:r>
            <a:r>
              <a:rPr lang="en-IN" sz="1600" dirty="0" err="1" smtClean="0">
                <a:latin typeface="Times New Roman" pitchFamily="18" charset="0"/>
                <a:cs typeface="Times New Roman" pitchFamily="18" charset="0"/>
              </a:rPr>
              <a:t>Mahendra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Dhame</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Rizwana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Qureshi</a:t>
            </a:r>
            <a:r>
              <a:rPr lang="en-IN" sz="1600" dirty="0" smtClean="0">
                <a:latin typeface="Times New Roman" pitchFamily="18" charset="0"/>
                <a:cs typeface="Times New Roman" pitchFamily="18" charset="0"/>
              </a:rPr>
              <a:t>, "Smart Helmet for Coal Miners using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Technology", Imperial Journal of Interdisciplinary Research (IJIR), vol. 2, no. 6, 2016.</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700" dirty="0" smtClean="0">
                <a:latin typeface="Times New Roman" pitchFamily="18" charset="0"/>
                <a:cs typeface="Times New Roman" pitchFamily="18" charset="0"/>
              </a:rPr>
              <a:t>6.S. Wei and L. Li-</a:t>
            </a:r>
            <a:r>
              <a:rPr lang="en-IN" sz="1700" dirty="0" err="1" smtClean="0">
                <a:latin typeface="Times New Roman" pitchFamily="18" charset="0"/>
                <a:cs typeface="Times New Roman" pitchFamily="18" charset="0"/>
              </a:rPr>
              <a:t>li</a:t>
            </a:r>
            <a:r>
              <a:rPr lang="en-IN" sz="1700" dirty="0" smtClean="0">
                <a:latin typeface="Times New Roman" pitchFamily="18" charset="0"/>
                <a:cs typeface="Times New Roman" pitchFamily="18" charset="0"/>
              </a:rPr>
              <a:t>, "Multi-parameter Monitoring System for Coal Mine based on Wireless Sensor Network Technology", Proc. International IEEE Conference on Industrial </a:t>
            </a:r>
            <a:r>
              <a:rPr lang="en-IN" sz="1700" dirty="0" err="1" smtClean="0">
                <a:latin typeface="Times New Roman" pitchFamily="18" charset="0"/>
                <a:cs typeface="Times New Roman" pitchFamily="18" charset="0"/>
              </a:rPr>
              <a:t>Mechatronics</a:t>
            </a:r>
            <a:r>
              <a:rPr lang="en-IN" sz="1700" dirty="0" smtClean="0">
                <a:latin typeface="Times New Roman" pitchFamily="18" charset="0"/>
                <a:cs typeface="Times New Roman" pitchFamily="18" charset="0"/>
              </a:rPr>
              <a:t> and Automation, pp. 225-27, 2009.</a:t>
            </a:r>
          </a:p>
          <a:p>
            <a:pPr algn="just">
              <a:lnSpc>
                <a:spcPct val="150000"/>
              </a:lnSpc>
            </a:pPr>
            <a:r>
              <a:rPr lang="en-IN" sz="1700" dirty="0" smtClean="0">
                <a:latin typeface="Times New Roman" pitchFamily="18" charset="0"/>
                <a:cs typeface="Times New Roman" pitchFamily="18" charset="0"/>
              </a:rPr>
              <a:t>7.S. Jin-ling, G. </a:t>
            </a:r>
            <a:r>
              <a:rPr lang="en-IN" sz="1700" dirty="0" err="1" smtClean="0">
                <a:latin typeface="Times New Roman" pitchFamily="18" charset="0"/>
                <a:cs typeface="Times New Roman" pitchFamily="18" charset="0"/>
              </a:rPr>
              <a:t>Heng-wei</a:t>
            </a:r>
            <a:r>
              <a:rPr lang="en-IN" sz="1700" dirty="0" smtClean="0">
                <a:latin typeface="Times New Roman" pitchFamily="18" charset="0"/>
                <a:cs typeface="Times New Roman" pitchFamily="18" charset="0"/>
              </a:rPr>
              <a:t> and S. Yu-</a:t>
            </a:r>
            <a:r>
              <a:rPr lang="en-IN" sz="1700" dirty="0" err="1" smtClean="0">
                <a:latin typeface="Times New Roman" pitchFamily="18" charset="0"/>
                <a:cs typeface="Times New Roman" pitchFamily="18" charset="0"/>
              </a:rPr>
              <a:t>jun</a:t>
            </a:r>
            <a:r>
              <a:rPr lang="en-IN" sz="1700" dirty="0" smtClean="0">
                <a:latin typeface="Times New Roman" pitchFamily="18" charset="0"/>
                <a:cs typeface="Times New Roman" pitchFamily="18" charset="0"/>
              </a:rPr>
              <a:t>, "Research on Transceiver System of WSN Based on V-MIMO Underground Coal Mines", Proc. International Conference on Communications and Mobile Computing, pp. 374-378, 2010.</a:t>
            </a:r>
          </a:p>
          <a:p>
            <a:pPr algn="just">
              <a:lnSpc>
                <a:spcPct val="150000"/>
              </a:lnSpc>
            </a:pPr>
            <a:r>
              <a:rPr lang="en-IN" sz="1700" dirty="0" smtClean="0">
                <a:latin typeface="Times New Roman" pitchFamily="18" charset="0"/>
                <a:cs typeface="Times New Roman" pitchFamily="18" charset="0"/>
              </a:rPr>
              <a:t>8.X. Ma, Y. Miao, Z. Zhao, H. Zhang and J. Zhang, "A novel approach to Coal and Gas Outburst Prediction Based on Multi-sensor Information Fusion", Proc. IEEE international conference on automation and logistics, pp. 1613-18, 2008.</a:t>
            </a:r>
          </a:p>
          <a:p>
            <a:pPr algn="just">
              <a:lnSpc>
                <a:spcPct val="150000"/>
              </a:lnSpc>
            </a:pPr>
            <a:r>
              <a:rPr lang="en-IN" sz="1700" dirty="0" smtClean="0">
                <a:latin typeface="Times New Roman" pitchFamily="18" charset="0"/>
                <a:cs typeface="Times New Roman" pitchFamily="18" charset="0"/>
              </a:rPr>
              <a:t>9.Tanmoy </a:t>
            </a:r>
            <a:r>
              <a:rPr lang="en-IN" sz="1700" dirty="0" err="1" smtClean="0">
                <a:latin typeface="Times New Roman" pitchFamily="18" charset="0"/>
                <a:cs typeface="Times New Roman" pitchFamily="18" charset="0"/>
              </a:rPr>
              <a:t>Maity</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Partha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Sarathi</a:t>
            </a:r>
            <a:r>
              <a:rPr lang="en-IN" sz="1700" dirty="0" smtClean="0">
                <a:latin typeface="Times New Roman" pitchFamily="18" charset="0"/>
                <a:cs typeface="Times New Roman" pitchFamily="18" charset="0"/>
              </a:rPr>
              <a:t> Das and </a:t>
            </a:r>
            <a:r>
              <a:rPr lang="en-IN" sz="1700" dirty="0" err="1" smtClean="0">
                <a:latin typeface="Times New Roman" pitchFamily="18" charset="0"/>
                <a:cs typeface="Times New Roman" pitchFamily="18" charset="0"/>
              </a:rPr>
              <a:t>Mithu</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Mukherjee</a:t>
            </a:r>
            <a:r>
              <a:rPr lang="en-IN" sz="1700" dirty="0" smtClean="0">
                <a:latin typeface="Times New Roman" pitchFamily="18" charset="0"/>
                <a:cs typeface="Times New Roman" pitchFamily="18" charset="0"/>
              </a:rPr>
              <a:t>, "A Wireless Surveillance and Safety System for Mine Workers based on </a:t>
            </a:r>
            <a:r>
              <a:rPr lang="en-IN" sz="1700" dirty="0" err="1" smtClean="0">
                <a:latin typeface="Times New Roman" pitchFamily="18" charset="0"/>
                <a:cs typeface="Times New Roman" pitchFamily="18" charset="0"/>
              </a:rPr>
              <a:t>Zigbee</a:t>
            </a:r>
            <a:r>
              <a:rPr lang="en-IN" sz="1700" dirty="0" smtClean="0">
                <a:latin typeface="Times New Roman" pitchFamily="18" charset="0"/>
                <a:cs typeface="Times New Roman" pitchFamily="18" charset="0"/>
              </a:rPr>
              <a:t>", First International Conference on Recent Advances in Information Technology RAIT, 2012. </a:t>
            </a:r>
          </a:p>
          <a:p>
            <a:pPr algn="just">
              <a:lnSpc>
                <a:spcPct val="150000"/>
              </a:lnSpc>
            </a:pPr>
            <a:r>
              <a:rPr lang="en-IN" sz="1700" dirty="0" smtClean="0">
                <a:latin typeface="Times New Roman" pitchFamily="18" charset="0"/>
                <a:cs typeface="Times New Roman" pitchFamily="18" charset="0"/>
              </a:rPr>
              <a:t>10.G. </a:t>
            </a:r>
            <a:r>
              <a:rPr lang="en-IN" sz="1700" dirty="0" err="1" smtClean="0">
                <a:latin typeface="Times New Roman" pitchFamily="18" charset="0"/>
                <a:cs typeface="Times New Roman" pitchFamily="18" charset="0"/>
              </a:rPr>
              <a:t>Ahalya</a:t>
            </a:r>
            <a:r>
              <a:rPr lang="en-IN" sz="1700" dirty="0" smtClean="0">
                <a:latin typeface="Times New Roman" pitchFamily="18" charset="0"/>
                <a:cs typeface="Times New Roman" pitchFamily="18" charset="0"/>
              </a:rPr>
              <a:t>, "Development Of Coal Mine Safety System Using Wireless Sensor Networks", [IJESAT] [International Journal of Engineering Science &amp; Advanced Technology], vol. 3, no. 3, pp. 74-78.</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1021</Words>
  <Application>Microsoft Office PowerPoint</Application>
  <PresentationFormat>On-screen Show (4:3)</PresentationFormat>
  <Paragraphs>59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REAL TIME MONITORING &amp; ANALYZE OF HAZARDOUS PARAMETERS IN UNDERGROUND COAL MINES USING INTELLIGENT HELMET SYSTEM</vt:lpstr>
      <vt:lpstr>Abstract</vt:lpstr>
      <vt:lpstr>Existing System</vt:lpstr>
      <vt:lpstr>Disadvantage of Existing System</vt:lpstr>
      <vt:lpstr>PROPOSED SYSTEM :</vt:lpstr>
      <vt:lpstr>ADVANTAGE</vt:lpstr>
      <vt:lpstr>Slide 7</vt:lpstr>
      <vt:lpstr>Slide 8</vt:lpstr>
      <vt:lpstr>Block Diagram</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2021-12-10T09:10:24Z</dcterms:modified>
</cp:coreProperties>
</file>