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322" r:id="rId2"/>
    <p:sldId id="325" r:id="rId3"/>
    <p:sldId id="328" r:id="rId4"/>
    <p:sldId id="260" r:id="rId5"/>
    <p:sldId id="262" r:id="rId6"/>
    <p:sldId id="263" r:id="rId7"/>
    <p:sldId id="294" r:id="rId8"/>
    <p:sldId id="339" r:id="rId9"/>
    <p:sldId id="326" r:id="rId10"/>
    <p:sldId id="330" r:id="rId11"/>
    <p:sldId id="296" r:id="rId12"/>
    <p:sldId id="295" r:id="rId13"/>
    <p:sldId id="331" r:id="rId14"/>
    <p:sldId id="323" r:id="rId15"/>
    <p:sldId id="337" r:id="rId16"/>
    <p:sldId id="329" r:id="rId17"/>
    <p:sldId id="338"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12/11/2021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12/11/2021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12/11/2021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12/11/2021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12/11/2021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12/11/2021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ONLINE PLANT SALES APPLICATION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533400"/>
            <a:ext cx="7498080" cy="6019800"/>
          </a:xfrm>
        </p:spPr>
        <p:txBody>
          <a:bodyPr>
            <a:noAutofit/>
          </a:bodyPr>
          <a:lstStyle/>
          <a:p>
            <a:pPr algn="just">
              <a:lnSpc>
                <a:spcPct val="150000"/>
              </a:lnSpc>
            </a:pPr>
            <a:r>
              <a:rPr lang="en-IN" sz="2000" dirty="0" smtClean="0">
                <a:latin typeface="Times New Roman" pitchFamily="18" charset="0"/>
                <a:cs typeface="Times New Roman" pitchFamily="18" charset="0"/>
              </a:rPr>
              <a:t>As getting the information from various research papers and other sources we analysis that many peoples want to buy a plants and they directly concerned to nursery but sometimes people doesn’t know specific information about particular plant items as well seller is not technically skilled.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Customer doesn’t compare plants pricing with different shopkeeper as well as in nursery there is no facility for online payment only cash may consumed.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So, in this case e-nursery is platform where customer can compare plants pricing and make online payment easily.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pPr>
            <a:r>
              <a:rPr lang="en-IN" sz="2000" dirty="0" smtClean="0">
                <a:latin typeface="Times New Roman" pitchFamily="18" charset="0"/>
                <a:cs typeface="Times New Roman" pitchFamily="18" charset="0"/>
              </a:rPr>
              <a:t>Customer service is extremely important.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want each customer to have a pleasant shopping experience, and it is the intention of our staff to answer questions with expertise and to offer advice when we feel it is needed.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Retain customers to generate repeat purchases and make referrals. Continue to expand daily sales by adding to the variety of plants we sell.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Communicate with our customers through creative advertising</a:t>
            </a:r>
            <a:endParaRPr lang="en-US" sz="2000" dirty="0" smtClean="0">
              <a:latin typeface="Times New Roman" pitchFamily="18" charset="0"/>
              <a:cs typeface="Times New Roman" pitchFamily="18" charset="0"/>
            </a:endParaRPr>
          </a:p>
          <a:p>
            <a:pPr algn="just">
              <a:lnSpc>
                <a:spcPct val="150000"/>
              </a:lnSpc>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body of existing literature examining the impact of social‐media marketing on firm performance in the </a:t>
            </a:r>
            <a:r>
              <a:rPr lang="en-IN" sz="2000" dirty="0" err="1" smtClean="0">
                <a:latin typeface="Times New Roman" pitchFamily="18" charset="0"/>
                <a:cs typeface="Times New Roman" pitchFamily="18" charset="0"/>
              </a:rPr>
              <a:t>agri</a:t>
            </a:r>
            <a:r>
              <a:rPr lang="en-IN" sz="2000" dirty="0" smtClean="0">
                <a:latin typeface="Times New Roman" pitchFamily="18" charset="0"/>
                <a:cs typeface="Times New Roman" pitchFamily="18" charset="0"/>
              </a:rPr>
              <a:t>‐ food sector is relatively underdeveloped.</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existing studies addressing new‐media marketing in agriculture have mostly relied on qualitative analysis.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Within the scope of the </a:t>
            </a:r>
            <a:r>
              <a:rPr lang="en-IN" sz="2000" dirty="0" err="1" smtClean="0">
                <a:latin typeface="Times New Roman" pitchFamily="18" charset="0"/>
                <a:cs typeface="Times New Roman" pitchFamily="18" charset="0"/>
              </a:rPr>
              <a:t>phytosanitary</a:t>
            </a:r>
            <a:r>
              <a:rPr lang="en-IN" sz="2000" dirty="0" smtClean="0">
                <a:latin typeface="Times New Roman" pitchFamily="18" charset="0"/>
                <a:cs typeface="Times New Roman" pitchFamily="18" charset="0"/>
              </a:rPr>
              <a:t> area, Internet trade in plants provides potential pathways for the importation of regulated articles and for the spread of pests not covered by existing pest risk analysis schemes used by most countries.</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6858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Many people want to buy plants and they directly concerned to the nursery and buy the plants but sometimes people doesn’t know specific information about particular plant items as well as seller which are not technically skilled.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Customer does not compare plant price with other shopkeepers at the same time. In nursery there is no facility for online payment only cash may be consumed.</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Limited customers reached to the nursery because sometime customer need to travel for long distance as nursery is far from their home.</a:t>
            </a:r>
          </a:p>
          <a:p>
            <a:pPr algn="just">
              <a:lnSpc>
                <a:spcPct val="150000"/>
              </a:lnSpc>
            </a:pP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09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533400"/>
            <a:ext cx="7498080" cy="6019800"/>
          </a:xfrm>
        </p:spPr>
        <p:txBody>
          <a:bodyPr>
            <a:noAutofit/>
          </a:bodyPr>
          <a:lstStyle/>
          <a:p>
            <a:pPr algn="just">
              <a:lnSpc>
                <a:spcPct val="150000"/>
              </a:lnSpc>
            </a:pPr>
            <a:r>
              <a:rPr lang="en-IN" sz="2000" dirty="0" smtClean="0">
                <a:latin typeface="Times New Roman" pitchFamily="18" charset="0"/>
                <a:cs typeface="Times New Roman" pitchFamily="18" charset="0"/>
              </a:rPr>
              <a:t>Some produce bulk stock, whether seedlings or grafted, of particular varieties for purposes such as fruit trees for orchards, or timber trees for forestry.</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Collecting the information from various research papers and other sources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analysis that many peoples want to buy plants and they have to directly concern with the nursery.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Sometimes people do not know specific information about particular plant items as well as seller is not technically skilled.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Due to their size and resources, larger firms could be better positioned to take advantage of the traditional advertising outlets in ways that the smaller more resource‐constrained firms were unable to afford.</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While useful for assessing customer perceptions and attitudes, this approach does not provide sufficient insights about the actual purchasing decision, the adoption drivers, and the resulting impact on firm performance.</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paper utilizes binary </a:t>
            </a:r>
            <a:r>
              <a:rPr lang="en-IN" sz="2000" dirty="0" err="1" smtClean="0">
                <a:latin typeface="Times New Roman" pitchFamily="18" charset="0"/>
                <a:cs typeface="Times New Roman" pitchFamily="18" charset="0"/>
              </a:rPr>
              <a:t>logit</a:t>
            </a:r>
            <a:r>
              <a:rPr lang="en-IN" sz="2000" dirty="0" smtClean="0">
                <a:latin typeface="Times New Roman" pitchFamily="18" charset="0"/>
                <a:cs typeface="Times New Roman" pitchFamily="18" charset="0"/>
              </a:rPr>
              <a:t> and interval censored regression to examine the use and the impact of social‐media marketing in the green industry.</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33400"/>
          </a:xfrm>
        </p:spPr>
        <p:txBody>
          <a:bodyPr>
            <a:normAutofit fontScale="90000"/>
          </a:bodyPr>
          <a:lstStyle/>
          <a:p>
            <a:r>
              <a:rPr lang="en-IN" b="1" dirty="0" smtClean="0"/>
              <a:t>Literature survey</a:t>
            </a:r>
            <a:endParaRPr lang="en-IN" b="1" dirty="0"/>
          </a:p>
        </p:txBody>
      </p:sp>
      <p:graphicFrame>
        <p:nvGraphicFramePr>
          <p:cNvPr id="4" name="Content Placeholder 3"/>
          <p:cNvGraphicFramePr>
            <a:graphicFrameLocks noGrp="1"/>
          </p:cNvGraphicFramePr>
          <p:nvPr>
            <p:ph idx="1"/>
          </p:nvPr>
        </p:nvGraphicFramePr>
        <p:xfrm>
          <a:off x="1143000" y="685800"/>
          <a:ext cx="7804149" cy="6019800"/>
        </p:xfrm>
        <a:graphic>
          <a:graphicData uri="http://schemas.openxmlformats.org/drawingml/2006/table">
            <a:tbl>
              <a:tblPr firstRow="1" bandRow="1">
                <a:tableStyleId>{5C22544A-7EE6-4342-B048-85BDC9FD1C3A}</a:tableStyleId>
              </a:tblPr>
              <a:tblGrid>
                <a:gridCol w="2601383"/>
                <a:gridCol w="2601383"/>
                <a:gridCol w="2601383"/>
              </a:tblGrid>
              <a:tr h="399859">
                <a:tc>
                  <a:txBody>
                    <a:bodyPr/>
                    <a:lstStyle/>
                    <a:p>
                      <a:pPr algn="ctr"/>
                      <a:r>
                        <a:rPr lang="en-US" dirty="0" smtClean="0"/>
                        <a:t>TITLE</a:t>
                      </a:r>
                      <a:endParaRPr lang="en-IN" dirty="0"/>
                    </a:p>
                  </a:txBody>
                  <a:tcPr/>
                </a:tc>
                <a:tc>
                  <a:txBody>
                    <a:bodyPr/>
                    <a:lstStyle/>
                    <a:p>
                      <a:pPr algn="ctr"/>
                      <a:r>
                        <a:rPr lang="en-US" dirty="0" smtClean="0"/>
                        <a:t>AUTHOR</a:t>
                      </a:r>
                      <a:endParaRPr lang="en-IN" dirty="0"/>
                    </a:p>
                  </a:txBody>
                  <a:tcPr/>
                </a:tc>
                <a:tc>
                  <a:txBody>
                    <a:bodyPr/>
                    <a:lstStyle/>
                    <a:p>
                      <a:pPr algn="ctr"/>
                      <a:r>
                        <a:rPr lang="en-US" dirty="0" smtClean="0"/>
                        <a:t>DESCRIPTION</a:t>
                      </a:r>
                      <a:endParaRPr lang="en-IN" dirty="0"/>
                    </a:p>
                  </a:txBody>
                  <a:tcPr/>
                </a:tc>
              </a:tr>
              <a:tr h="2563482">
                <a:tc>
                  <a:txBody>
                    <a:bodyPr/>
                    <a:lstStyle/>
                    <a:p>
                      <a:pPr algn="just">
                        <a:lnSpc>
                          <a:spcPct val="150000"/>
                        </a:lnSpc>
                      </a:pPr>
                      <a:r>
                        <a:rPr lang="en-IN" sz="2000" dirty="0" smtClean="0">
                          <a:latin typeface="Times New Roman" pitchFamily="18" charset="0"/>
                          <a:cs typeface="Times New Roman" pitchFamily="18" charset="0"/>
                        </a:rPr>
                        <a:t>E-commerce: business, technology, society</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err="1" smtClean="0">
                          <a:latin typeface="Times New Roman" pitchFamily="18" charset="0"/>
                          <a:cs typeface="Times New Roman" pitchFamily="18" charset="0"/>
                        </a:rPr>
                        <a:t>Laudon</a:t>
                      </a:r>
                      <a:r>
                        <a:rPr lang="en-IN" sz="2000" dirty="0" smtClean="0">
                          <a:latin typeface="Times New Roman" pitchFamily="18" charset="0"/>
                          <a:cs typeface="Times New Roman" pitchFamily="18" charset="0"/>
                        </a:rPr>
                        <a:t>, K. C., and </a:t>
                      </a:r>
                      <a:r>
                        <a:rPr lang="en-IN" sz="2000" dirty="0" err="1" smtClean="0">
                          <a:latin typeface="Times New Roman" pitchFamily="18" charset="0"/>
                          <a:cs typeface="Times New Roman" pitchFamily="18" charset="0"/>
                        </a:rPr>
                        <a:t>Traver</a:t>
                      </a:r>
                      <a:r>
                        <a:rPr lang="en-IN" sz="2000" dirty="0" smtClean="0">
                          <a:latin typeface="Times New Roman" pitchFamily="18" charset="0"/>
                          <a:cs typeface="Times New Roman" pitchFamily="18" charset="0"/>
                        </a:rPr>
                        <a:t>, C. G. (2013). </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A growing perception of online risk supports a growing lack of trust in e-commerce firms and transactions.</a:t>
                      </a:r>
                      <a:endParaRPr lang="en-IN" sz="2000" dirty="0">
                        <a:latin typeface="Times New Roman" pitchFamily="18" charset="0"/>
                        <a:cs typeface="Times New Roman" pitchFamily="18" charset="0"/>
                      </a:endParaRPr>
                    </a:p>
                  </a:txBody>
                  <a:tcPr/>
                </a:tc>
              </a:tr>
              <a:tr h="3056459">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IN" sz="2000" dirty="0" smtClean="0">
                          <a:latin typeface="Times New Roman" pitchFamily="18" charset="0"/>
                          <a:cs typeface="Times New Roman" pitchFamily="18" charset="0"/>
                        </a:rPr>
                        <a:t>The effects of e-commerce drivers on export marketing strategy</a:t>
                      </a:r>
                    </a:p>
                  </a:txBody>
                  <a:tcPr/>
                </a:tc>
                <a:tc>
                  <a:txBody>
                    <a:bodyPr/>
                    <a:lstStyle/>
                    <a:p>
                      <a:pPr algn="just">
                        <a:lnSpc>
                          <a:spcPct val="150000"/>
                        </a:lnSpc>
                      </a:pPr>
                      <a:r>
                        <a:rPr lang="en-IN" sz="2000" dirty="0" smtClean="0">
                          <a:latin typeface="Times New Roman" pitchFamily="18" charset="0"/>
                          <a:cs typeface="Times New Roman" pitchFamily="18" charset="0"/>
                        </a:rPr>
                        <a:t>Gregory, G., </a:t>
                      </a:r>
                      <a:r>
                        <a:rPr lang="en-IN" sz="2000" dirty="0" err="1" smtClean="0">
                          <a:latin typeface="Times New Roman" pitchFamily="18" charset="0"/>
                          <a:cs typeface="Times New Roman" pitchFamily="18" charset="0"/>
                        </a:rPr>
                        <a:t>Karavdic</a:t>
                      </a:r>
                      <a:r>
                        <a:rPr lang="en-IN" sz="2000" dirty="0" smtClean="0">
                          <a:latin typeface="Times New Roman" pitchFamily="18" charset="0"/>
                          <a:cs typeface="Times New Roman" pitchFamily="18" charset="0"/>
                        </a:rPr>
                        <a:t>, M., and </a:t>
                      </a:r>
                      <a:r>
                        <a:rPr lang="en-IN" sz="2000" dirty="0" err="1" smtClean="0">
                          <a:latin typeface="Times New Roman" pitchFamily="18" charset="0"/>
                          <a:cs typeface="Times New Roman" pitchFamily="18" charset="0"/>
                        </a:rPr>
                        <a:t>Zou</a:t>
                      </a:r>
                      <a:r>
                        <a:rPr lang="en-IN" sz="2000" dirty="0" smtClean="0">
                          <a:latin typeface="Times New Roman" pitchFamily="18" charset="0"/>
                          <a:cs typeface="Times New Roman" pitchFamily="18" charset="0"/>
                        </a:rPr>
                        <a:t>, S. (2007). </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This study develops and tests a theoretical model to delineate how e-commerce drivers affect export marketing strategy. </a:t>
                      </a:r>
                      <a:endParaRPr lang="en-IN" sz="20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040120"/>
        </p:xfrm>
        <a:graphic>
          <a:graphicData uri="http://schemas.openxmlformats.org/drawingml/2006/table">
            <a:tbl>
              <a:tblPr firstRow="1" bandRow="1">
                <a:tableStyleId>{5C22544A-7EE6-4342-B048-85BDC9FD1C3A}</a:tableStyleId>
              </a:tblPr>
              <a:tblGrid>
                <a:gridCol w="2571750"/>
                <a:gridCol w="2000250"/>
                <a:gridCol w="31432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pPr>
                      <a:r>
                        <a:rPr lang="en-IN" sz="2000" dirty="0" smtClean="0">
                          <a:latin typeface="Times New Roman" pitchFamily="18" charset="0"/>
                          <a:cs typeface="Times New Roman" pitchFamily="18" charset="0"/>
                        </a:rPr>
                        <a:t>E-commerce: the role of familiarity and trust</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err="1" smtClean="0">
                          <a:latin typeface="Times New Roman" pitchFamily="18" charset="0"/>
                          <a:cs typeface="Times New Roman" pitchFamily="18" charset="0"/>
                        </a:rPr>
                        <a:t>Gefen</a:t>
                      </a:r>
                      <a:r>
                        <a:rPr lang="en-IN" sz="2000" dirty="0" smtClean="0">
                          <a:latin typeface="Times New Roman" pitchFamily="18" charset="0"/>
                          <a:cs typeface="Times New Roman" pitchFamily="18" charset="0"/>
                        </a:rPr>
                        <a:t>, D. (2000). </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This study examines this intriguing idea in the context of the E-commerce involved in inquiring about and purchasing books on the Internet. </a:t>
                      </a:r>
                      <a:endParaRPr lang="en-IN" sz="2000" dirty="0">
                        <a:latin typeface="Times New Roman" pitchFamily="18" charset="0"/>
                        <a:cs typeface="Times New Roman" pitchFamily="18" charset="0"/>
                      </a:endParaRPr>
                    </a:p>
                  </a:txBody>
                  <a:tcPr/>
                </a:tc>
              </a:tr>
              <a:tr h="370840">
                <a:tc>
                  <a:txBody>
                    <a:bodyPr/>
                    <a:lstStyle/>
                    <a:p>
                      <a:pPr algn="just">
                        <a:lnSpc>
                          <a:spcPct val="150000"/>
                        </a:lnSpc>
                      </a:pPr>
                      <a:r>
                        <a:rPr lang="en-IN" sz="2000" dirty="0" smtClean="0">
                          <a:latin typeface="Times New Roman" pitchFamily="18" charset="0"/>
                          <a:cs typeface="Times New Roman" pitchFamily="18" charset="0"/>
                        </a:rPr>
                        <a:t>Mail order, the internet, and invasive aquatic weeds</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Kay, S. H., and Hoyle, S. T. (2001). </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The objective of this study was to examine mail order and the internet as sources for sale of invasive aquatic weeds, with primary emphasis on the Internet. </a:t>
                      </a:r>
                      <a:endParaRPr lang="en-IN" sz="20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System Architecture</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524000" y="1447800"/>
            <a:ext cx="6953250" cy="49530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09600"/>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295400" y="533400"/>
            <a:ext cx="7498080" cy="6172200"/>
          </a:xfrm>
        </p:spPr>
        <p:txBody>
          <a:bodyPr>
            <a:noAutofit/>
          </a:bodyPr>
          <a:lstStyle/>
          <a:p>
            <a:pPr algn="just">
              <a:lnSpc>
                <a:spcPct val="150000"/>
              </a:lnSpc>
            </a:pPr>
            <a:r>
              <a:rPr lang="en-IN" sz="2000" dirty="0" smtClean="0">
                <a:latin typeface="Times New Roman" pitchFamily="18" charset="0"/>
                <a:cs typeface="Times New Roman" pitchFamily="18" charset="0"/>
              </a:rPr>
              <a:t>Today's technology has been greatly developed and facilitates the work we live in, especially in the field of business, buying and selling and shopping online, we don't need to be tired anymore to go to the seller's shop, we just need to open the cell phone, connect to an internet connection, open the seller's website and buy whatever we want.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With e-commerce buyers will have facilities that make it easy to buy and know the description of goods without the need to ask directly to the person, the quality of sales services and sales transactions are becoming more practical and make it easier for consumers in transfers to be the reason for using e-commerce in the ornamental plant business. </a:t>
            </a:r>
            <a:endParaRPr lang="en-US"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a:t>
            </a:r>
            <a:r>
              <a:rPr lang="en-IN" sz="2000" dirty="0" err="1" smtClean="0">
                <a:latin typeface="Times New Roman" pitchFamily="18" charset="0"/>
                <a:cs typeface="Times New Roman" pitchFamily="18" charset="0"/>
              </a:rPr>
              <a:t>Laudon</a:t>
            </a:r>
            <a:r>
              <a:rPr lang="en-IN" sz="2000" dirty="0" smtClean="0">
                <a:latin typeface="Times New Roman" pitchFamily="18" charset="0"/>
                <a:cs typeface="Times New Roman" pitchFamily="18" charset="0"/>
              </a:rPr>
              <a:t>, K. C., and </a:t>
            </a:r>
            <a:r>
              <a:rPr lang="en-IN" sz="2000" dirty="0" err="1" smtClean="0">
                <a:latin typeface="Times New Roman" pitchFamily="18" charset="0"/>
                <a:cs typeface="Times New Roman" pitchFamily="18" charset="0"/>
              </a:rPr>
              <a:t>Traver</a:t>
            </a:r>
            <a:r>
              <a:rPr lang="en-IN" sz="2000" dirty="0" smtClean="0">
                <a:latin typeface="Times New Roman" pitchFamily="18" charset="0"/>
                <a:cs typeface="Times New Roman" pitchFamily="18" charset="0"/>
              </a:rPr>
              <a:t>, C. G. (2013). E-commerce: business, technology, society. Harlow. </a:t>
            </a:r>
          </a:p>
          <a:p>
            <a:pPr algn="just">
              <a:lnSpc>
                <a:spcPct val="160000"/>
              </a:lnSpc>
              <a:buNone/>
            </a:pP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[2] Daniel, E., Wilson, H., and Myers, A. (2002). Adoption of e-commerce by SMEs in the UK: towards a stage model. International Small Business Journal, 20(3), 253-270. </a:t>
            </a:r>
          </a:p>
          <a:p>
            <a:pPr algn="just">
              <a:lnSpc>
                <a:spcPct val="160000"/>
              </a:lnSpc>
              <a:buNone/>
            </a:pP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[3] </a:t>
            </a:r>
            <a:r>
              <a:rPr lang="en-IN" sz="2000" dirty="0" err="1" smtClean="0">
                <a:latin typeface="Times New Roman" pitchFamily="18" charset="0"/>
                <a:cs typeface="Times New Roman" pitchFamily="18" charset="0"/>
              </a:rPr>
              <a:t>Kotler</a:t>
            </a:r>
            <a:r>
              <a:rPr lang="en-IN" sz="2000" dirty="0" smtClean="0">
                <a:latin typeface="Times New Roman" pitchFamily="18" charset="0"/>
                <a:cs typeface="Times New Roman" pitchFamily="18" charset="0"/>
              </a:rPr>
              <a:t>, P., and Keller, K. L. (2006). Marketing Management (12e) New Jersey. In Conference Proceedings-Academic. </a:t>
            </a:r>
          </a:p>
          <a:p>
            <a:pPr algn="just">
              <a:lnSpc>
                <a:spcPct val="160000"/>
              </a:lnSpc>
              <a:buNone/>
            </a:pPr>
            <a:endParaRPr lang="en-IN" sz="20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533400"/>
            <a:ext cx="7498080" cy="5715000"/>
          </a:xfrm>
        </p:spPr>
        <p:txBody>
          <a:bodyPr>
            <a:noAutofit/>
          </a:bodyPr>
          <a:lstStyle/>
          <a:p>
            <a:pPr algn="just">
              <a:lnSpc>
                <a:spcPct val="160000"/>
              </a:lnSpc>
            </a:pPr>
            <a:r>
              <a:rPr lang="en-IN" sz="2000" dirty="0" smtClean="0">
                <a:latin typeface="Times New Roman" pitchFamily="18" charset="0"/>
                <a:cs typeface="Times New Roman" pitchFamily="18" charset="0"/>
              </a:rPr>
              <a:t>[4] Gregory, G., </a:t>
            </a:r>
            <a:r>
              <a:rPr lang="en-IN" sz="2000" dirty="0" err="1" smtClean="0">
                <a:latin typeface="Times New Roman" pitchFamily="18" charset="0"/>
                <a:cs typeface="Times New Roman" pitchFamily="18" charset="0"/>
              </a:rPr>
              <a:t>Karavdic</a:t>
            </a:r>
            <a:r>
              <a:rPr lang="en-IN" sz="2000" dirty="0" smtClean="0">
                <a:latin typeface="Times New Roman" pitchFamily="18" charset="0"/>
                <a:cs typeface="Times New Roman" pitchFamily="18" charset="0"/>
              </a:rPr>
              <a:t>, M., and </a:t>
            </a:r>
            <a:r>
              <a:rPr lang="en-IN" sz="2000" dirty="0" err="1" smtClean="0">
                <a:latin typeface="Times New Roman" pitchFamily="18" charset="0"/>
                <a:cs typeface="Times New Roman" pitchFamily="18" charset="0"/>
              </a:rPr>
              <a:t>Zou</a:t>
            </a:r>
            <a:r>
              <a:rPr lang="en-IN" sz="2000" dirty="0" smtClean="0">
                <a:latin typeface="Times New Roman" pitchFamily="18" charset="0"/>
                <a:cs typeface="Times New Roman" pitchFamily="18" charset="0"/>
              </a:rPr>
              <a:t>, S. (2007). The effects of e-commerce drivers on export marketing strategy. Journal of International Marketing, 15(2), 30-57.</a:t>
            </a:r>
          </a:p>
          <a:p>
            <a:pPr algn="just">
              <a:lnSpc>
                <a:spcPct val="170000"/>
              </a:lnSpc>
              <a:buNone/>
            </a:pP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[5] </a:t>
            </a:r>
            <a:r>
              <a:rPr lang="en-IN" sz="2000" dirty="0" err="1" smtClean="0">
                <a:latin typeface="Times New Roman" pitchFamily="18" charset="0"/>
                <a:cs typeface="Times New Roman" pitchFamily="18" charset="0"/>
              </a:rPr>
              <a:t>Gefen</a:t>
            </a:r>
            <a:r>
              <a:rPr lang="en-IN" sz="2000" dirty="0" smtClean="0">
                <a:latin typeface="Times New Roman" pitchFamily="18" charset="0"/>
                <a:cs typeface="Times New Roman" pitchFamily="18" charset="0"/>
              </a:rPr>
              <a:t>, D. (2000). E-commerce: the role of familiarity and trust. Omega, 28(6), 725-737. </a:t>
            </a:r>
          </a:p>
          <a:p>
            <a:pPr algn="just">
              <a:lnSpc>
                <a:spcPct val="170000"/>
              </a:lnSpc>
              <a:buNone/>
            </a:pP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[6] McKnight, D. H., </a:t>
            </a:r>
            <a:r>
              <a:rPr lang="en-IN" sz="2000" dirty="0" err="1" smtClean="0">
                <a:latin typeface="Times New Roman" pitchFamily="18" charset="0"/>
                <a:cs typeface="Times New Roman" pitchFamily="18" charset="0"/>
              </a:rPr>
              <a:t>Choudhury</a:t>
            </a:r>
            <a:r>
              <a:rPr lang="en-IN" sz="2000" dirty="0" smtClean="0">
                <a:latin typeface="Times New Roman" pitchFamily="18" charset="0"/>
                <a:cs typeface="Times New Roman" pitchFamily="18" charset="0"/>
              </a:rPr>
              <a:t>, V., and </a:t>
            </a:r>
            <a:r>
              <a:rPr lang="en-IN" sz="2000" dirty="0" err="1" smtClean="0">
                <a:latin typeface="Times New Roman" pitchFamily="18" charset="0"/>
                <a:cs typeface="Times New Roman" pitchFamily="18" charset="0"/>
              </a:rPr>
              <a:t>Kacmar</a:t>
            </a:r>
            <a:r>
              <a:rPr lang="en-IN" sz="2000" dirty="0" smtClean="0">
                <a:latin typeface="Times New Roman" pitchFamily="18" charset="0"/>
                <a:cs typeface="Times New Roman" pitchFamily="18" charset="0"/>
              </a:rPr>
              <a:t>, C. (2002). Developing and validating trust measures for e-commerce: An integrative typology. Information systems research, 13(3), 334- 359.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457200"/>
            <a:ext cx="7650480" cy="5715000"/>
          </a:xfrm>
        </p:spPr>
        <p:txBody>
          <a:bodyPr>
            <a:noAutofit/>
          </a:bodyPr>
          <a:lstStyle/>
          <a:p>
            <a:pPr algn="just">
              <a:lnSpc>
                <a:spcPct val="170000"/>
              </a:lnSpc>
            </a:pPr>
            <a:r>
              <a:rPr lang="en-IN" sz="2000" dirty="0" smtClean="0">
                <a:latin typeface="Times New Roman" pitchFamily="18" charset="0"/>
                <a:cs typeface="Times New Roman" pitchFamily="18" charset="0"/>
              </a:rPr>
              <a:t>[7] Kay, S. H., and Hoyle, S. T. (2001). Mail order, the internet, and invasive aquatic weeds. Journal of Aquatic Plant Management, 39(1), 88-91 </a:t>
            </a:r>
          </a:p>
          <a:p>
            <a:pPr algn="just">
              <a:lnSpc>
                <a:spcPct val="170000"/>
              </a:lnSpc>
              <a:buNone/>
            </a:pP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[8] </a:t>
            </a:r>
            <a:r>
              <a:rPr lang="en-IN" sz="2000" dirty="0" err="1" smtClean="0">
                <a:latin typeface="Times New Roman" pitchFamily="18" charset="0"/>
                <a:cs typeface="Times New Roman" pitchFamily="18" charset="0"/>
              </a:rPr>
              <a:t>Soegoto</a:t>
            </a:r>
            <a:r>
              <a:rPr lang="en-IN" sz="2000" dirty="0" smtClean="0">
                <a:latin typeface="Times New Roman" pitchFamily="18" charset="0"/>
                <a:cs typeface="Times New Roman" pitchFamily="18" charset="0"/>
              </a:rPr>
              <a:t>, E. S., and </a:t>
            </a:r>
            <a:r>
              <a:rPr lang="en-IN" sz="2000" dirty="0" err="1" smtClean="0">
                <a:latin typeface="Times New Roman" pitchFamily="18" charset="0"/>
                <a:cs typeface="Times New Roman" pitchFamily="18" charset="0"/>
              </a:rPr>
              <a:t>Rafi</a:t>
            </a:r>
            <a:r>
              <a:rPr lang="en-IN" sz="2000" dirty="0" smtClean="0">
                <a:latin typeface="Times New Roman" pitchFamily="18" charset="0"/>
                <a:cs typeface="Times New Roman" pitchFamily="18" charset="0"/>
              </a:rPr>
              <a:t>, M. S. F. (2018, August). Internet role in improving business transaction. In IOP Conference Series: Materials Science and Engineering. 407(1), 012059. IOP Publishing. </a:t>
            </a:r>
          </a:p>
          <a:p>
            <a:pPr algn="just">
              <a:lnSpc>
                <a:spcPct val="170000"/>
              </a:lnSpc>
              <a:buNone/>
            </a:pP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[9] Bowen, G. A. (2009). Document analysis as a qualitative research method. Qualitative research journal, 9(2), 27-40.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762000"/>
            <a:ext cx="7498080" cy="5486400"/>
          </a:xfrm>
        </p:spPr>
        <p:txBody>
          <a:bodyPr>
            <a:normAutofit/>
          </a:bodyPr>
          <a:lstStyle/>
          <a:p>
            <a:pPr algn="just">
              <a:lnSpc>
                <a:spcPct val="150000"/>
              </a:lnSpc>
            </a:pPr>
            <a:r>
              <a:rPr lang="en-IN" sz="2000" dirty="0" smtClean="0">
                <a:latin typeface="Times New Roman" pitchFamily="18" charset="0"/>
                <a:cs typeface="Times New Roman" pitchFamily="18" charset="0"/>
              </a:rPr>
              <a:t>[10] </a:t>
            </a:r>
            <a:r>
              <a:rPr lang="en-IN" sz="2000" dirty="0" err="1" smtClean="0">
                <a:latin typeface="Times New Roman" pitchFamily="18" charset="0"/>
                <a:cs typeface="Times New Roman" pitchFamily="18" charset="0"/>
              </a:rPr>
              <a:t>Gordijn</a:t>
            </a:r>
            <a:r>
              <a:rPr lang="en-IN" sz="2000" dirty="0" smtClean="0">
                <a:latin typeface="Times New Roman" pitchFamily="18" charset="0"/>
                <a:cs typeface="Times New Roman" pitchFamily="18" charset="0"/>
              </a:rPr>
              <a:t>, J., and </a:t>
            </a:r>
            <a:r>
              <a:rPr lang="en-IN" sz="2000" dirty="0" err="1" smtClean="0">
                <a:latin typeface="Times New Roman" pitchFamily="18" charset="0"/>
                <a:cs typeface="Times New Roman" pitchFamily="18" charset="0"/>
              </a:rPr>
              <a:t>Akkermans</a:t>
            </a:r>
            <a:r>
              <a:rPr lang="en-IN" sz="2000" dirty="0" smtClean="0">
                <a:latin typeface="Times New Roman" pitchFamily="18" charset="0"/>
                <a:cs typeface="Times New Roman" pitchFamily="18" charset="0"/>
              </a:rPr>
              <a:t>, J. M. (2003). Value-based requirements engineering: exploring innovative e-commerce ideas. Requirements engineering, 8(2), 114-134 </a:t>
            </a:r>
          </a:p>
          <a:p>
            <a:pPr algn="just">
              <a:lnSpc>
                <a:spcPct val="150000"/>
              </a:lnSpc>
            </a:pPr>
            <a:endParaRPr lang="en-IN" sz="2000"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1357</TotalTime>
  <Words>1204</Words>
  <Application>Microsoft Office PowerPoint</Application>
  <PresentationFormat>On-screen Show (4:3)</PresentationFormat>
  <Paragraphs>94</Paragraphs>
  <Slides>17</Slides>
  <Notes>2</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Solstice</vt:lpstr>
      <vt:lpstr>ONLINE PLANT SALES APPLICATION</vt:lpstr>
      <vt:lpstr>Abstract</vt:lpstr>
      <vt:lpstr>Slide 3</vt:lpstr>
      <vt:lpstr>Existing System</vt:lpstr>
      <vt:lpstr>Disadvantage of Existing System</vt:lpstr>
      <vt:lpstr>PROPOSED SYSTEM :</vt:lpstr>
      <vt:lpstr>ADVANTAGE</vt:lpstr>
      <vt:lpstr>Literature survey</vt:lpstr>
      <vt:lpstr>Slide 9</vt:lpstr>
      <vt:lpstr>System Architecture</vt:lpstr>
      <vt:lpstr>SOFTWARE REQUIREMENTS:</vt:lpstr>
      <vt:lpstr>HARDWARE REQUIREMENTS:</vt:lpstr>
      <vt:lpstr>CONCLUSION</vt:lpstr>
      <vt:lpstr>REFERENCE</vt:lpstr>
      <vt:lpstr>Slide 15</vt:lpstr>
      <vt:lpstr>Slide 16</vt:lpstr>
      <vt:lpstr>Slide 17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589</cp:revision>
  <dcterms:created xsi:type="dcterms:W3CDTF">2006-08-16T00:00:00Z</dcterms:created>
  <dcterms:modified xsi:type="dcterms:W3CDTF">2021-12-11T13:28:43Z</dcterms:modified>
</cp:coreProperties>
</file>