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Default Extension="png" ContentType="image/png"/>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6"/>
  </p:notesMasterIdLst>
  <p:sldIdLst>
    <p:sldId id="322" r:id="rId2"/>
    <p:sldId id="325" r:id="rId3"/>
    <p:sldId id="260" r:id="rId4"/>
    <p:sldId id="262" r:id="rId5"/>
    <p:sldId id="263" r:id="rId6"/>
    <p:sldId id="294" r:id="rId7"/>
    <p:sldId id="327" r:id="rId8"/>
    <p:sldId id="326" r:id="rId9"/>
    <p:sldId id="330" r:id="rId10"/>
    <p:sldId id="296" r:id="rId11"/>
    <p:sldId id="295" r:id="rId12"/>
    <p:sldId id="331" r:id="rId13"/>
    <p:sldId id="323" r:id="rId14"/>
    <p:sldId id="329" r:id="rId15"/>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varScale="1">
        <p:scale>
          <a:sx n="68" d="100"/>
          <a:sy n="68" d="100"/>
        </p:scale>
        <p:origin x="-1434" y="-96"/>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notesMaster" Target="notesMasters/notesMaster1.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23B5274-1E54-4501-9BCB-C19E8BDDF8D4}" type="datetimeFigureOut">
              <a:rPr lang="en-US" smtClean="0"/>
              <a:pPr/>
              <a:t>12/3/2021</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FEB5306-4ACF-4DA3-8DEF-1B51A24C6FB2}"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N"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3</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13</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smtClean="0"/>
              <a:t>Click to edit Master title style</a:t>
            </a:r>
            <a:endParaRPr kumimoji="0" lang="en-US"/>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12/3/2021</a:t>
            </a:fld>
            <a:endParaRPr lang="en-US"/>
          </a:p>
        </p:txBody>
      </p:sp>
      <p:sp>
        <p:nvSpPr>
          <p:cNvPr id="20" name="Footer Placeholder 19"/>
          <p:cNvSpPr>
            <a:spLocks noGrp="1"/>
          </p:cNvSpPr>
          <p:nvPr>
            <p:ph type="ftr" sz="quarter" idx="11"/>
          </p:nvPr>
        </p:nvSpPr>
        <p:spPr/>
        <p:txBody>
          <a:bodyPr/>
          <a:lstStyle>
            <a:extLst/>
          </a:lstStyle>
          <a:p>
            <a:endParaRPr lang="en-US"/>
          </a:p>
        </p:txBody>
      </p:sp>
      <p:sp>
        <p:nvSpPr>
          <p:cNvPr id="10" name="Slide Number Placeholder 9"/>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12/3/2021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12/3/2021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12/3/2021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12/3/2021</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1D8BD707-D9CF-40AE-B4C6-C98DA3205C09}" type="datetimeFigureOut">
              <a:rPr lang="en-US" smtClean="0"/>
              <a:pPr/>
              <a:t>12/3/2021</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Date Placeholder 1"/>
          <p:cNvSpPr>
            <a:spLocks noGrp="1"/>
          </p:cNvSpPr>
          <p:nvPr>
            <p:ph type="dt" sz="half" idx="10"/>
          </p:nvPr>
        </p:nvSpPr>
        <p:spPr/>
        <p:txBody>
          <a:bodyPr/>
          <a:lstStyle>
            <a:extLst/>
          </a:lstStyle>
          <a:p>
            <a:fld id="{1D8BD707-D9CF-40AE-B4C6-C98DA3205C09}" type="datetimeFigureOut">
              <a:rPr lang="en-US" smtClean="0"/>
              <a:pPr/>
              <a:t>12/3/2021</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12/3/2021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12/3/2021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smtClean="0"/>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12/3/2021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1143000" y="274640"/>
            <a:ext cx="55626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12/3/2021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extLst/>
          </a:lstStyle>
          <a:p>
            <a:r>
              <a:rPr kumimoji="0" lang="en-US" smtClean="0"/>
              <a:t>Click to edit Master title style</a:t>
            </a:r>
            <a:endParaRPr kumimoji="0" lang="en-US"/>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D8BD707-D9CF-40AE-B4C6-C98DA3205C09}" type="datetimeFigureOut">
              <a:rPr lang="en-US" smtClean="0"/>
              <a:pPr/>
              <a:t>12/3/2021</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6F15528-21DE-4FAA-801E-634DDDAF4B2B}"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914400"/>
            <a:ext cx="7498080" cy="4343400"/>
          </a:xfrm>
        </p:spPr>
        <p:txBody>
          <a:bodyPr>
            <a:noAutofit/>
          </a:bodyPr>
          <a:lstStyle/>
          <a:p>
            <a:pPr algn="ctr"/>
            <a:r>
              <a:rPr lang="en-US" sz="4400" b="1" dirty="0" smtClean="0"/>
              <a:t/>
            </a:r>
            <a:br>
              <a:rPr lang="en-US" sz="4400" b="1" dirty="0" smtClean="0"/>
            </a:br>
            <a:r>
              <a:rPr lang="en-US" sz="4400" b="1" dirty="0" smtClean="0"/>
              <a:t/>
            </a:r>
            <a:br>
              <a:rPr lang="en-US" sz="4400" b="1" dirty="0" smtClean="0"/>
            </a:br>
            <a:r>
              <a:rPr lang="en-US" sz="4400" b="1" dirty="0" smtClean="0"/>
              <a:t>Online </a:t>
            </a:r>
            <a:r>
              <a:rPr lang="en-US" sz="4400" b="1" dirty="0" smtClean="0"/>
              <a:t>Identification and Data Recovery for PMU Data Manipulation Attack</a:t>
            </a:r>
            <a:r>
              <a:rPr lang="en-IN" sz="4400" dirty="0" smtClean="0"/>
              <a:t/>
            </a:r>
            <a:br>
              <a:rPr lang="en-IN" sz="4400" dirty="0" smtClean="0"/>
            </a:br>
            <a:endParaRPr lang="en-US" sz="4400" b="1" dirty="0">
              <a:latin typeface="Times New Roman" pitchFamily="18" charset="0"/>
              <a:cs typeface="Times New Roman"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b="1" dirty="0" smtClean="0"/>
              <a:t>Abstract</a:t>
            </a:r>
            <a:endParaRPr lang="en-IN" dirty="0"/>
          </a:p>
        </p:txBody>
      </p:sp>
      <p:sp>
        <p:nvSpPr>
          <p:cNvPr id="3" name="Content Placeholder 2"/>
          <p:cNvSpPr>
            <a:spLocks noGrp="1"/>
          </p:cNvSpPr>
          <p:nvPr>
            <p:ph idx="1"/>
          </p:nvPr>
        </p:nvSpPr>
        <p:spPr>
          <a:xfrm>
            <a:off x="1435608" y="990600"/>
            <a:ext cx="7498080" cy="5257800"/>
          </a:xfrm>
        </p:spPr>
        <p:txBody>
          <a:bodyPr>
            <a:noAutofit/>
          </a:bodyPr>
          <a:lstStyle/>
          <a:p>
            <a:pPr algn="just">
              <a:buNone/>
            </a:pPr>
            <a:r>
              <a:rPr lang="en-US" sz="2000" dirty="0" smtClean="0">
                <a:latin typeface="Times New Roman" pitchFamily="18" charset="0"/>
                <a:cs typeface="Times New Roman" pitchFamily="18" charset="0"/>
              </a:rPr>
              <a:t>    Some </a:t>
            </a:r>
            <a:r>
              <a:rPr lang="en-US" sz="2000" dirty="0" smtClean="0">
                <a:latin typeface="Times New Roman" pitchFamily="18" charset="0"/>
                <a:cs typeface="Times New Roman" pitchFamily="18" charset="0"/>
              </a:rPr>
              <a:t>of the modern smart grid infrastructures, </a:t>
            </a:r>
            <a:r>
              <a:rPr lang="en-US" sz="2000" dirty="0" err="1" smtClean="0">
                <a:latin typeface="Times New Roman" pitchFamily="18" charset="0"/>
                <a:cs typeface="Times New Roman" pitchFamily="18" charset="0"/>
              </a:rPr>
              <a:t>phasor</a:t>
            </a:r>
            <a:r>
              <a:rPr lang="en-US" sz="2000" dirty="0" smtClean="0">
                <a:latin typeface="Times New Roman" pitchFamily="18" charset="0"/>
                <a:cs typeface="Times New Roman" pitchFamily="18" charset="0"/>
              </a:rPr>
              <a:t> measurement units (PMUs) for instance, are vulnerable to cyber attacks due to their ever-increasing dependence on information and communications technologies. In general, existing solutions to cyber attacks focus on creating redundancy and/or enhancing security levels of sensing and communication networks. These solutions require intensive offline efforts and therefore are economically expensive. Further, they are generally inefficient when dealing with dynamic attacks. This paper proposes a novel density-based spatial clustering approach for online detection, classification, and data recovery for data manipulation attacks to PMU measurements. The proposed method is purely data-driven and is applicable to simultaneous multi-measurement attacks without requiring additional hardware in the existing infrastructure. The proposed approach is also independent of the conventional state estimation (SE). Comprehensive case studies demonstrate the effectiveness of the proposed method</a:t>
            </a:r>
            <a:endParaRPr lang="en-IN" sz="2000" dirty="0" smtClean="0">
              <a:latin typeface="Times New Roman" pitchFamily="18" charset="0"/>
              <a:cs typeface="Times New Roman" pitchFamily="18" charset="0"/>
            </a:endParaRPr>
          </a:p>
          <a:p>
            <a:pPr algn="just">
              <a:buNone/>
            </a:pPr>
            <a:endParaRPr lang="en-US" sz="2000" dirty="0" smtClean="0">
              <a:latin typeface="Times New Roman" pitchFamily="18" charset="0"/>
              <a:cs typeface="Times New Roman" pitchFamily="18"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dirty="0" smtClean="0"/>
              <a:t>Existing System</a:t>
            </a:r>
            <a:endParaRPr lang="en-US" dirty="0"/>
          </a:p>
        </p:txBody>
      </p:sp>
      <p:sp>
        <p:nvSpPr>
          <p:cNvPr id="3" name="Content Placeholder 2"/>
          <p:cNvSpPr>
            <a:spLocks noGrp="1"/>
          </p:cNvSpPr>
          <p:nvPr>
            <p:ph idx="1"/>
          </p:nvPr>
        </p:nvSpPr>
        <p:spPr>
          <a:xfrm>
            <a:off x="1435608" y="990600"/>
            <a:ext cx="7498080" cy="5715000"/>
          </a:xfrm>
        </p:spPr>
        <p:txBody>
          <a:bodyPr>
            <a:noAutofit/>
          </a:bodyPr>
          <a:lstStyle/>
          <a:p>
            <a:pPr algn="just">
              <a:lnSpc>
                <a:spcPct val="150000"/>
              </a:lnSpc>
            </a:pPr>
            <a:r>
              <a:rPr lang="en-US" sz="2000" dirty="0" smtClean="0">
                <a:latin typeface="Times New Roman" pitchFamily="18" charset="0"/>
                <a:cs typeface="Times New Roman" pitchFamily="18" charset="0"/>
              </a:rPr>
              <a:t>A </a:t>
            </a:r>
            <a:r>
              <a:rPr lang="en-US" sz="2000" dirty="0" smtClean="0">
                <a:latin typeface="Times New Roman" pitchFamily="18" charset="0"/>
                <a:cs typeface="Times New Roman" pitchFamily="18" charset="0"/>
              </a:rPr>
              <a:t>sensitivity analysis of state estimation residuals on a single GSA phase angle is firstly implemented. </a:t>
            </a:r>
            <a:endParaRPr lang="en-IN" sz="2000" dirty="0" smtClean="0">
              <a:latin typeface="Times New Roman" pitchFamily="18" charset="0"/>
              <a:cs typeface="Times New Roman" pitchFamily="18" charset="0"/>
            </a:endParaRPr>
          </a:p>
          <a:p>
            <a:pPr lvl="0" algn="just">
              <a:lnSpc>
                <a:spcPct val="150000"/>
              </a:lnSpc>
            </a:pPr>
            <a:r>
              <a:rPr lang="en-US" sz="2000" dirty="0" smtClean="0">
                <a:latin typeface="Times New Roman" pitchFamily="18" charset="0"/>
                <a:cs typeface="Times New Roman" pitchFamily="18" charset="0"/>
              </a:rPr>
              <a:t>An identification algorithm using a probing technique is proposed to determine the locations of spoofed PMUs and the ranges of GSA phase shifts. </a:t>
            </a:r>
            <a:endParaRPr lang="en-IN" sz="2000" dirty="0" smtClean="0">
              <a:latin typeface="Times New Roman" pitchFamily="18" charset="0"/>
              <a:cs typeface="Times New Roman" pitchFamily="18" charset="0"/>
            </a:endParaRPr>
          </a:p>
          <a:p>
            <a:pPr lvl="0" algn="just">
              <a:lnSpc>
                <a:spcPct val="150000"/>
              </a:lnSpc>
            </a:pPr>
            <a:r>
              <a:rPr lang="en-US" sz="2000" dirty="0" smtClean="0">
                <a:latin typeface="Times New Roman" pitchFamily="18" charset="0"/>
                <a:cs typeface="Times New Roman" pitchFamily="18" charset="0"/>
              </a:rPr>
              <a:t>Based on the identification results, these GSA phase shifts are determined via an estimation algorithm that minimizes the mismatch between measurements and system states. </a:t>
            </a:r>
            <a:endParaRPr lang="en-IN" sz="2000" dirty="0" smtClean="0">
              <a:latin typeface="Times New Roman" pitchFamily="18" charset="0"/>
              <a:cs typeface="Times New Roman" pitchFamily="18" charset="0"/>
            </a:endParaRPr>
          </a:p>
          <a:p>
            <a:pPr lvl="0" algn="just">
              <a:lnSpc>
                <a:spcPct val="150000"/>
              </a:lnSpc>
            </a:pPr>
            <a:r>
              <a:rPr lang="en-US" sz="2000" dirty="0" smtClean="0">
                <a:latin typeface="Times New Roman" pitchFamily="18" charset="0"/>
                <a:cs typeface="Times New Roman" pitchFamily="18" charset="0"/>
              </a:rPr>
              <a:t>Further, with the attacked PMU data corrected, the system states are recovered. Simulations in unbalanced IEEE 34-bus and 123-bus distribution systems demonstrates the efficiency and accuracy of the proposed method.</a:t>
            </a:r>
            <a:endParaRPr lang="en-IN" sz="2000" dirty="0" smtClean="0">
              <a:latin typeface="Times New Roman" pitchFamily="18" charset="0"/>
              <a:cs typeface="Times New Roman" pitchFamily="18" charset="0"/>
            </a:endParaRPr>
          </a:p>
          <a:p>
            <a:pPr algn="just">
              <a:lnSpc>
                <a:spcPct val="150000"/>
              </a:lnSpc>
              <a:buNone/>
            </a:pPr>
            <a:endParaRPr lang="en-US" sz="2000" dirty="0" smtClean="0">
              <a:latin typeface="Times New Roman" pitchFamily="18" charset="0"/>
              <a:cs typeface="Times New Roman" pitchFamily="18" charset="0"/>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715962"/>
          </a:xfrm>
        </p:spPr>
        <p:txBody>
          <a:bodyPr>
            <a:normAutofit fontScale="90000"/>
          </a:bodyPr>
          <a:lstStyle/>
          <a:p>
            <a:r>
              <a:rPr lang="en-US" dirty="0" smtClean="0"/>
              <a:t>Disadvantage of Existing System</a:t>
            </a:r>
            <a:endParaRPr lang="en-US" dirty="0"/>
          </a:p>
        </p:txBody>
      </p:sp>
      <p:sp>
        <p:nvSpPr>
          <p:cNvPr id="3" name="Content Placeholder 2"/>
          <p:cNvSpPr>
            <a:spLocks noGrp="1"/>
          </p:cNvSpPr>
          <p:nvPr>
            <p:ph idx="1"/>
          </p:nvPr>
        </p:nvSpPr>
        <p:spPr>
          <a:xfrm>
            <a:off x="1435608" y="1143000"/>
            <a:ext cx="7498080" cy="5715000"/>
          </a:xfrm>
        </p:spPr>
        <p:txBody>
          <a:bodyPr>
            <a:noAutofit/>
          </a:bodyPr>
          <a:lstStyle/>
          <a:p>
            <a:pPr lvl="0" algn="just">
              <a:lnSpc>
                <a:spcPct val="150000"/>
              </a:lnSpc>
            </a:pPr>
            <a:r>
              <a:rPr lang="en-US" sz="2000" dirty="0" smtClean="0">
                <a:latin typeface="Times New Roman" pitchFamily="18" charset="0"/>
                <a:cs typeface="Times New Roman" pitchFamily="18" charset="0"/>
              </a:rPr>
              <a:t>At the same time, it costs nearly negligible time delay which              can mask the action.   </a:t>
            </a:r>
            <a:endParaRPr lang="en-IN" sz="2000" dirty="0" smtClean="0">
              <a:latin typeface="Times New Roman" pitchFamily="18" charset="0"/>
              <a:cs typeface="Times New Roman" pitchFamily="18" charset="0"/>
            </a:endParaRPr>
          </a:p>
          <a:p>
            <a:pPr lvl="0" algn="just">
              <a:lnSpc>
                <a:spcPct val="150000"/>
              </a:lnSpc>
            </a:pPr>
            <a:r>
              <a:rPr lang="en-US" sz="2000" dirty="0" smtClean="0">
                <a:latin typeface="Times New Roman" pitchFamily="18" charset="0"/>
                <a:cs typeface="Times New Roman" pitchFamily="18" charset="0"/>
              </a:rPr>
              <a:t>Once the attack is successfully implemented, it can bias power system state estimates, induce the regional control center to issue detrimental control actions, cause less economic power dispatch, and result in the adversary’s monetary gains and outages and/or damages.</a:t>
            </a:r>
            <a:endParaRPr lang="en-IN" sz="2000" dirty="0" smtClean="0">
              <a:latin typeface="Times New Roman" pitchFamily="18" charset="0"/>
              <a:cs typeface="Times New Roman" pitchFamily="18" charset="0"/>
            </a:endParaRPr>
          </a:p>
          <a:p>
            <a:pPr lvl="0" algn="just">
              <a:lnSpc>
                <a:spcPct val="150000"/>
              </a:lnSpc>
            </a:pPr>
            <a:r>
              <a:rPr lang="en-US" sz="2000" dirty="0" smtClean="0">
                <a:latin typeface="Times New Roman" pitchFamily="18" charset="0"/>
                <a:cs typeface="Times New Roman" pitchFamily="18" charset="0"/>
              </a:rPr>
              <a:t>With sufficient knowledge of a power system, an adversary can maximize damages to the grid without being detected by the conventional bad data detection scheme.</a:t>
            </a:r>
            <a:endParaRPr lang="en-IN" sz="2000" dirty="0" smtClean="0">
              <a:latin typeface="Times New Roman" pitchFamily="18" charset="0"/>
              <a:cs typeface="Times New Roman" pitchFamily="18" charset="0"/>
            </a:endParaRPr>
          </a:p>
          <a:p>
            <a:pPr algn="just">
              <a:lnSpc>
                <a:spcPct val="150000"/>
              </a:lnSpc>
              <a:buNone/>
            </a:pPr>
            <a:endParaRPr lang="en-US" sz="2000" dirty="0" smtClean="0">
              <a:latin typeface="Times New Roman" pitchFamily="18" charset="0"/>
              <a:cs typeface="Times New Roman" pitchFamily="18"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914400"/>
          </a:xfrm>
        </p:spPr>
        <p:txBody>
          <a:bodyPr>
            <a:normAutofit/>
          </a:bodyPr>
          <a:lstStyle/>
          <a:p>
            <a:r>
              <a:rPr lang="en-US" b="1" dirty="0" smtClean="0"/>
              <a:t>PROPOSED SYSTEM :</a:t>
            </a:r>
            <a:endParaRPr lang="en-US" dirty="0"/>
          </a:p>
        </p:txBody>
      </p:sp>
      <p:sp>
        <p:nvSpPr>
          <p:cNvPr id="3" name="Content Placeholder 2"/>
          <p:cNvSpPr>
            <a:spLocks noGrp="1"/>
          </p:cNvSpPr>
          <p:nvPr>
            <p:ph idx="1"/>
          </p:nvPr>
        </p:nvSpPr>
        <p:spPr>
          <a:xfrm>
            <a:off x="1066800" y="990600"/>
            <a:ext cx="7498080" cy="5867400"/>
          </a:xfrm>
        </p:spPr>
        <p:txBody>
          <a:bodyPr>
            <a:noAutofit/>
          </a:bodyPr>
          <a:lstStyle/>
          <a:p>
            <a:pPr lvl="0" algn="just">
              <a:lnSpc>
                <a:spcPct val="150000"/>
              </a:lnSpc>
            </a:pPr>
            <a:r>
              <a:rPr lang="en-US" sz="2000" dirty="0" smtClean="0">
                <a:latin typeface="Times New Roman" pitchFamily="18" charset="0"/>
                <a:cs typeface="Times New Roman" pitchFamily="18" charset="0"/>
              </a:rPr>
              <a:t>This study proposes a method to recover the missing or abnormal amplitude data in PMU measurements (i.e. the active power, reactive power, positive sequence current, and voltage amplitude), based on the historical PMU data obtained from both ends of the line, which is independent of the transmission line parameters and the phase angle that may be influenced by </a:t>
            </a:r>
            <a:r>
              <a:rPr lang="en-US" sz="2000" dirty="0" err="1" smtClean="0">
                <a:latin typeface="Times New Roman" pitchFamily="18" charset="0"/>
                <a:cs typeface="Times New Roman" pitchFamily="18" charset="0"/>
              </a:rPr>
              <a:t>synchronisation</a:t>
            </a:r>
            <a:r>
              <a:rPr lang="en-US" sz="2000" dirty="0" smtClean="0">
                <a:latin typeface="Times New Roman" pitchFamily="18" charset="0"/>
                <a:cs typeface="Times New Roman" pitchFamily="18" charset="0"/>
              </a:rPr>
              <a:t>. </a:t>
            </a:r>
            <a:endParaRPr lang="en-IN" sz="2000" dirty="0" smtClean="0">
              <a:latin typeface="Times New Roman" pitchFamily="18" charset="0"/>
              <a:cs typeface="Times New Roman" pitchFamily="18" charset="0"/>
            </a:endParaRPr>
          </a:p>
          <a:p>
            <a:pPr lvl="0" algn="just">
              <a:lnSpc>
                <a:spcPct val="150000"/>
              </a:lnSpc>
            </a:pPr>
            <a:r>
              <a:rPr lang="en-US" sz="2000" dirty="0" smtClean="0">
                <a:latin typeface="Times New Roman" pitchFamily="18" charset="0"/>
                <a:cs typeface="Times New Roman" pitchFamily="18" charset="0"/>
              </a:rPr>
              <a:t>The model of data recovery is established , and the recovery method, which recovers the voltage amplitude, active power, reactive power, and current amplitude in sequence, using historical amplitude data to calculate related recovery coefficients is proposed.</a:t>
            </a:r>
            <a:endParaRPr lang="en-IN" sz="2000" dirty="0" smtClean="0">
              <a:latin typeface="Times New Roman" pitchFamily="18" charset="0"/>
              <a:cs typeface="Times New Roman" pitchFamily="18" charset="0"/>
            </a:endParaRPr>
          </a:p>
          <a:p>
            <a:pPr algn="just">
              <a:lnSpc>
                <a:spcPct val="150000"/>
              </a:lnSpc>
              <a:buNone/>
            </a:pPr>
            <a:endParaRPr lang="en-US" sz="2000" dirty="0" smtClean="0">
              <a:latin typeface="Times New Roman" pitchFamily="18" charset="0"/>
              <a:cs typeface="Times New Roman" pitchFamily="18"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b="1" dirty="0" smtClean="0"/>
              <a:t>ADVANTAGE</a:t>
            </a:r>
            <a:endParaRPr lang="en-US" dirty="0"/>
          </a:p>
        </p:txBody>
      </p:sp>
      <p:sp>
        <p:nvSpPr>
          <p:cNvPr id="3" name="Content Placeholder 2"/>
          <p:cNvSpPr>
            <a:spLocks noGrp="1"/>
          </p:cNvSpPr>
          <p:nvPr>
            <p:ph idx="1"/>
          </p:nvPr>
        </p:nvSpPr>
        <p:spPr>
          <a:xfrm>
            <a:off x="1066800" y="838200"/>
            <a:ext cx="7866888" cy="6019800"/>
          </a:xfrm>
        </p:spPr>
        <p:txBody>
          <a:bodyPr>
            <a:normAutofit/>
          </a:bodyPr>
          <a:lstStyle/>
          <a:p>
            <a:pPr lvl="0" algn="just">
              <a:lnSpc>
                <a:spcPct val="150000"/>
              </a:lnSpc>
            </a:pPr>
            <a:r>
              <a:rPr lang="en-US" sz="2000" dirty="0" smtClean="0">
                <a:latin typeface="Times New Roman" pitchFamily="18" charset="0"/>
                <a:cs typeface="Times New Roman" pitchFamily="18" charset="0"/>
              </a:rPr>
              <a:t>We can perform these kinds of attacks by adding a minor constant or a slope to the original data packet which is effective and costs the least effort from the attacker’s point of view. </a:t>
            </a:r>
            <a:endParaRPr lang="en-IN" sz="2000" dirty="0" smtClean="0">
              <a:latin typeface="Times New Roman" pitchFamily="18" charset="0"/>
              <a:cs typeface="Times New Roman" pitchFamily="18" charset="0"/>
            </a:endParaRPr>
          </a:p>
          <a:p>
            <a:pPr lvl="0" algn="just">
              <a:lnSpc>
                <a:spcPct val="150000"/>
              </a:lnSpc>
            </a:pPr>
            <a:r>
              <a:rPr lang="en-US" sz="2000" dirty="0" smtClean="0">
                <a:latin typeface="Times New Roman" pitchFamily="18" charset="0"/>
                <a:cs typeface="Times New Roman" pitchFamily="18" charset="0"/>
              </a:rPr>
              <a:t>A security perspective, by tampering with the power system measurement data and affecting the normal dispatching operation of the power system, such attacks can cause the grid control/dispatch center to issue detrimental commands. </a:t>
            </a:r>
            <a:endParaRPr lang="en-IN" sz="2000" dirty="0" smtClean="0">
              <a:latin typeface="Times New Roman" pitchFamily="18" charset="0"/>
              <a:cs typeface="Times New Roman" pitchFamily="18" charset="0"/>
            </a:endParaRPr>
          </a:p>
          <a:p>
            <a:pPr lvl="0" algn="just">
              <a:lnSpc>
                <a:spcPct val="150000"/>
              </a:lnSpc>
            </a:pPr>
            <a:r>
              <a:rPr lang="en-US" sz="2000" dirty="0" smtClean="0">
                <a:latin typeface="Times New Roman" pitchFamily="18" charset="0"/>
                <a:cs typeface="Times New Roman" pitchFamily="18" charset="0"/>
              </a:rPr>
              <a:t>In this way, a cyber-terrorist can directly threaten the power supply and even national security. </a:t>
            </a:r>
            <a:endParaRPr lang="en-IN" sz="2000" dirty="0" smtClean="0">
              <a:latin typeface="Times New Roman" pitchFamily="18" charset="0"/>
              <a:cs typeface="Times New Roman" pitchFamily="18" charset="0"/>
            </a:endParaRPr>
          </a:p>
          <a:p>
            <a:pPr lvl="0" algn="just">
              <a:lnSpc>
                <a:spcPct val="150000"/>
              </a:lnSpc>
            </a:pPr>
            <a:r>
              <a:rPr lang="en-US" sz="2000" dirty="0" smtClean="0">
                <a:latin typeface="Times New Roman" pitchFamily="18" charset="0"/>
                <a:cs typeface="Times New Roman" pitchFamily="18" charset="0"/>
              </a:rPr>
              <a:t>The attackers, therefore, have sufficient motivations to perform such malicious attacks.</a:t>
            </a:r>
            <a:endParaRPr lang="en-IN" sz="2000" dirty="0" smtClean="0">
              <a:latin typeface="Times New Roman" pitchFamily="18" charset="0"/>
              <a:cs typeface="Times New Roman" pitchFamily="18" charset="0"/>
            </a:endParaRPr>
          </a:p>
          <a:p>
            <a:pPr algn="just">
              <a:lnSpc>
                <a:spcPct val="150000"/>
              </a:lnSpc>
              <a:buNone/>
            </a:pPr>
            <a:endParaRPr lang="en-US" sz="2000" dirty="0" smtClean="0">
              <a:latin typeface="Times New Roman" pitchFamily="18" charset="0"/>
              <a:cs typeface="Times New Roman" pitchFamily="18"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nvPr>
        </p:nvGraphicFramePr>
        <p:xfrm>
          <a:off x="1066800" y="228600"/>
          <a:ext cx="7867650" cy="6314440"/>
        </p:xfrm>
        <a:graphic>
          <a:graphicData uri="http://schemas.openxmlformats.org/drawingml/2006/table">
            <a:tbl>
              <a:tblPr firstRow="1" bandRow="1">
                <a:tableStyleId>{5C22544A-7EE6-4342-B048-85BDC9FD1C3A}</a:tableStyleId>
              </a:tblPr>
              <a:tblGrid>
                <a:gridCol w="2622550"/>
                <a:gridCol w="1873250"/>
                <a:gridCol w="3371850"/>
              </a:tblGrid>
              <a:tr h="370840">
                <a:tc>
                  <a:txBody>
                    <a:bodyPr/>
                    <a:lstStyle/>
                    <a:p>
                      <a:pPr algn="ctr"/>
                      <a:r>
                        <a:rPr lang="en-US" dirty="0" smtClean="0"/>
                        <a:t>TITLE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2000" dirty="0">
                          <a:latin typeface="Times New Roman"/>
                          <a:ea typeface="Calibri"/>
                          <a:cs typeface="Latha"/>
                        </a:rPr>
                        <a:t>A Survey of Electric Power </a:t>
                      </a:r>
                      <a:r>
                        <a:rPr lang="en-US" sz="2000" dirty="0" err="1">
                          <a:latin typeface="Times New Roman"/>
                          <a:ea typeface="Calibri"/>
                          <a:cs typeface="Latha"/>
                        </a:rPr>
                        <a:t>Synchrophasor</a:t>
                      </a:r>
                      <a:r>
                        <a:rPr lang="en-US" sz="2000" dirty="0">
                          <a:latin typeface="Times New Roman"/>
                          <a:ea typeface="Calibri"/>
                          <a:cs typeface="Latha"/>
                        </a:rPr>
                        <a:t> Network Cyber Security </a:t>
                      </a:r>
                      <a:endParaRPr lang="en-IN" sz="16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C. Beasley, X. Zhong, J. Deng, etc.,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Smart grid technologies such as synchrophasors using Phasor Measurement Units (PMUs), make real-time monitoring, control and data analysis of the electric power grid possible. </a:t>
                      </a:r>
                      <a:endParaRPr lang="en-IN" sz="160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2000">
                          <a:latin typeface="Times New Roman"/>
                          <a:ea typeface="Calibri"/>
                          <a:cs typeface="Latha"/>
                        </a:rPr>
                        <a:t>Review of Cyber Attacks on Power System Operations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K. Chatterjee, V. Padmini and S. A. Khaparde,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latin typeface="Times New Roman"/>
                          <a:ea typeface="Calibri"/>
                          <a:cs typeface="Latha"/>
                        </a:rPr>
                        <a:t>The paper links these works to a common thread and reviews their impact on important power system operations like - state estimation, automatic generation control, voltage control and energy market.</a:t>
                      </a:r>
                      <a:endParaRPr lang="en-IN" sz="1600" dirty="0">
                        <a:latin typeface="Calibri"/>
                        <a:ea typeface="Calibri"/>
                        <a:cs typeface="Latha"/>
                      </a:endParaRPr>
                    </a:p>
                  </a:txBody>
                  <a:tcPr marL="68580" marR="68580" marT="0" marB="0"/>
                </a:tc>
              </a:tr>
            </a:tbl>
          </a:graphicData>
        </a:graphic>
      </p:graphicFrame>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Content Placeholder 4"/>
          <p:cNvGraphicFramePr>
            <a:graphicFrameLocks noGrp="1"/>
          </p:cNvGraphicFramePr>
          <p:nvPr>
            <p:ph idx="1"/>
          </p:nvPr>
        </p:nvGraphicFramePr>
        <p:xfrm>
          <a:off x="1219200" y="304800"/>
          <a:ext cx="7715250" cy="5857240"/>
        </p:xfrm>
        <a:graphic>
          <a:graphicData uri="http://schemas.openxmlformats.org/drawingml/2006/table">
            <a:tbl>
              <a:tblPr firstRow="1" bandRow="1">
                <a:tableStyleId>{5C22544A-7EE6-4342-B048-85BDC9FD1C3A}</a:tableStyleId>
              </a:tblPr>
              <a:tblGrid>
                <a:gridCol w="2571750"/>
                <a:gridCol w="1466850"/>
                <a:gridCol w="3676650"/>
              </a:tblGrid>
              <a:tr h="370840">
                <a:tc>
                  <a:txBody>
                    <a:bodyPr/>
                    <a:lstStyle/>
                    <a:p>
                      <a:pPr algn="ctr"/>
                      <a:r>
                        <a:rPr lang="en-US" dirty="0" smtClean="0"/>
                        <a:t>TITLE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2000" dirty="0">
                          <a:latin typeface="Times New Roman"/>
                          <a:ea typeface="Calibri"/>
                          <a:cs typeface="Latha"/>
                        </a:rPr>
                        <a:t>Power System State Estimation: Theory and Implementation </a:t>
                      </a:r>
                      <a:endParaRPr lang="en-IN" sz="16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A. Abur, aand A. G. Exposito,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latin typeface="Times New Roman"/>
                          <a:ea typeface="Calibri"/>
                          <a:cs typeface="Latha"/>
                        </a:rPr>
                        <a:t>This paper gives idea of generalized state estimation that includes network model, topological processor, </a:t>
                      </a:r>
                      <a:r>
                        <a:rPr lang="en-US" sz="2000" dirty="0" err="1">
                          <a:latin typeface="Times New Roman"/>
                          <a:ea typeface="Calibri"/>
                          <a:cs typeface="Latha"/>
                        </a:rPr>
                        <a:t>observability</a:t>
                      </a:r>
                      <a:r>
                        <a:rPr lang="en-US" sz="2000" dirty="0">
                          <a:latin typeface="Times New Roman"/>
                          <a:ea typeface="Calibri"/>
                          <a:cs typeface="Latha"/>
                        </a:rPr>
                        <a:t> of power system network and bad data processing.  </a:t>
                      </a:r>
                      <a:endParaRPr lang="en-IN" sz="1600" dirty="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2000">
                          <a:latin typeface="Times New Roman"/>
                          <a:ea typeface="Calibri"/>
                          <a:cs typeface="Latha"/>
                        </a:rPr>
                        <a:t>False Data Injection Attacks against State Estimation in Electric Power Grids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Y. Liu, P. Ning, and M. Reiter,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latin typeface="Times New Roman"/>
                          <a:ea typeface="Calibri"/>
                          <a:cs typeface="Latha"/>
                        </a:rPr>
                        <a:t>A power grid is a complex system connecting electric power generators to consumers through power transmission and distribution networks across a large geographical area </a:t>
                      </a:r>
                      <a:endParaRPr lang="en-IN" sz="1600" dirty="0">
                        <a:latin typeface="Calibri"/>
                        <a:ea typeface="Calibri"/>
                        <a:cs typeface="Latha"/>
                      </a:endParaRPr>
                    </a:p>
                  </a:txBody>
                  <a:tcPr marL="68580" marR="68580" marT="0" marB="0"/>
                </a:tc>
              </a:tr>
            </a:tbl>
          </a:graphicData>
        </a:graphic>
      </p:graphicFrame>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Block Diagram</a:t>
            </a:r>
            <a:endParaRPr lang="en-US" dirty="0"/>
          </a:p>
        </p:txBody>
      </p:sp>
      <p:pic>
        <p:nvPicPr>
          <p:cNvPr id="5" name="Content Placeholder 4" descr="C:\Users\TTS\Desktop\PIC 28.png"/>
          <p:cNvPicPr>
            <a:picLocks noGrp="1"/>
          </p:cNvPicPr>
          <p:nvPr>
            <p:ph idx="1"/>
          </p:nvPr>
        </p:nvPicPr>
        <p:blipFill>
          <a:blip r:embed="rId2"/>
          <a:srcRect/>
          <a:stretch>
            <a:fillRect/>
          </a:stretch>
        </p:blipFill>
        <p:spPr bwMode="auto">
          <a:xfrm>
            <a:off x="1905000" y="1524000"/>
            <a:ext cx="6477000" cy="4343400"/>
          </a:xfrm>
          <a:prstGeom prst="rect">
            <a:avLst/>
          </a:prstGeom>
          <a:noFill/>
          <a:ln w="9525">
            <a:noFill/>
            <a:miter lim="800000"/>
            <a:headEnd/>
            <a:tailEnd/>
          </a:ln>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401762"/>
          </a:xfrm>
        </p:spPr>
        <p:txBody>
          <a:bodyPr>
            <a:normAutofit fontScale="90000"/>
          </a:bodyPr>
          <a:lstStyle/>
          <a:p>
            <a:r>
              <a:rPr lang="en-US" b="1" dirty="0" smtClean="0"/>
              <a:t>SOFTWARE REQUIREMENTS:</a:t>
            </a:r>
            <a:endParaRPr lang="en-US" dirty="0"/>
          </a:p>
        </p:txBody>
      </p:sp>
      <p:sp>
        <p:nvSpPr>
          <p:cNvPr id="3" name="Content Placeholder 2"/>
          <p:cNvSpPr>
            <a:spLocks noGrp="1"/>
          </p:cNvSpPr>
          <p:nvPr>
            <p:ph idx="1"/>
          </p:nvPr>
        </p:nvSpPr>
        <p:spPr>
          <a:xfrm>
            <a:off x="1435608" y="1828800"/>
            <a:ext cx="7498080" cy="4419600"/>
          </a:xfrm>
        </p:spPr>
        <p:txBody>
          <a:bodyPr/>
          <a:lstStyle/>
          <a:p>
            <a:endParaRPr lang="en-US" dirty="0" smtClean="0"/>
          </a:p>
          <a:p>
            <a:pPr lvl="0"/>
            <a:r>
              <a:rPr lang="en-US" dirty="0" smtClean="0"/>
              <a:t>Operating System	: Windows 10</a:t>
            </a:r>
          </a:p>
          <a:p>
            <a:pPr lvl="0"/>
            <a:r>
              <a:rPr lang="en-US" dirty="0" smtClean="0"/>
              <a:t>Platform			: DOT NET TECHNOLOGY</a:t>
            </a:r>
          </a:p>
          <a:p>
            <a:pPr lvl="0"/>
            <a:r>
              <a:rPr lang="en-US" dirty="0" smtClean="0"/>
              <a:t>Front End		: </a:t>
            </a:r>
            <a:r>
              <a:rPr lang="en-US" dirty="0" err="1" smtClean="0"/>
              <a:t>ASP.Net</a:t>
            </a:r>
            <a:r>
              <a:rPr lang="en-US" dirty="0" smtClean="0"/>
              <a:t> 4.0</a:t>
            </a:r>
          </a:p>
          <a:p>
            <a:pPr lvl="0"/>
            <a:r>
              <a:rPr lang="en-US" dirty="0" smtClean="0"/>
              <a:t>Back End		: SQL SERVER 2014</a:t>
            </a:r>
          </a:p>
          <a:p>
            <a:pPr>
              <a:buNone/>
            </a:pPr>
            <a:endParaRPr lang="en-US" dirty="0"/>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HARDWARE REQUIREMENTS:</a:t>
            </a:r>
            <a:endParaRPr lang="en-US" dirty="0"/>
          </a:p>
        </p:txBody>
      </p:sp>
      <p:sp>
        <p:nvSpPr>
          <p:cNvPr id="3" name="Content Placeholder 2"/>
          <p:cNvSpPr>
            <a:spLocks noGrp="1"/>
          </p:cNvSpPr>
          <p:nvPr>
            <p:ph idx="1"/>
          </p:nvPr>
        </p:nvSpPr>
        <p:spPr>
          <a:xfrm>
            <a:off x="1435608" y="1905000"/>
            <a:ext cx="7498080" cy="4343400"/>
          </a:xfrm>
        </p:spPr>
        <p:txBody>
          <a:bodyPr/>
          <a:lstStyle/>
          <a:p>
            <a:r>
              <a:rPr lang="en-US" dirty="0" smtClean="0"/>
              <a:t>Keyboard</a:t>
            </a:r>
          </a:p>
          <a:p>
            <a:r>
              <a:rPr lang="en-US" dirty="0" smtClean="0"/>
              <a:t>Mouse</a:t>
            </a:r>
          </a:p>
          <a:p>
            <a:r>
              <a:rPr lang="en-US" dirty="0" smtClean="0"/>
              <a:t>Hard disk 500GB</a:t>
            </a:r>
          </a:p>
          <a:p>
            <a:r>
              <a:rPr lang="en-US" dirty="0" smtClean="0"/>
              <a:t>Ram 4 </a:t>
            </a:r>
            <a:r>
              <a:rPr lang="en-US" dirty="0" err="1" smtClean="0"/>
              <a:t>Gb</a:t>
            </a:r>
            <a:endParaRPr lang="en-US" dirty="0" smtClean="0"/>
          </a:p>
          <a:p>
            <a:endParaRPr lang="en-US" dirty="0" smtClean="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71600" y="0"/>
            <a:ext cx="7498080" cy="563562"/>
          </a:xfrm>
        </p:spPr>
        <p:txBody>
          <a:bodyPr>
            <a:normAutofit fontScale="90000"/>
          </a:bodyPr>
          <a:lstStyle/>
          <a:p>
            <a:r>
              <a:rPr lang="en-US" dirty="0" smtClean="0"/>
              <a:t>CONCLUTION</a:t>
            </a:r>
            <a:endParaRPr lang="en-US" dirty="0"/>
          </a:p>
        </p:txBody>
      </p:sp>
      <p:sp>
        <p:nvSpPr>
          <p:cNvPr id="3" name="Content Placeholder 2"/>
          <p:cNvSpPr>
            <a:spLocks noGrp="1"/>
          </p:cNvSpPr>
          <p:nvPr>
            <p:ph idx="1"/>
          </p:nvPr>
        </p:nvSpPr>
        <p:spPr>
          <a:xfrm>
            <a:off x="1447800" y="533400"/>
            <a:ext cx="7498080" cy="5943600"/>
          </a:xfrm>
        </p:spPr>
        <p:txBody>
          <a:bodyPr>
            <a:noAutofit/>
          </a:bodyPr>
          <a:lstStyle/>
          <a:p>
            <a:pPr algn="just">
              <a:lnSpc>
                <a:spcPct val="120000"/>
              </a:lnSpc>
              <a:buNone/>
            </a:pPr>
            <a:r>
              <a:rPr lang="en-US" sz="2000" dirty="0" smtClean="0">
                <a:latin typeface="Times New Roman" pitchFamily="18" charset="0"/>
                <a:cs typeface="Times New Roman" pitchFamily="18" charset="0"/>
              </a:rPr>
              <a:t>    This </a:t>
            </a:r>
            <a:r>
              <a:rPr lang="en-US" sz="2000" dirty="0" smtClean="0">
                <a:latin typeface="Times New Roman" pitchFamily="18" charset="0"/>
                <a:cs typeface="Times New Roman" pitchFamily="18" charset="0"/>
              </a:rPr>
              <a:t>paper presents a novel framework for detection, identification, and data recovery of data integrity attacks to PMU measurements. Compared to existing approaches, the proposed one has four major merits: 1) independent of system topological changes and therefore adaptive and effective for changing system configurations, 2) effective for simultaneous attacks to multiple channels, 3) sensitive and robust to small attacking signals, which are difficult to detect with existing bad data detection methods, and 4) capable of providing bad data recovery solutions which maintain the data consistency. Therefore, the proposed framework is applicable across a wide spectrum of practical conditions. Future work includes: 1) integrating more attack models, 2) expanding existing line-specific computing capability to the network level to achieve real-time monitoring for a larger grid, and 3) decomposing the spatial clustering process so that state-of-the-art parallel computing techniques can be employed to speed up the computation.</a:t>
            </a:r>
            <a:endParaRPr lang="en-IN" sz="2000" dirty="0" smtClean="0">
              <a:latin typeface="Times New Roman" pitchFamily="18" charset="0"/>
              <a:cs typeface="Times New Roman" pitchFamily="18" charset="0"/>
            </a:endParaRPr>
          </a:p>
          <a:p>
            <a:pPr algn="just">
              <a:lnSpc>
                <a:spcPct val="120000"/>
              </a:lnSpc>
              <a:buNone/>
            </a:pPr>
            <a:endParaRPr lang="en-US" sz="2000" dirty="0">
              <a:latin typeface="Times New Roman" pitchFamily="18" charset="0"/>
              <a:cs typeface="Times New Roman" pitchFamily="18" charset="0"/>
            </a:endParaRP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47800" y="0"/>
            <a:ext cx="7498080" cy="639762"/>
          </a:xfrm>
        </p:spPr>
        <p:txBody>
          <a:bodyPr>
            <a:normAutofit fontScale="90000"/>
          </a:bodyPr>
          <a:lstStyle/>
          <a:p>
            <a:r>
              <a:rPr lang="en-US" dirty="0" smtClean="0"/>
              <a:t>REFERENCE</a:t>
            </a:r>
            <a:endParaRPr lang="en-US" dirty="0"/>
          </a:p>
        </p:txBody>
      </p:sp>
      <p:sp>
        <p:nvSpPr>
          <p:cNvPr id="3" name="Content Placeholder 2"/>
          <p:cNvSpPr>
            <a:spLocks noGrp="1"/>
          </p:cNvSpPr>
          <p:nvPr>
            <p:ph idx="1"/>
          </p:nvPr>
        </p:nvSpPr>
        <p:spPr>
          <a:xfrm>
            <a:off x="1143000" y="609600"/>
            <a:ext cx="7790688" cy="6019800"/>
          </a:xfrm>
        </p:spPr>
        <p:txBody>
          <a:bodyPr>
            <a:noAutofit/>
          </a:bodyPr>
          <a:lstStyle/>
          <a:p>
            <a:pPr algn="just">
              <a:lnSpc>
                <a:spcPct val="150000"/>
              </a:lnSpc>
            </a:pPr>
            <a:r>
              <a:rPr lang="en-US" sz="1800" dirty="0" smtClean="0">
                <a:latin typeface="Times New Roman" pitchFamily="18" charset="0"/>
                <a:cs typeface="Times New Roman" pitchFamily="18" charset="0"/>
              </a:rPr>
              <a:t>[1]C. Beasley, X. </a:t>
            </a:r>
            <a:r>
              <a:rPr lang="en-US" sz="1800" dirty="0" err="1" smtClean="0">
                <a:latin typeface="Times New Roman" pitchFamily="18" charset="0"/>
                <a:cs typeface="Times New Roman" pitchFamily="18" charset="0"/>
              </a:rPr>
              <a:t>Zhong</a:t>
            </a:r>
            <a:r>
              <a:rPr lang="en-US" sz="1800" dirty="0" smtClean="0">
                <a:latin typeface="Times New Roman" pitchFamily="18" charset="0"/>
                <a:cs typeface="Times New Roman" pitchFamily="18" charset="0"/>
              </a:rPr>
              <a:t>, J. Deng, etc., “A Survey of Electric Power </a:t>
            </a:r>
            <a:r>
              <a:rPr lang="en-US" sz="1800" dirty="0" err="1" smtClean="0">
                <a:latin typeface="Times New Roman" pitchFamily="18" charset="0"/>
                <a:cs typeface="Times New Roman" pitchFamily="18" charset="0"/>
              </a:rPr>
              <a:t>Synchrophasor</a:t>
            </a:r>
            <a:r>
              <a:rPr lang="en-US" sz="1800" dirty="0" smtClean="0">
                <a:latin typeface="Times New Roman" pitchFamily="18" charset="0"/>
                <a:cs typeface="Times New Roman" pitchFamily="18" charset="0"/>
              </a:rPr>
              <a:t> Network Cyber Security,” 5th IEEE PES Innovative Smart Grid Technologies Europe (ISGT Europe), Istanbul, Turkey, 2014.</a:t>
            </a:r>
            <a:endParaRPr lang="en-IN" sz="1800" dirty="0" smtClean="0">
              <a:latin typeface="Times New Roman" pitchFamily="18" charset="0"/>
              <a:cs typeface="Times New Roman" pitchFamily="18" charset="0"/>
            </a:endParaRPr>
          </a:p>
          <a:p>
            <a:pPr algn="just">
              <a:lnSpc>
                <a:spcPct val="150000"/>
              </a:lnSpc>
            </a:pPr>
            <a:r>
              <a:rPr lang="en-US" sz="1800" dirty="0" smtClean="0">
                <a:latin typeface="Times New Roman" pitchFamily="18" charset="0"/>
                <a:cs typeface="Times New Roman" pitchFamily="18" charset="0"/>
              </a:rPr>
              <a:t> [2]K. </a:t>
            </a:r>
            <a:r>
              <a:rPr lang="en-US" sz="1800" dirty="0" err="1" smtClean="0">
                <a:latin typeface="Times New Roman" pitchFamily="18" charset="0"/>
                <a:cs typeface="Times New Roman" pitchFamily="18" charset="0"/>
              </a:rPr>
              <a:t>Chatterjee</a:t>
            </a:r>
            <a:r>
              <a:rPr lang="en-US" sz="1800" dirty="0" smtClean="0">
                <a:latin typeface="Times New Roman" pitchFamily="18" charset="0"/>
                <a:cs typeface="Times New Roman" pitchFamily="18" charset="0"/>
              </a:rPr>
              <a:t>, V. </a:t>
            </a:r>
            <a:r>
              <a:rPr lang="en-US" sz="1800" dirty="0" err="1" smtClean="0">
                <a:latin typeface="Times New Roman" pitchFamily="18" charset="0"/>
                <a:cs typeface="Times New Roman" pitchFamily="18" charset="0"/>
              </a:rPr>
              <a:t>Padmini</a:t>
            </a:r>
            <a:r>
              <a:rPr lang="en-US" sz="1800" dirty="0" smtClean="0">
                <a:latin typeface="Times New Roman" pitchFamily="18" charset="0"/>
                <a:cs typeface="Times New Roman" pitchFamily="18" charset="0"/>
              </a:rPr>
              <a:t> and S. A. </a:t>
            </a:r>
            <a:r>
              <a:rPr lang="en-US" sz="1800" dirty="0" err="1" smtClean="0">
                <a:latin typeface="Times New Roman" pitchFamily="18" charset="0"/>
                <a:cs typeface="Times New Roman" pitchFamily="18" charset="0"/>
              </a:rPr>
              <a:t>Khaparde</a:t>
            </a:r>
            <a:r>
              <a:rPr lang="en-US" sz="1800" dirty="0" smtClean="0">
                <a:latin typeface="Times New Roman" pitchFamily="18" charset="0"/>
                <a:cs typeface="Times New Roman" pitchFamily="18" charset="0"/>
              </a:rPr>
              <a:t>, “Review of Cyber Attacks on Power System Operations,”2017 IEEE Region 10 Symposium (TENSYMP), Cochin, 2017, pp. 1-6. </a:t>
            </a:r>
            <a:endParaRPr lang="en-IN" sz="1800" dirty="0" smtClean="0">
              <a:latin typeface="Times New Roman" pitchFamily="18" charset="0"/>
              <a:cs typeface="Times New Roman" pitchFamily="18" charset="0"/>
            </a:endParaRPr>
          </a:p>
          <a:p>
            <a:pPr algn="just">
              <a:lnSpc>
                <a:spcPct val="150000"/>
              </a:lnSpc>
            </a:pPr>
            <a:r>
              <a:rPr lang="en-US" sz="1800" dirty="0" smtClean="0">
                <a:latin typeface="Times New Roman" pitchFamily="18" charset="0"/>
                <a:cs typeface="Times New Roman" pitchFamily="18" charset="0"/>
              </a:rPr>
              <a:t>[3]A. </a:t>
            </a:r>
            <a:r>
              <a:rPr lang="en-US" sz="1800" dirty="0" err="1" smtClean="0">
                <a:latin typeface="Times New Roman" pitchFamily="18" charset="0"/>
                <a:cs typeface="Times New Roman" pitchFamily="18" charset="0"/>
              </a:rPr>
              <a:t>Abur</a:t>
            </a:r>
            <a:r>
              <a:rPr lang="en-US" sz="1800" dirty="0" smtClean="0">
                <a:latin typeface="Times New Roman" pitchFamily="18" charset="0"/>
                <a:cs typeface="Times New Roman" pitchFamily="18" charset="0"/>
              </a:rPr>
              <a:t>, and A. G. </a:t>
            </a:r>
            <a:r>
              <a:rPr lang="en-US" sz="1800" dirty="0" err="1" smtClean="0">
                <a:latin typeface="Times New Roman" pitchFamily="18" charset="0"/>
                <a:cs typeface="Times New Roman" pitchFamily="18" charset="0"/>
              </a:rPr>
              <a:t>Exposito</a:t>
            </a:r>
            <a:r>
              <a:rPr lang="en-US" sz="1800" dirty="0" smtClean="0">
                <a:latin typeface="Times New Roman" pitchFamily="18" charset="0"/>
                <a:cs typeface="Times New Roman" pitchFamily="18" charset="0"/>
              </a:rPr>
              <a:t>, Power System State Estimation: Theory and Implementation. CRC Press, 2004.</a:t>
            </a:r>
            <a:endParaRPr lang="en-IN" sz="1800" dirty="0" smtClean="0">
              <a:latin typeface="Times New Roman" pitchFamily="18" charset="0"/>
              <a:cs typeface="Times New Roman" pitchFamily="18" charset="0"/>
            </a:endParaRPr>
          </a:p>
          <a:p>
            <a:pPr algn="just">
              <a:lnSpc>
                <a:spcPct val="150000"/>
              </a:lnSpc>
            </a:pPr>
            <a:r>
              <a:rPr lang="en-US" sz="1800" dirty="0" smtClean="0">
                <a:latin typeface="Times New Roman" pitchFamily="18" charset="0"/>
                <a:cs typeface="Times New Roman" pitchFamily="18" charset="0"/>
              </a:rPr>
              <a:t> [4]Y. Liu, P. </a:t>
            </a:r>
            <a:r>
              <a:rPr lang="en-US" sz="1800" dirty="0" err="1" smtClean="0">
                <a:latin typeface="Times New Roman" pitchFamily="18" charset="0"/>
                <a:cs typeface="Times New Roman" pitchFamily="18" charset="0"/>
              </a:rPr>
              <a:t>Ning</a:t>
            </a:r>
            <a:r>
              <a:rPr lang="en-US" sz="1800" dirty="0" smtClean="0">
                <a:latin typeface="Times New Roman" pitchFamily="18" charset="0"/>
                <a:cs typeface="Times New Roman" pitchFamily="18" charset="0"/>
              </a:rPr>
              <a:t>, and M. Reiter, “False Data Injection Attacks against State Estimation in Electric Power Grids,” ACM Transactions on Information and System Security, vol. 14, no. 1, Article 13, May 2011.</a:t>
            </a:r>
            <a:endParaRPr lang="en-IN" sz="1800" dirty="0" smtClean="0">
              <a:latin typeface="Times New Roman" pitchFamily="18" charset="0"/>
              <a:cs typeface="Times New Roman" pitchFamily="18" charset="0"/>
            </a:endParaRPr>
          </a:p>
          <a:p>
            <a:pPr algn="just">
              <a:lnSpc>
                <a:spcPct val="150000"/>
              </a:lnSpc>
            </a:pPr>
            <a:r>
              <a:rPr lang="en-US" sz="1800" dirty="0" smtClean="0">
                <a:latin typeface="Times New Roman" pitchFamily="18" charset="0"/>
                <a:cs typeface="Times New Roman" pitchFamily="18" charset="0"/>
              </a:rPr>
              <a:t> [5]J. Chen, and A. </a:t>
            </a:r>
            <a:r>
              <a:rPr lang="en-US" sz="1800" dirty="0" err="1" smtClean="0">
                <a:latin typeface="Times New Roman" pitchFamily="18" charset="0"/>
                <a:cs typeface="Times New Roman" pitchFamily="18" charset="0"/>
              </a:rPr>
              <a:t>Abur</a:t>
            </a:r>
            <a:r>
              <a:rPr lang="en-US" sz="1800" dirty="0" smtClean="0">
                <a:latin typeface="Times New Roman" pitchFamily="18" charset="0"/>
                <a:cs typeface="Times New Roman" pitchFamily="18" charset="0"/>
              </a:rPr>
              <a:t>, “Placement of PMUs to Enable Bad Data Detection in State Estimation,” IEEE Trans. Power Syst., vol. 21, no. 4, pp. 1608–1615, Nov. 2006. </a:t>
            </a:r>
            <a:endParaRPr lang="en-IN" sz="1800" dirty="0" smtClean="0">
              <a:latin typeface="Times New Roman" pitchFamily="18" charset="0"/>
              <a:cs typeface="Times New Roman" pitchFamily="18" charset="0"/>
            </a:endParaRPr>
          </a:p>
          <a:p>
            <a:pPr algn="just">
              <a:lnSpc>
                <a:spcPct val="150000"/>
              </a:lnSpc>
              <a:buNone/>
            </a:pPr>
            <a:endParaRPr lang="en-US" sz="1800" dirty="0" smtClean="0">
              <a:latin typeface="Times New Roman" pitchFamily="18" charset="0"/>
              <a:cs typeface="Times New Roman" pitchFamily="18" charset="0"/>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152400"/>
            <a:ext cx="7650480" cy="6553200"/>
          </a:xfrm>
        </p:spPr>
        <p:txBody>
          <a:bodyPr>
            <a:noAutofit/>
          </a:bodyPr>
          <a:lstStyle/>
          <a:p>
            <a:pPr algn="just">
              <a:lnSpc>
                <a:spcPct val="150000"/>
              </a:lnSpc>
            </a:pPr>
            <a:r>
              <a:rPr lang="en-US" sz="1800" dirty="0" smtClean="0">
                <a:latin typeface="Times New Roman" pitchFamily="18" charset="0"/>
                <a:cs typeface="Times New Roman" pitchFamily="18" charset="0"/>
              </a:rPr>
              <a:t>[6]G. B. </a:t>
            </a:r>
            <a:r>
              <a:rPr lang="en-US" sz="1800" dirty="0" err="1" smtClean="0">
                <a:latin typeface="Times New Roman" pitchFamily="18" charset="0"/>
                <a:cs typeface="Times New Roman" pitchFamily="18" charset="0"/>
              </a:rPr>
              <a:t>Denegri</a:t>
            </a:r>
            <a:r>
              <a:rPr lang="en-US" sz="1800" dirty="0" smtClean="0">
                <a:latin typeface="Times New Roman" pitchFamily="18" charset="0"/>
                <a:cs typeface="Times New Roman" pitchFamily="18" charset="0"/>
              </a:rPr>
              <a:t>, M. </a:t>
            </a:r>
            <a:r>
              <a:rPr lang="en-US" sz="1800" dirty="0" err="1" smtClean="0">
                <a:latin typeface="Times New Roman" pitchFamily="18" charset="0"/>
                <a:cs typeface="Times New Roman" pitchFamily="18" charset="0"/>
              </a:rPr>
              <a:t>Invernizzi</a:t>
            </a:r>
            <a:r>
              <a:rPr lang="en-US" sz="1800" dirty="0" smtClean="0">
                <a:latin typeface="Times New Roman" pitchFamily="18" charset="0"/>
                <a:cs typeface="Times New Roman" pitchFamily="18" charset="0"/>
              </a:rPr>
              <a:t>, and F. Milano, “A Security Oriented Approach to PMU Positioning for Advanced Monitoring of a Transmission Grid,” Inter. Conf. Power System Technology, vol. 2, pp. 798-803, 2002. </a:t>
            </a:r>
            <a:endParaRPr lang="en-IN" sz="1800" dirty="0" smtClean="0">
              <a:latin typeface="Times New Roman" pitchFamily="18" charset="0"/>
              <a:cs typeface="Times New Roman" pitchFamily="18" charset="0"/>
            </a:endParaRPr>
          </a:p>
          <a:p>
            <a:pPr algn="just">
              <a:lnSpc>
                <a:spcPct val="150000"/>
              </a:lnSpc>
            </a:pPr>
            <a:r>
              <a:rPr lang="en-US" sz="1800" dirty="0" smtClean="0">
                <a:latin typeface="Times New Roman" pitchFamily="18" charset="0"/>
                <a:cs typeface="Times New Roman" pitchFamily="18" charset="0"/>
              </a:rPr>
              <a:t>[7]Q. Yang, D. An, etc., “On Optimal PMU Placement-based Defense against Data Integrity Attacks in Smart Grid,” IEEE Trans. Information Forensics and Security, vol. 12, no. 7, July 2017.</a:t>
            </a:r>
            <a:endParaRPr lang="en-IN" sz="1800" dirty="0" smtClean="0">
              <a:latin typeface="Times New Roman" pitchFamily="18" charset="0"/>
              <a:cs typeface="Times New Roman" pitchFamily="18" charset="0"/>
            </a:endParaRPr>
          </a:p>
          <a:p>
            <a:pPr algn="just">
              <a:lnSpc>
                <a:spcPct val="150000"/>
              </a:lnSpc>
            </a:pPr>
            <a:r>
              <a:rPr lang="en-US" sz="1800" dirty="0" smtClean="0">
                <a:latin typeface="Times New Roman" pitchFamily="18" charset="0"/>
                <a:cs typeface="Times New Roman" pitchFamily="18" charset="0"/>
              </a:rPr>
              <a:t> [8]G. Dan, and H. Sandberg, “Stealth Attacks and Protection Schemes for State Estimators in Power Systems,” in Proc. IEEE Int. Conf. Smart Grid </a:t>
            </a:r>
            <a:r>
              <a:rPr lang="en-US" sz="1800" dirty="0" err="1" smtClean="0">
                <a:latin typeface="Times New Roman" pitchFamily="18" charset="0"/>
                <a:cs typeface="Times New Roman" pitchFamily="18" charset="0"/>
              </a:rPr>
              <a:t>Commun</a:t>
            </a:r>
            <a:r>
              <a:rPr lang="en-US" sz="1800" dirty="0" smtClean="0">
                <a:latin typeface="Times New Roman" pitchFamily="18" charset="0"/>
                <a:cs typeface="Times New Roman" pitchFamily="18" charset="0"/>
              </a:rPr>
              <a:t>., pp. 214–219, 2010. </a:t>
            </a:r>
            <a:endParaRPr lang="en-IN" sz="1800" dirty="0" smtClean="0">
              <a:latin typeface="Times New Roman" pitchFamily="18" charset="0"/>
              <a:cs typeface="Times New Roman" pitchFamily="18" charset="0"/>
            </a:endParaRPr>
          </a:p>
          <a:p>
            <a:pPr algn="just">
              <a:lnSpc>
                <a:spcPct val="150000"/>
              </a:lnSpc>
            </a:pPr>
            <a:r>
              <a:rPr lang="en-US" sz="1800" dirty="0" smtClean="0">
                <a:latin typeface="Times New Roman" pitchFamily="18" charset="0"/>
                <a:cs typeface="Times New Roman" pitchFamily="18" charset="0"/>
              </a:rPr>
              <a:t>[9]M. </a:t>
            </a:r>
            <a:r>
              <a:rPr lang="en-US" sz="1800" dirty="0" err="1" smtClean="0">
                <a:latin typeface="Times New Roman" pitchFamily="18" charset="0"/>
                <a:cs typeface="Times New Roman" pitchFamily="18" charset="0"/>
              </a:rPr>
              <a:t>Jamei</a:t>
            </a:r>
            <a:r>
              <a:rPr lang="en-US" sz="1800" dirty="0" smtClean="0">
                <a:latin typeface="Times New Roman" pitchFamily="18" charset="0"/>
                <a:cs typeface="Times New Roman" pitchFamily="18" charset="0"/>
              </a:rPr>
              <a:t>, E. Stewart, </a:t>
            </a:r>
            <a:r>
              <a:rPr lang="en-US" sz="1800" dirty="0" err="1" smtClean="0">
                <a:latin typeface="Times New Roman" pitchFamily="18" charset="0"/>
                <a:cs typeface="Times New Roman" pitchFamily="18" charset="0"/>
              </a:rPr>
              <a:t>etc.,“Micro</a:t>
            </a:r>
            <a:r>
              <a:rPr lang="en-US" sz="1800" dirty="0" smtClean="0">
                <a:latin typeface="Times New Roman" pitchFamily="18" charset="0"/>
                <a:cs typeface="Times New Roman" pitchFamily="18" charset="0"/>
              </a:rPr>
              <a:t> </a:t>
            </a:r>
            <a:r>
              <a:rPr lang="en-US" sz="1800" dirty="0" err="1" smtClean="0">
                <a:latin typeface="Times New Roman" pitchFamily="18" charset="0"/>
                <a:cs typeface="Times New Roman" pitchFamily="18" charset="0"/>
              </a:rPr>
              <a:t>Synchrophasor</a:t>
            </a:r>
            <a:r>
              <a:rPr lang="en-US" sz="1800" dirty="0" smtClean="0">
                <a:latin typeface="Times New Roman" pitchFamily="18" charset="0"/>
                <a:cs typeface="Times New Roman" pitchFamily="18" charset="0"/>
              </a:rPr>
              <a:t>-based Intrusion Detection in Automated Distribution Systems: Toward Critical Infrastructure Security,” IEEE Internet Computing, vol. 20, no. 5, pp. 18-27, Oct. 2016. </a:t>
            </a:r>
            <a:endParaRPr lang="en-IN" sz="1800" dirty="0" smtClean="0">
              <a:latin typeface="Times New Roman" pitchFamily="18" charset="0"/>
              <a:cs typeface="Times New Roman" pitchFamily="18" charset="0"/>
            </a:endParaRPr>
          </a:p>
          <a:p>
            <a:pPr algn="just">
              <a:lnSpc>
                <a:spcPct val="150000"/>
              </a:lnSpc>
            </a:pPr>
            <a:r>
              <a:rPr lang="en-US" sz="1800" dirty="0" smtClean="0">
                <a:latin typeface="Times New Roman" pitchFamily="18" charset="0"/>
                <a:cs typeface="Times New Roman" pitchFamily="18" charset="0"/>
              </a:rPr>
              <a:t>[10]A. </a:t>
            </a:r>
            <a:r>
              <a:rPr lang="en-US" sz="1800" dirty="0" err="1" smtClean="0">
                <a:latin typeface="Times New Roman" pitchFamily="18" charset="0"/>
                <a:cs typeface="Times New Roman" pitchFamily="18" charset="0"/>
              </a:rPr>
              <a:t>Mazloomzadeh</a:t>
            </a:r>
            <a:r>
              <a:rPr lang="en-US" sz="1800" dirty="0" smtClean="0">
                <a:latin typeface="Times New Roman" pitchFamily="18" charset="0"/>
                <a:cs typeface="Times New Roman" pitchFamily="18" charset="0"/>
              </a:rPr>
              <a:t>, O. A. Mohammed, and S. </a:t>
            </a:r>
            <a:r>
              <a:rPr lang="en-US" sz="1800" dirty="0" err="1" smtClean="0">
                <a:latin typeface="Times New Roman" pitchFamily="18" charset="0"/>
                <a:cs typeface="Times New Roman" pitchFamily="18" charset="0"/>
              </a:rPr>
              <a:t>Zonouzsaman</a:t>
            </a:r>
            <a:r>
              <a:rPr lang="en-US" sz="1800" dirty="0" smtClean="0">
                <a:latin typeface="Times New Roman" pitchFamily="18" charset="0"/>
                <a:cs typeface="Times New Roman" pitchFamily="18" charset="0"/>
              </a:rPr>
              <a:t>, “Empirical Development of a Trusted Sensing Base for Power System Infrastructures,” IEEE Trans. Smart Grid, vol. 7, no. 5, Sep. 2015.</a:t>
            </a:r>
            <a:endParaRPr lang="en-IN" sz="1800" dirty="0" smtClean="0">
              <a:latin typeface="Times New Roman" pitchFamily="18" charset="0"/>
              <a:cs typeface="Times New Roman" pitchFamily="18" charset="0"/>
            </a:endParaRPr>
          </a:p>
          <a:p>
            <a:pPr algn="just">
              <a:lnSpc>
                <a:spcPct val="150000"/>
              </a:lnSpc>
              <a:buNone/>
            </a:pPr>
            <a:endParaRPr lang="en-IN" sz="1800" dirty="0">
              <a:latin typeface="Times New Roman" pitchFamily="18" charset="0"/>
              <a:cs typeface="Times New Roman" pitchFamily="18" charset="0"/>
            </a:endParaRP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1241</TotalTime>
  <Words>1397</Words>
  <Application>Microsoft Office PowerPoint</Application>
  <PresentationFormat>On-screen Show (4:3)</PresentationFormat>
  <Paragraphs>65</Paragraphs>
  <Slides>14</Slides>
  <Notes>2</Notes>
  <HiddenSlides>0</HiddenSlides>
  <MMClips>0</MMClips>
  <ScaleCrop>false</ScaleCrop>
  <HeadingPairs>
    <vt:vector size="4" baseType="variant">
      <vt:variant>
        <vt:lpstr>Theme</vt:lpstr>
      </vt:variant>
      <vt:variant>
        <vt:i4>1</vt:i4>
      </vt:variant>
      <vt:variant>
        <vt:lpstr>Slide Titles</vt:lpstr>
      </vt:variant>
      <vt:variant>
        <vt:i4>14</vt:i4>
      </vt:variant>
    </vt:vector>
  </HeadingPairs>
  <TitlesOfParts>
    <vt:vector size="15" baseType="lpstr">
      <vt:lpstr>Solstice</vt:lpstr>
      <vt:lpstr>  Online Identification and Data Recovery for PMU Data Manipulation Attack </vt:lpstr>
      <vt:lpstr>Abstract</vt:lpstr>
      <vt:lpstr>Existing System</vt:lpstr>
      <vt:lpstr>Disadvantage of Existing System</vt:lpstr>
      <vt:lpstr>PROPOSED SYSTEM :</vt:lpstr>
      <vt:lpstr>ADVANTAGE</vt:lpstr>
      <vt:lpstr>Slide 7</vt:lpstr>
      <vt:lpstr>Slide 8</vt:lpstr>
      <vt:lpstr>Block Diagram</vt:lpstr>
      <vt:lpstr>SOFTWARE REQUIREMENTS:</vt:lpstr>
      <vt:lpstr>HARDWARE REQUIREMENTS:</vt:lpstr>
      <vt:lpstr>CONCLUTION</vt:lpstr>
      <vt:lpstr>REFERENCE</vt:lpstr>
      <vt:lpstr>Slide 14</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Prevent Duplicate Data from Cloud Using Vector Base Cosine Similarity multiple Strings Matching Algorithm (VCS)</dc:title>
  <dc:creator>Mohan</dc:creator>
  <cp:lastModifiedBy>ELCOT</cp:lastModifiedBy>
  <cp:revision>566</cp:revision>
  <dcterms:created xsi:type="dcterms:W3CDTF">2006-08-16T00:00:00Z</dcterms:created>
  <dcterms:modified xsi:type="dcterms:W3CDTF">2021-12-03T12:01:06Z</dcterms:modified>
</cp:coreProperties>
</file>