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b="1" dirty="0" smtClean="0"/>
              <a:t/>
            </a:r>
            <a:br>
              <a:rPr lang="en-US" b="1" dirty="0" smtClean="0"/>
            </a:br>
            <a:r>
              <a:rPr lang="en-US" b="1" dirty="0" smtClean="0"/>
              <a:t>Object </a:t>
            </a:r>
            <a:r>
              <a:rPr lang="en-US" b="1" dirty="0" smtClean="0"/>
              <a:t>Detection System with Voice Output using Python</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object recognition technology has developed recently, various technologies have been applied to autonomous vehicles, robots, and industrial facilities. However, the benefits of these technologies are not reaching the visually impaired, who need it the most. In this paper, we proposed an object detection system for the blind using deep learning technologies. We use voice recognition technology in order to know what objects a blind person wants, and then to find the objects via object recognition. Furthermore, a voice guidance technique is used to inform sight impaired persons as to the location of objects. The object recognition deep learning model utilizes the Single Shot </a:t>
            </a:r>
            <a:r>
              <a:rPr lang="en-IN" sz="2000" dirty="0" err="1" smtClean="0">
                <a:latin typeface="Times New Roman" pitchFamily="18" charset="0"/>
                <a:cs typeface="Times New Roman" pitchFamily="18" charset="0"/>
              </a:rPr>
              <a:t>Multibox</a:t>
            </a:r>
            <a:r>
              <a:rPr lang="en-IN" sz="2000" dirty="0" smtClean="0">
                <a:latin typeface="Times New Roman" pitchFamily="18" charset="0"/>
                <a:cs typeface="Times New Roman" pitchFamily="18" charset="0"/>
              </a:rPr>
              <a:t> Detector (SSD) neural network architecture, and voice recognition is designed through speech-to-text (STT) technology. In addition, a voice announcement is synthesized using text-to-speech (TTS) to make it easier for the blind to get information about objects. The system is </a:t>
            </a:r>
            <a:r>
              <a:rPr lang="en-IN" sz="2000" dirty="0" err="1" smtClean="0">
                <a:latin typeface="Times New Roman" pitchFamily="18" charset="0"/>
                <a:cs typeface="Times New Roman" pitchFamily="18" charset="0"/>
              </a:rPr>
              <a:t>builtusing</a:t>
            </a:r>
            <a:r>
              <a:rPr lang="en-IN" sz="2000" dirty="0" smtClean="0">
                <a:latin typeface="Times New Roman" pitchFamily="18" charset="0"/>
                <a:cs typeface="Times New Roman" pitchFamily="18" charset="0"/>
              </a:rPr>
              <a:t> python </a:t>
            </a:r>
            <a:r>
              <a:rPr lang="en-IN" sz="2000" dirty="0" err="1" smtClean="0">
                <a:latin typeface="Times New Roman" pitchFamily="18" charset="0"/>
                <a:cs typeface="Times New Roman" pitchFamily="18" charset="0"/>
              </a:rPr>
              <a:t>OpenCV</a:t>
            </a:r>
            <a:r>
              <a:rPr lang="en-IN" sz="2000" dirty="0" smtClean="0">
                <a:latin typeface="Times New Roman" pitchFamily="18" charset="0"/>
                <a:cs typeface="Times New Roman" pitchFamily="18" charset="0"/>
              </a:rPr>
              <a:t> tool. As a result, we implement an efficient object-detection system that helps the blind find objects in a specific space without help from others, and the system is analyzed through experiments to verify performance.</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Generic object detection aims at locating and classifying existing objects in any one image, and labeling them with rectangular bounding boxes to show the confidences of existence.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improvements over existing CNN methods can be obtained by carefully designing the framework and classifiers, extracting multi-scale and part based semantic information and searching for complementary information from other related tasks, such as segmentation.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Systems differ in the size of the stored speech units; a system that stores phones or </a:t>
            </a:r>
            <a:r>
              <a:rPr lang="en-US" sz="2000" dirty="0" err="1" smtClean="0">
                <a:latin typeface="Times New Roman" pitchFamily="18" charset="0"/>
                <a:cs typeface="Times New Roman" pitchFamily="18" charset="0"/>
              </a:rPr>
              <a:t>diphones</a:t>
            </a:r>
            <a:r>
              <a:rPr lang="en-US" sz="2000" dirty="0" smtClean="0">
                <a:latin typeface="Times New Roman" pitchFamily="18" charset="0"/>
                <a:cs typeface="Times New Roman" pitchFamily="18" charset="0"/>
              </a:rPr>
              <a:t> provides the largest output range, but may lack clarity. </a:t>
            </a:r>
            <a:r>
              <a:rPr lang="en-US" sz="2000" dirty="0" smtClean="0">
                <a:latin typeface="Times New Roman" pitchFamily="18" charset="0"/>
                <a:cs typeface="Times New Roman" pitchFamily="18" charset="0"/>
              </a:rPr>
              <a:t>For </a:t>
            </a:r>
            <a:r>
              <a:rPr lang="en-US" sz="2000" dirty="0" smtClean="0">
                <a:latin typeface="Times New Roman" pitchFamily="18" charset="0"/>
                <a:cs typeface="Times New Roman" pitchFamily="18" charset="0"/>
              </a:rPr>
              <a:t>specific usage domains, the storage of entire words or sentences allows for high-quality output.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Alternatively</a:t>
            </a:r>
            <a:r>
              <a:rPr lang="en-US" sz="2000" dirty="0" smtClean="0">
                <a:latin typeface="Times New Roman" pitchFamily="18" charset="0"/>
                <a:cs typeface="Times New Roman" pitchFamily="18" charset="0"/>
              </a:rPr>
              <a:t>, a synthesizer can incorporate a model of the vocal tract and other human voice characteristics to create a completely "synthetic" voice output</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quality of a speech synthesizer is judged by its similarity to the human voice and by its ability to be understood clearly.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 </a:t>
            </a:r>
            <a:r>
              <a:rPr lang="en-US" sz="2000" dirty="0" smtClean="0">
                <a:latin typeface="Times New Roman" pitchFamily="18" charset="0"/>
                <a:cs typeface="Times New Roman" pitchFamily="18" charset="0"/>
              </a:rPr>
              <a:t>intelligible text-to-speech program allows people with visual impairments or reading disabilities to listen to written words on a home computer.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object identified is later converted to an audio segment using </a:t>
            </a:r>
            <a:r>
              <a:rPr lang="en-US" sz="2000" dirty="0" err="1" smtClean="0">
                <a:latin typeface="Times New Roman" pitchFamily="18" charset="0"/>
                <a:cs typeface="Times New Roman" pitchFamily="18" charset="0"/>
              </a:rPr>
              <a:t>gTTs</a:t>
            </a:r>
            <a:r>
              <a:rPr lang="en-US" sz="2000" dirty="0" smtClean="0">
                <a:latin typeface="Times New Roman" pitchFamily="18" charset="0"/>
                <a:cs typeface="Times New Roman" pitchFamily="18" charset="0"/>
              </a:rPr>
              <a:t> which is a python library.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audio segment is the output of our system that gives the spatial location and name of the object to the person. Now by using this information the person can have a visualization of the objects around him.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system will even protect the person from colliding to the objects around will secure him from injuries. The proposed system will be able to identify the object in front of the camera and will later on convert it into mp3 using </a:t>
            </a:r>
            <a:r>
              <a:rPr lang="en-US" sz="2000" dirty="0" err="1" smtClean="0">
                <a:latin typeface="Times New Roman" pitchFamily="18" charset="0"/>
                <a:cs typeface="Times New Roman" pitchFamily="18" charset="0"/>
              </a:rPr>
              <a:t>gTTS</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system is very low cost, FIG 3 shows the whole system which is a Raspberry pi 3b+, Bluetooth headphones and a power bank in order to provide power to the raspberry pi.</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err="1" smtClean="0">
                <a:latin typeface="Times New Roman" pitchFamily="18" charset="0"/>
                <a:cs typeface="Times New Roman" pitchFamily="18" charset="0"/>
              </a:rPr>
              <a:t>OpenCV</a:t>
            </a:r>
            <a:r>
              <a:rPr lang="en-US" sz="2000" dirty="0" smtClean="0">
                <a:latin typeface="Times New Roman" pitchFamily="18" charset="0"/>
                <a:cs typeface="Times New Roman" pitchFamily="18" charset="0"/>
              </a:rPr>
              <a:t> library is used for image processing since it provides support to real time applications. Python programming language is used for build the machine learning model. </a:t>
            </a:r>
            <a:r>
              <a:rPr lang="en-US" sz="2000" dirty="0" err="1" smtClean="0">
                <a:latin typeface="Times New Roman" pitchFamily="18" charset="0"/>
                <a:cs typeface="Times New Roman" pitchFamily="18" charset="0"/>
              </a:rPr>
              <a:t>TensorFlow</a:t>
            </a:r>
            <a:r>
              <a:rPr lang="en-US" sz="2000" dirty="0" smtClean="0">
                <a:latin typeface="Times New Roman" pitchFamily="18" charset="0"/>
                <a:cs typeface="Times New Roman" pitchFamily="18" charset="0"/>
              </a:rPr>
              <a:t> library is used for writing machine learning application process.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provides high performance numerical computation. It has a flexible architecture which makes easy deployment of computation across a variety of platforms possible.</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predicted region proposals are then reshaped using a region of interest (ROI) pooling layer, which is then used </a:t>
            </a:r>
            <a:r>
              <a:rPr lang="en-US" sz="2000" dirty="0" err="1" smtClean="0">
                <a:latin typeface="Times New Roman" pitchFamily="18" charset="0"/>
                <a:cs typeface="Times New Roman" pitchFamily="18" charset="0"/>
              </a:rPr>
              <a:t>toclassify</a:t>
            </a:r>
            <a:r>
              <a:rPr lang="en-US" sz="2000" dirty="0" smtClean="0">
                <a:latin typeface="Times New Roman" pitchFamily="18" charset="0"/>
                <a:cs typeface="Times New Roman" pitchFamily="18" charset="0"/>
              </a:rPr>
              <a:t> the image within the proposed region and predict the offset values for the bounding boxes.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981200"/>
                <a:gridCol w="205740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Calibri"/>
                          <a:cs typeface="Latha"/>
                        </a:rPr>
                        <a:t>Machine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Calibri"/>
                          <a:cs typeface="Latha"/>
                        </a:rPr>
                        <a:t>Tom M. Mitchell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now discuss a number of applications, the types of data they deal with, and finally, we formalize the problems in a somewhat more stylized fashion.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Digital Image Processing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Rafael C. Gonzalez and Richard E. Woods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Interest in digital image processing methods stems from two principal application areas: improvement of pictorial information for human interpretation; and processing of image data for storage, transmission, and representation for autonomous machine perception.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75260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IN" sz="2000" dirty="0">
                          <a:latin typeface="Times New Roman" pitchFamily="18" charset="0"/>
                          <a:ea typeface="Calibri"/>
                          <a:cs typeface="Times New Roman" pitchFamily="18" charset="0"/>
                        </a:rPr>
                        <a:t>Model for Object Detection using</a:t>
                      </a:r>
                    </a:p>
                    <a:p>
                      <a:pPr algn="just">
                        <a:lnSpc>
                          <a:spcPct val="150000"/>
                        </a:lnSpc>
                        <a:spcAft>
                          <a:spcPts val="500"/>
                        </a:spcAft>
                        <a:tabLst>
                          <a:tab pos="457200" algn="l"/>
                        </a:tabLst>
                      </a:pPr>
                      <a:r>
                        <a:rPr lang="en-IN" sz="2000" dirty="0">
                          <a:latin typeface="Times New Roman" pitchFamily="18" charset="0"/>
                          <a:ea typeface="Calibri"/>
                          <a:cs typeface="Times New Roman" pitchFamily="18" charset="0"/>
                        </a:rPr>
                        <a:t>Computer Vision and Machine Learning for Decision Making</a:t>
                      </a:r>
                    </a:p>
                  </a:txBody>
                  <a:tcPr marL="68580" marR="68580" marT="0" marB="0"/>
                </a:tc>
                <a:tc>
                  <a:txBody>
                    <a:bodyPr/>
                    <a:lstStyle/>
                    <a:p>
                      <a:pPr algn="just">
                        <a:lnSpc>
                          <a:spcPct val="150000"/>
                        </a:lnSpc>
                        <a:spcAft>
                          <a:spcPts val="0"/>
                        </a:spcAft>
                      </a:pPr>
                      <a:r>
                        <a:rPr lang="en-IN" sz="2000">
                          <a:latin typeface="Times New Roman" pitchFamily="18" charset="0"/>
                          <a:ea typeface="Calibri"/>
                          <a:cs typeface="Times New Roman" pitchFamily="18" charset="0"/>
                        </a:rPr>
                        <a:t>Aditya Raj, Manish Kannaujiya, Ajeet Bharti, Rahul Prasad, Namrata Singh, Ishan Bhardwaj</a:t>
                      </a: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In our research work we will extract 3D information about the captured image and calculate the distance of an object from the camera, detect the object gesture further we perform edge detection and then apply vision based and data based object gesture recognition. </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IN" sz="2000">
                          <a:latin typeface="Times New Roman" pitchFamily="18" charset="0"/>
                          <a:ea typeface="Calibri"/>
                          <a:cs typeface="Times New Roman" pitchFamily="18" charset="0"/>
                        </a:rPr>
                        <a:t>Real-Time Object Detection Application for Visually Impaired People: Third Eye</a:t>
                      </a:r>
                    </a:p>
                  </a:txBody>
                  <a:tcPr marL="68580" marR="68580" marT="0" marB="0"/>
                </a:tc>
                <a:tc>
                  <a:txBody>
                    <a:bodyPr/>
                    <a:lstStyle/>
                    <a:p>
                      <a:pPr algn="just">
                        <a:lnSpc>
                          <a:spcPct val="150000"/>
                        </a:lnSpc>
                        <a:spcAft>
                          <a:spcPts val="500"/>
                        </a:spcAft>
                        <a:tabLst>
                          <a:tab pos="457200" algn="l"/>
                        </a:tabLst>
                      </a:pPr>
                      <a:r>
                        <a:rPr lang="en-IN" sz="2000">
                          <a:latin typeface="Times New Roman" pitchFamily="18" charset="0"/>
                          <a:ea typeface="Calibri"/>
                          <a:cs typeface="Times New Roman" pitchFamily="18" charset="0"/>
                        </a:rPr>
                        <a:t>Selman TOSUN, Enis KARAARSLAN </a:t>
                      </a: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All the design and codes is shared with GPL free software </a:t>
                      </a:r>
                      <a:r>
                        <a:rPr lang="en-US" sz="2000" dirty="0" err="1">
                          <a:solidFill>
                            <a:srgbClr val="333333"/>
                          </a:solidFill>
                          <a:latin typeface="Times New Roman" pitchFamily="18" charset="0"/>
                          <a:ea typeface="Calibri"/>
                          <a:cs typeface="Times New Roman" pitchFamily="18" charset="0"/>
                        </a:rPr>
                        <a:t>licence</a:t>
                      </a:r>
                      <a:r>
                        <a:rPr lang="en-US" sz="2000" dirty="0">
                          <a:solidFill>
                            <a:srgbClr val="333333"/>
                          </a:solidFill>
                          <a:latin typeface="Times New Roman" pitchFamily="18" charset="0"/>
                          <a:ea typeface="Calibri"/>
                          <a:cs typeface="Times New Roman" pitchFamily="18" charset="0"/>
                        </a:rPr>
                        <a:t>. The application is developed for the Android platform.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2057400" y="1447800"/>
            <a:ext cx="6629400" cy="48768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study can be used widely to provide the blind with privacy and convenience in everyday life. Also, it is expected to be applied to industrial areas where diminished visibility occurs, such as coal mines and sea beds, to greatly help production and industrial development in extreme environments. The study aims to enable people with visual impairment to live more independently. People with visual impairment will be able to overcome some threats that they may come across in their day to day life that may be either while reading a book or </a:t>
            </a:r>
            <a:r>
              <a:rPr lang="en-IN" dirty="0" err="1" smtClean="0">
                <a:latin typeface="Times New Roman" pitchFamily="18" charset="0"/>
                <a:cs typeface="Times New Roman" pitchFamily="18" charset="0"/>
              </a:rPr>
              <a:t>traveling</a:t>
            </a:r>
            <a:r>
              <a:rPr lang="en-IN" dirty="0" smtClean="0">
                <a:latin typeface="Times New Roman" pitchFamily="18" charset="0"/>
                <a:cs typeface="Times New Roman" pitchFamily="18" charset="0"/>
              </a:rPr>
              <a:t> through the city by making efficient use of the application and its associative voice feedback. Therefore, it will help to prevent possible accidents. The mobile devices can be carried easily and the camera of the device can be used to detect object from the surroundings and give output in audio format. Thus, helping visually impaired people to ‘See Through the Ears’.</a:t>
            </a:r>
          </a:p>
          <a:p>
            <a:pPr algn="just">
              <a:lnSpc>
                <a:spcPct val="120000"/>
              </a:lnSpc>
              <a:buNone/>
            </a:pP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Global data on visual impairment, World Health Organization, https://www.who.int/blindness/publications/globaldata/en/.</a:t>
            </a:r>
          </a:p>
          <a:p>
            <a:pPr algn="just">
              <a:lnSpc>
                <a:spcPct val="150000"/>
              </a:lnSpc>
            </a:pPr>
            <a:r>
              <a:rPr lang="en-IN" sz="2000" dirty="0" smtClean="0">
                <a:latin typeface="Times New Roman" pitchFamily="18" charset="0"/>
                <a:cs typeface="Times New Roman" pitchFamily="18" charset="0"/>
              </a:rPr>
              <a:t>2. Tom M. Mitchell “Machine Learning”. McGraw Hill Education 2017.</a:t>
            </a:r>
          </a:p>
          <a:p>
            <a:pPr algn="just">
              <a:lnSpc>
                <a:spcPct val="150000"/>
              </a:lnSpc>
            </a:pPr>
            <a:r>
              <a:rPr lang="en-IN" sz="2000" dirty="0" smtClean="0">
                <a:latin typeface="Times New Roman" pitchFamily="18" charset="0"/>
                <a:cs typeface="Times New Roman" pitchFamily="18" charset="0"/>
              </a:rPr>
              <a:t>3. Rafael C. Gonzalez and Richard E. Woods “Digital Image Processing”. Pearson 2018.</a:t>
            </a:r>
          </a:p>
          <a:p>
            <a:pPr algn="just">
              <a:lnSpc>
                <a:spcPct val="15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Aditya</a:t>
            </a:r>
            <a:r>
              <a:rPr lang="en-IN" sz="2000" dirty="0" smtClean="0">
                <a:latin typeface="Times New Roman" pitchFamily="18" charset="0"/>
                <a:cs typeface="Times New Roman" pitchFamily="18" charset="0"/>
              </a:rPr>
              <a:t> Raj, Manish </a:t>
            </a:r>
            <a:r>
              <a:rPr lang="en-IN" sz="2000" dirty="0" err="1" smtClean="0">
                <a:latin typeface="Times New Roman" pitchFamily="18" charset="0"/>
                <a:cs typeface="Times New Roman" pitchFamily="18" charset="0"/>
              </a:rPr>
              <a:t>Kannaujiya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Ajeet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Bharti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Rahul</a:t>
            </a:r>
            <a:r>
              <a:rPr lang="en-IN" sz="2000" dirty="0" smtClean="0">
                <a:latin typeface="Times New Roman" pitchFamily="18" charset="0"/>
                <a:cs typeface="Times New Roman" pitchFamily="18" charset="0"/>
              </a:rPr>
              <a:t> Prasad, </a:t>
            </a:r>
            <a:r>
              <a:rPr lang="en-IN" sz="2000" dirty="0" err="1" smtClean="0">
                <a:latin typeface="Times New Roman" pitchFamily="18" charset="0"/>
                <a:cs typeface="Times New Roman" pitchFamily="18" charset="0"/>
              </a:rPr>
              <a:t>Namrata</a:t>
            </a:r>
            <a:r>
              <a:rPr lang="en-IN" sz="2000" dirty="0" smtClean="0">
                <a:latin typeface="Times New Roman" pitchFamily="18" charset="0"/>
                <a:cs typeface="Times New Roman" pitchFamily="18" charset="0"/>
              </a:rPr>
              <a:t> Singh, </a:t>
            </a:r>
            <a:r>
              <a:rPr lang="en-IN" sz="2000" dirty="0" err="1" smtClean="0">
                <a:latin typeface="Times New Roman" pitchFamily="18" charset="0"/>
                <a:cs typeface="Times New Roman" pitchFamily="18" charset="0"/>
              </a:rPr>
              <a:t>Ishan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Bhardwaj</a:t>
            </a:r>
            <a:r>
              <a:rPr lang="en-IN" sz="2000" dirty="0" smtClean="0">
                <a:latin typeface="Times New Roman" pitchFamily="18" charset="0"/>
                <a:cs typeface="Times New Roman" pitchFamily="18" charset="0"/>
              </a:rPr>
              <a:t> “ Model for Object Detection using Computer Vision and Machine Learning for Decision Making ” International Journal of Computer Applications (0975 – 8887) Volume 181 – No. 43, March 2019</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5. Selman TOSUN, </a:t>
            </a:r>
            <a:r>
              <a:rPr lang="en-IN" sz="2000" dirty="0" err="1" smtClean="0">
                <a:latin typeface="Times New Roman" pitchFamily="18" charset="0"/>
                <a:cs typeface="Times New Roman" pitchFamily="18" charset="0"/>
              </a:rPr>
              <a:t>Enis</a:t>
            </a:r>
            <a:r>
              <a:rPr lang="en-IN" sz="2000" dirty="0" smtClean="0">
                <a:latin typeface="Times New Roman" pitchFamily="18" charset="0"/>
                <a:cs typeface="Times New Roman" pitchFamily="18" charset="0"/>
              </a:rPr>
              <a:t> KARAARSLAN “Real-Time Object Detection Application for Visually Impaired People: Third Eye”. IEEE Conferences </a:t>
            </a:r>
            <a:r>
              <a:rPr lang="en-IN" sz="2000" dirty="0" smtClean="0">
                <a:latin typeface="Times New Roman" pitchFamily="18" charset="0"/>
                <a:cs typeface="Times New Roman" pitchFamily="18" charset="0"/>
              </a:rPr>
              <a:t>2018.</a:t>
            </a:r>
          </a:p>
          <a:p>
            <a:pPr algn="just">
              <a:lnSpc>
                <a:spcPct val="15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Jayshree</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Pansare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Aditi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Gaikwad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Vaishnavi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Ankam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Priyanka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Karne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Shikha</a:t>
            </a:r>
            <a:r>
              <a:rPr lang="en-IN" sz="2000" dirty="0" smtClean="0">
                <a:latin typeface="Times New Roman" pitchFamily="18" charset="0"/>
                <a:cs typeface="Times New Roman" pitchFamily="18" charset="0"/>
              </a:rPr>
              <a:t> Sharma “Real - Time Text Reader” International Journal of Computer Applications 182(34):42-45, December 2018.</a:t>
            </a:r>
          </a:p>
          <a:p>
            <a:pPr algn="just">
              <a:lnSpc>
                <a:spcPct val="15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Tesseract-Ocr</a:t>
            </a:r>
            <a:r>
              <a:rPr lang="en-IN" sz="2000" dirty="0" smtClean="0">
                <a:latin typeface="Times New Roman" pitchFamily="18" charset="0"/>
                <a:cs typeface="Times New Roman" pitchFamily="18" charset="0"/>
              </a:rPr>
              <a:t>, https://github.com/tesseract-ocr</a:t>
            </a:r>
          </a:p>
          <a:p>
            <a:pPr algn="just">
              <a:lnSpc>
                <a:spcPct val="15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OpenCV</a:t>
            </a:r>
            <a:r>
              <a:rPr lang="en-IN" sz="2000" dirty="0" smtClean="0">
                <a:latin typeface="Times New Roman" pitchFamily="18" charset="0"/>
                <a:cs typeface="Times New Roman" pitchFamily="18" charset="0"/>
              </a:rPr>
              <a:t>, https://opencv.org/ .</a:t>
            </a:r>
          </a:p>
          <a:p>
            <a:pPr algn="just">
              <a:lnSpc>
                <a:spcPct val="150000"/>
              </a:lnSpc>
            </a:pPr>
            <a:r>
              <a:rPr lang="en-IN" sz="2000" dirty="0" smtClean="0">
                <a:latin typeface="Times New Roman" pitchFamily="18" charset="0"/>
                <a:cs typeface="Times New Roman" pitchFamily="18" charset="0"/>
              </a:rPr>
              <a:t>9. Python programming language, https://www.python.org/ .</a:t>
            </a:r>
          </a:p>
          <a:p>
            <a:pPr algn="just">
              <a:lnSpc>
                <a:spcPct val="15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Tensorflow</a:t>
            </a:r>
            <a:r>
              <a:rPr lang="en-IN" sz="2000" dirty="0" smtClean="0">
                <a:latin typeface="Times New Roman" pitchFamily="18" charset="0"/>
                <a:cs typeface="Times New Roman" pitchFamily="18" charset="0"/>
              </a:rPr>
              <a:t>, https://www.tensorflow.org/</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1245</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Object Detection System with Voice Output using Python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2021-12-03T13:29:14Z</dcterms:modified>
</cp:coreProperties>
</file>