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572000"/>
          </a:xfrm>
        </p:spPr>
        <p:txBody>
          <a:bodyPr>
            <a:normAutofit/>
          </a:bodyPr>
          <a:lstStyle/>
          <a:p>
            <a:pPr algn="ctr"/>
            <a:r>
              <a:rPr lang="en-US" b="1" dirty="0" smtClean="0"/>
              <a:t>Non-invasive prediction of hemoglobin level using machine learning techniques with the PPG signals characteristics features</a:t>
            </a:r>
            <a:r>
              <a:rPr lang="en-IN" dirty="0" smtClean="0"/>
              <a:t/>
            </a:r>
            <a:br>
              <a:rPr lang="en-IN"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US" sz="2000" dirty="0" smtClean="0">
                <a:latin typeface="Times New Roman" pitchFamily="18" charset="0"/>
                <a:cs typeface="Times New Roman" pitchFamily="18" charset="0"/>
              </a:rPr>
              <a:t>    Hemoglobin can be measured normally after the analysis of the blood sample taken from the body and this measurement is named as invasive. Hemoglobin must continuously be measured to control the disease and its progression in people who go through </a:t>
            </a:r>
            <a:r>
              <a:rPr lang="en-US" sz="2000" dirty="0" err="1" smtClean="0">
                <a:latin typeface="Times New Roman" pitchFamily="18" charset="0"/>
                <a:cs typeface="Times New Roman" pitchFamily="18" charset="0"/>
              </a:rPr>
              <a:t>hemodialysis</a:t>
            </a:r>
            <a:r>
              <a:rPr lang="en-US" sz="2000" dirty="0" smtClean="0">
                <a:latin typeface="Times New Roman" pitchFamily="18" charset="0"/>
                <a:cs typeface="Times New Roman" pitchFamily="18" charset="0"/>
              </a:rPr>
              <a:t> and have diseases such as </a:t>
            </a:r>
            <a:r>
              <a:rPr lang="en-US" sz="2000" dirty="0" err="1" smtClean="0">
                <a:latin typeface="Times New Roman" pitchFamily="18" charset="0"/>
                <a:cs typeface="Times New Roman" pitchFamily="18" charset="0"/>
              </a:rPr>
              <a:t>oligocythemia</a:t>
            </a:r>
            <a:r>
              <a:rPr lang="en-US" sz="2000" dirty="0" smtClean="0">
                <a:latin typeface="Times New Roman" pitchFamily="18" charset="0"/>
                <a:cs typeface="Times New Roman" pitchFamily="18" charset="0"/>
              </a:rPr>
              <a:t> and anemia. This gives a perpetual feeling of pain to the people. This paper proposes a non-invasive method for the prediction of the hemoglobin using the characteristic features of the PPG signals and different machine learning algorithms. In this work, PPG signals from 33 people were included in 10 periods and 40 characteristic features were extracted from them. In addition to these features, gender information (male or female), height (as cm), weight (as kg) and age of each subjects were also considered as the features. Blood count and hemoglobin level were measured simultaneously by using the “</a:t>
            </a:r>
            <a:r>
              <a:rPr lang="en-US" sz="2000" dirty="0" err="1" smtClean="0">
                <a:latin typeface="Times New Roman" pitchFamily="18" charset="0"/>
                <a:cs typeface="Times New Roman" pitchFamily="18" charset="0"/>
              </a:rPr>
              <a:t>Hemocue</a:t>
            </a:r>
            <a:r>
              <a:rPr lang="en-US" sz="2000" dirty="0" smtClean="0">
                <a:latin typeface="Times New Roman" pitchFamily="18" charset="0"/>
                <a:cs typeface="Times New Roman" pitchFamily="18" charset="0"/>
              </a:rPr>
              <a:t> Hb-201TM” device.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buNone/>
            </a:pPr>
            <a:r>
              <a:rPr lang="en-US" sz="2000" dirty="0" smtClean="0">
                <a:latin typeface="Times New Roman" pitchFamily="18" charset="0"/>
                <a:cs typeface="Times New Roman" pitchFamily="18" charset="0"/>
              </a:rPr>
              <a:t>    Using </a:t>
            </a:r>
            <a:r>
              <a:rPr lang="en-US" sz="2000" dirty="0" smtClean="0">
                <a:latin typeface="Times New Roman" pitchFamily="18" charset="0"/>
                <a:cs typeface="Times New Roman" pitchFamily="18" charset="0"/>
              </a:rPr>
              <a:t>the different machine learning regression techniques (classification and regression trees – CART, least squares regression – LSR, generalized linear regression – GLR, multivariate linear regression – MVLR, partial least squares regression – PLSR, generalized regression neural network – GRNN, MLP – multilayer </a:t>
            </a:r>
            <a:r>
              <a:rPr lang="en-US" sz="2000" dirty="0" err="1" smtClean="0">
                <a:latin typeface="Times New Roman" pitchFamily="18" charset="0"/>
                <a:cs typeface="Times New Roman" pitchFamily="18" charset="0"/>
              </a:rPr>
              <a:t>perceptron</a:t>
            </a:r>
            <a:r>
              <a:rPr lang="en-US" sz="2000" dirty="0" smtClean="0">
                <a:latin typeface="Times New Roman" pitchFamily="18" charset="0"/>
                <a:cs typeface="Times New Roman" pitchFamily="18" charset="0"/>
              </a:rPr>
              <a:t>, and support vector regression – SVR). RELIEFF feature selection (RFS) and correlation-based feature selection (CFS) were used to select the best features. Original features and selected features using RFS (10 features) and CFS (11 features) were used to predict the hemoglobin level using the different machine learning techniques. To evaluate the performance of the machine learning techniques, different performance measures such as mean absolute error – MAE, mean square error – MSE, </a:t>
            </a:r>
            <a:r>
              <a:rPr lang="en-US" sz="2000" i="1" dirty="0" smtClean="0">
                <a:latin typeface="Times New Roman" pitchFamily="18" charset="0"/>
                <a:cs typeface="Times New Roman" pitchFamily="18" charset="0"/>
              </a:rPr>
              <a:t>R</a:t>
            </a:r>
            <a:r>
              <a:rPr lang="en-US" sz="2000" baseline="30000" dirty="0" smtClean="0">
                <a:latin typeface="Times New Roman" pitchFamily="18" charset="0"/>
                <a:cs typeface="Times New Roman" pitchFamily="18" charset="0"/>
              </a:rPr>
              <a:t>2</a:t>
            </a:r>
            <a:r>
              <a:rPr lang="en-US" sz="2000" dirty="0" smtClean="0">
                <a:latin typeface="Times New Roman" pitchFamily="18" charset="0"/>
                <a:cs typeface="Times New Roman" pitchFamily="18" charset="0"/>
              </a:rPr>
              <a:t> (coefficient of determination), root mean square error – RMSE, Mean Absolute Percentage Error (MAPE) and Index of Agreement – IA were used. The promising results were obtained (MSE-0.0027) using the selected features by RFS and SVR. Hence, the proposed method may clinically be used to predict the hemoglobin level of human being clinically without taking and analyzing blood samples.</a:t>
            </a:r>
            <a:endParaRPr lang="en-IN"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6096000"/>
          </a:xfrm>
        </p:spPr>
        <p:txBody>
          <a:bodyPr>
            <a:noAutofit/>
          </a:bodyPr>
          <a:lstStyle/>
          <a:p>
            <a:pPr algn="just">
              <a:lnSpc>
                <a:spcPct val="150000"/>
              </a:lnSpc>
            </a:pPr>
            <a:r>
              <a:rPr lang="en-US" sz="2000" dirty="0" smtClean="0">
                <a:latin typeface="Times New Roman" pitchFamily="18" charset="0"/>
                <a:cs typeface="Times New Roman" pitchFamily="18" charset="0"/>
              </a:rPr>
              <a:t>Existing clinical approaches to measure blood </a:t>
            </a:r>
            <a:r>
              <a:rPr lang="en-US" sz="2000" dirty="0" err="1" smtClean="0">
                <a:latin typeface="Times New Roman" pitchFamily="18" charset="0"/>
                <a:cs typeface="Times New Roman" pitchFamily="18" charset="0"/>
              </a:rPr>
              <a:t>haemoglobin</a:t>
            </a:r>
            <a:r>
              <a:rPr lang="en-US" sz="2000" dirty="0" smtClean="0">
                <a:latin typeface="Times New Roman" pitchFamily="18" charset="0"/>
                <a:cs typeface="Times New Roman" pitchFamily="18" charset="0"/>
              </a:rPr>
              <a:t> levels require specialized equipment. It has accuracy but is expensive and needs a lot of infrastructure requirements, all of which are especially problematic in rural and low-resources settings, where </a:t>
            </a:r>
            <a:r>
              <a:rPr lang="en-US" sz="2000" dirty="0" err="1" smtClean="0">
                <a:latin typeface="Times New Roman" pitchFamily="18" charset="0"/>
                <a:cs typeface="Times New Roman" pitchFamily="18" charset="0"/>
              </a:rPr>
              <a:t>anaemia</a:t>
            </a:r>
            <a:r>
              <a:rPr lang="en-US" sz="2000" dirty="0" smtClean="0">
                <a:latin typeface="Times New Roman" pitchFamily="18" charset="0"/>
                <a:cs typeface="Times New Roman" pitchFamily="18" charset="0"/>
              </a:rPr>
              <a:t> is more prevalent. Here, the blood sample of the person is taken, and then certain tests are conducted using chemicals like </a:t>
            </a:r>
            <a:r>
              <a:rPr lang="en-US" sz="2000" dirty="0" err="1" smtClean="0">
                <a:latin typeface="Times New Roman" pitchFamily="18" charset="0"/>
                <a:cs typeface="Times New Roman" pitchFamily="18" charset="0"/>
              </a:rPr>
              <a:t>Ethylenediaminetetraacetic</a:t>
            </a:r>
            <a:r>
              <a:rPr lang="en-US" sz="2000" dirty="0" smtClean="0">
                <a:latin typeface="Times New Roman" pitchFamily="18" charset="0"/>
                <a:cs typeface="Times New Roman" pitchFamily="18" charset="0"/>
              </a:rPr>
              <a:t> acid (EDTA).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is not only time consuming but causes a lot of unnecessary pain to the person. Aside from being cost-prohibitive in resource-poor settings, the necessary invasive blood sampling to measure </a:t>
            </a:r>
            <a:r>
              <a:rPr lang="en-US" sz="2000" dirty="0" err="1" smtClean="0">
                <a:latin typeface="Times New Roman" pitchFamily="18" charset="0"/>
                <a:cs typeface="Times New Roman" pitchFamily="18" charset="0"/>
              </a:rPr>
              <a:t>haemoglobin</a:t>
            </a:r>
            <a:r>
              <a:rPr lang="en-US" sz="2000" dirty="0" smtClean="0">
                <a:latin typeface="Times New Roman" pitchFamily="18" charset="0"/>
                <a:cs typeface="Times New Roman" pitchFamily="18" charset="0"/>
              </a:rPr>
              <a:t> levels causes discomfort in younger pediatric patients. It also produces a lot of waste which is non-biodegradable. Therefore, it is not eco- friendly.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least squares method divides the problems into two categories: linear or ordinary least squares and nonlinear least squares, depending on whether each unknown value of the redundancies is linear.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linear least squares problem occurs in statistical regression analysis; there is a closed-form solution available.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PPG </a:t>
            </a:r>
            <a:r>
              <a:rPr lang="en-US" sz="2000" dirty="0" smtClean="0">
                <a:latin typeface="Times New Roman" pitchFamily="18" charset="0"/>
                <a:cs typeface="Times New Roman" pitchFamily="18" charset="0"/>
              </a:rPr>
              <a:t>is a photoelectrical method, which is used for measuring the tissue blood volume based on the change in the blood volume at every heartbeat.</a:t>
            </a: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method, an area of skin on the fingertip is </a:t>
            </a:r>
            <a:r>
              <a:rPr lang="en-US" sz="2000" dirty="0" err="1" smtClean="0">
                <a:latin typeface="Times New Roman" pitchFamily="18" charset="0"/>
                <a:cs typeface="Times New Roman" pitchFamily="18" charset="0"/>
              </a:rPr>
              <a:t>transilluminated</a:t>
            </a:r>
            <a:r>
              <a:rPr lang="en-US" sz="2000" dirty="0" smtClean="0">
                <a:latin typeface="Times New Roman" pitchFamily="18" charset="0"/>
                <a:cs typeface="Times New Roman" pitchFamily="18" charset="0"/>
              </a:rPr>
              <a:t> by light which is emitted by a red LED and a green </a:t>
            </a:r>
            <a:r>
              <a:rPr lang="en-US" sz="2000" dirty="0" err="1" smtClean="0">
                <a:latin typeface="Times New Roman" pitchFamily="18" charset="0"/>
                <a:cs typeface="Times New Roman" pitchFamily="18" charset="0"/>
              </a:rPr>
              <a:t>LED.This</a:t>
            </a:r>
            <a:r>
              <a:rPr lang="en-US" sz="2000" dirty="0" smtClean="0">
                <a:latin typeface="Times New Roman" pitchFamily="18" charset="0"/>
                <a:cs typeface="Times New Roman" pitchFamily="18" charset="0"/>
              </a:rPr>
              <a:t> light passes through the tissues and is reflected back.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wavelength of the light reflected back from the tissue is recorded. The difference in wavelength is used to calculate the hemoglobin count.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software is an application named </a:t>
            </a:r>
            <a:r>
              <a:rPr lang="en-US" sz="2000" dirty="0" err="1" smtClean="0">
                <a:latin typeface="Times New Roman" pitchFamily="18" charset="0"/>
                <a:cs typeface="Times New Roman" pitchFamily="18" charset="0"/>
              </a:rPr>
              <a:t>detectIR</a:t>
            </a:r>
            <a:r>
              <a:rPr lang="en-US" sz="2000" dirty="0" smtClean="0">
                <a:latin typeface="Times New Roman" pitchFamily="18" charset="0"/>
                <a:cs typeface="Times New Roman" pitchFamily="18" charset="0"/>
              </a:rPr>
              <a:t> which contain a database for storing the optimal hemoglobin level, providing tips and articles based on the hemoglobin count, predicting the chance of heart attack using SVM algorithm in Machine Learning and providing additional information based on the symptoms entered by the person using Web Crawling.</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In this work, non-invasive hemoglobin concentration level prediction system has been proposed based on combining regression methods and feature selection with time domain features extracted from PPG signal.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feature selection algorithms are often used for the purpose of selecting the relevant features associated with the output label and minimizing the computational time during classification process of classification.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Non-invasive measurement of hemoglobin content in blood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J.L.A. Nirupa, V.J. Kumar,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Many times it so happens that hemoglobin values measured in different laboratories yield different values for the same sample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 Non-invasive measurement of blood components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Kraitl, U. Timm, H. Ewald, E. Lewis,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noninvasive method allows pain free continuous on-line patient monitoring with minimum risk of infection and facilitates real time data monitoring allowing immediate clinical reaction to the measured data.</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455030"/>
        </p:xfrm>
        <a:graphic>
          <a:graphicData uri="http://schemas.openxmlformats.org/drawingml/2006/table">
            <a:tbl>
              <a:tblPr firstRow="1" bandRow="1">
                <a:tableStyleId>{5C22544A-7EE6-4342-B048-85BDC9FD1C3A}</a:tableStyleId>
              </a:tblPr>
              <a:tblGrid>
                <a:gridCol w="2571750"/>
                <a:gridCol w="1390650"/>
                <a:gridCol w="3752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dirty="0"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Investigation of </a:t>
                      </a:r>
                      <a:r>
                        <a:rPr lang="en-US" sz="1800" dirty="0" err="1">
                          <a:latin typeface="Times New Roman"/>
                          <a:ea typeface="Calibri"/>
                          <a:cs typeface="Latha"/>
                        </a:rPr>
                        <a:t>oesophageal</a:t>
                      </a:r>
                      <a:r>
                        <a:rPr lang="en-US" sz="1800" dirty="0">
                          <a:latin typeface="Times New Roman"/>
                          <a:ea typeface="Calibri"/>
                          <a:cs typeface="Latha"/>
                        </a:rPr>
                        <a:t> </a:t>
                      </a:r>
                      <a:r>
                        <a:rPr lang="en-US" sz="1800" dirty="0" err="1">
                          <a:latin typeface="Times New Roman"/>
                          <a:ea typeface="Calibri"/>
                          <a:cs typeface="Latha"/>
                        </a:rPr>
                        <a:t>photoplethysmographic</a:t>
                      </a:r>
                      <a:r>
                        <a:rPr lang="en-US" sz="1800" dirty="0">
                          <a:latin typeface="Times New Roman"/>
                          <a:ea typeface="Calibri"/>
                          <a:cs typeface="Latha"/>
                        </a:rPr>
                        <a:t> signals and blood oxygen saturation measurements in cardiothoracic surgery patients</a:t>
                      </a:r>
                      <a:endParaRPr lang="en-IN" sz="14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P.A. </a:t>
                      </a:r>
                      <a:r>
                        <a:rPr lang="en-US" sz="1800" dirty="0" err="1">
                          <a:latin typeface="Times New Roman"/>
                          <a:ea typeface="Calibri"/>
                          <a:cs typeface="Latha"/>
                        </a:rPr>
                        <a:t>Kyriacou</a:t>
                      </a:r>
                      <a:r>
                        <a:rPr lang="en-US" sz="1800" dirty="0">
                          <a:latin typeface="Times New Roman"/>
                          <a:ea typeface="Calibri"/>
                          <a:cs typeface="Latha"/>
                        </a:rPr>
                        <a:t>, S. Powell, R.M. Langford, D.P. Jones, </a:t>
                      </a:r>
                      <a:endParaRPr lang="en-IN" sz="14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err="1" smtClean="0">
                          <a:solidFill>
                            <a:srgbClr val="333333"/>
                          </a:solidFill>
                          <a:latin typeface="Times New Roman"/>
                          <a:ea typeface="Calibri"/>
                          <a:cs typeface="Latha"/>
                        </a:rPr>
                        <a:t>Oesophageal</a:t>
                      </a:r>
                      <a:r>
                        <a:rPr lang="en-US" sz="1800" dirty="0" smtClean="0">
                          <a:solidFill>
                            <a:srgbClr val="333333"/>
                          </a:solidFill>
                          <a:latin typeface="Times New Roman"/>
                          <a:ea typeface="Calibri"/>
                          <a:cs typeface="Latha"/>
                        </a:rPr>
                        <a:t> photo </a:t>
                      </a:r>
                      <a:r>
                        <a:rPr lang="en-US" sz="1800" dirty="0" err="1" smtClean="0">
                          <a:solidFill>
                            <a:srgbClr val="333333"/>
                          </a:solidFill>
                          <a:latin typeface="Times New Roman"/>
                          <a:ea typeface="Calibri"/>
                          <a:cs typeface="Latha"/>
                        </a:rPr>
                        <a:t>plethysmographic</a:t>
                      </a:r>
                      <a:r>
                        <a:rPr lang="en-US" sz="1800" dirty="0" smtClean="0">
                          <a:solidFill>
                            <a:srgbClr val="333333"/>
                          </a:solidFill>
                          <a:latin typeface="Times New Roman"/>
                          <a:ea typeface="Calibri"/>
                          <a:cs typeface="Latha"/>
                        </a:rPr>
                        <a:t> </a:t>
                      </a:r>
                      <a:r>
                        <a:rPr lang="en-US" sz="1800" dirty="0">
                          <a:solidFill>
                            <a:srgbClr val="333333"/>
                          </a:solidFill>
                          <a:latin typeface="Times New Roman"/>
                          <a:ea typeface="Calibri"/>
                          <a:cs typeface="Latha"/>
                        </a:rPr>
                        <a:t>(PPG) signals with large amplitudes and high signal-to-noise ratios were measured from various depths within the </a:t>
                      </a:r>
                      <a:r>
                        <a:rPr lang="en-US" sz="1800" dirty="0" err="1">
                          <a:solidFill>
                            <a:srgbClr val="333333"/>
                          </a:solidFill>
                          <a:latin typeface="Times New Roman"/>
                          <a:ea typeface="Calibri"/>
                          <a:cs typeface="Latha"/>
                        </a:rPr>
                        <a:t>oesophagus</a:t>
                      </a:r>
                      <a:r>
                        <a:rPr lang="en-US" sz="1800" dirty="0">
                          <a:solidFill>
                            <a:srgbClr val="333333"/>
                          </a:solidFill>
                          <a:latin typeface="Times New Roman"/>
                          <a:ea typeface="Calibri"/>
                          <a:cs typeface="Latha"/>
                        </a:rPr>
                        <a:t> from all the cardiothoracic patients. </a:t>
                      </a:r>
                      <a:endParaRPr lang="en-IN" sz="14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Neural network for photoplethysmographic respiratory rate monitoring</a:t>
                      </a:r>
                      <a:endParaRPr lang="en-IN" sz="14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A. Johansson, </a:t>
                      </a:r>
                      <a:endParaRPr lang="en-IN" sz="14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The PPG signal includes respiratory synchronous components, seen as frequency modulation of the heart rate (respiratory sinus arrhythmia), amplitude modulation of the cardiac pulse and respiratory-induced intensity variations (RIIVs) in the PPG baseline. </a:t>
                      </a:r>
                      <a:endParaRPr lang="en-IN" sz="14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descr="D:\yuva work document\pic 5.jpg"/>
          <p:cNvPicPr>
            <a:picLocks noGrp="1"/>
          </p:cNvPicPr>
          <p:nvPr>
            <p:ph idx="1"/>
          </p:nvPr>
        </p:nvPicPr>
        <p:blipFill>
          <a:blip r:embed="rId2"/>
          <a:srcRect/>
          <a:stretch>
            <a:fillRect/>
          </a:stretch>
        </p:blipFill>
        <p:spPr bwMode="auto">
          <a:xfrm>
            <a:off x="2057400" y="1219200"/>
            <a:ext cx="6477000" cy="51054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6096000"/>
          </a:xfrm>
        </p:spPr>
        <p:txBody>
          <a:bodyPr>
            <a:noAutofit/>
          </a:bodyPr>
          <a:lstStyle/>
          <a:p>
            <a:pPr algn="just">
              <a:buNone/>
            </a:pPr>
            <a:r>
              <a:rPr lang="en-US" sz="1600" dirty="0" smtClean="0">
                <a:latin typeface="Times New Roman" pitchFamily="18" charset="0"/>
                <a:cs typeface="Times New Roman" pitchFamily="18" charset="0"/>
              </a:rPr>
              <a:t>    The </a:t>
            </a:r>
            <a:r>
              <a:rPr lang="en-US" sz="1600" dirty="0" smtClean="0">
                <a:latin typeface="Times New Roman" pitchFamily="18" charset="0"/>
                <a:cs typeface="Times New Roman" pitchFamily="18" charset="0"/>
              </a:rPr>
              <a:t>measurement of the hemoglobin content in blood does not only give information about the health of a patient, but also helps the doctor to decide on a treatment for many diseases. Hemoglobin in blood is normally measured after taking blood sample from the body. This causes inconvenience for the patients whose hemoglobin is continuously measured. A new non-invasive hemoglobin measurement method, which is based on PPG signal and machine learning, has been proposed in this study. In this method, the hemoglobin values of the people were estimated by receiving PPG signals from them, extracting time-domain features from those signals and entering them into machine learning algorithms. 8 different regression methods were used for the prediction of the hemoglobin value, including the CART (classification and regression trees), LSR (least squares regression), GLR (generalized linear regression), MVLR (multivariate linear regression), PLSR (partial least squares regression), GRNN (generalized regression neural network), MLP (multilayer </a:t>
            </a:r>
            <a:r>
              <a:rPr lang="en-US" sz="1600" dirty="0" err="1" smtClean="0">
                <a:latin typeface="Times New Roman" pitchFamily="18" charset="0"/>
                <a:cs typeface="Times New Roman" pitchFamily="18" charset="0"/>
              </a:rPr>
              <a:t>perceptron</a:t>
            </a:r>
            <a:r>
              <a:rPr lang="en-US" sz="1600" dirty="0" smtClean="0">
                <a:latin typeface="Times New Roman" pitchFamily="18" charset="0"/>
                <a:cs typeface="Times New Roman" pitchFamily="18" charset="0"/>
              </a:rPr>
              <a:t>) and SVR (support vector regression) methods. Besides, the methods of RELIEF feature selection (RFS) and correlation based feature selection (CFS) methods were used to decrease the number of features. The number of the features was considerably decreased down to 10 and 11 (RFS and CFS) with the application of these feature selection algorithms onto the dataset with 44 features. According to the R2 performance criteria, the support vector regression has been found to be the best machine learning method in the prediction of hemoglobin level. As the </a:t>
            </a:r>
            <a:r>
              <a:rPr lang="en-US" sz="1600" dirty="0" err="1" smtClean="0">
                <a:latin typeface="Times New Roman" pitchFamily="18" charset="0"/>
                <a:cs typeface="Times New Roman" pitchFamily="18" charset="0"/>
              </a:rPr>
              <a:t>hybridmodel</a:t>
            </a:r>
            <a:r>
              <a:rPr lang="en-US" sz="1600" dirty="0" smtClean="0">
                <a:latin typeface="Times New Roman" pitchFamily="18" charset="0"/>
                <a:cs typeface="Times New Roman" pitchFamily="18" charset="0"/>
              </a:rPr>
              <a:t>, the combination of RFS and SVR has obtained very good results in the prediction of hemoglobin level. The obtained results have shown that the combination of RFS and SVR could be confidently used in the prediction of hemoglobin level as the non-invasive method based on PPG signal.</a:t>
            </a:r>
            <a:endParaRPr lang="en-IN" sz="1600" dirty="0" smtClean="0">
              <a:latin typeface="Times New Roman" pitchFamily="18" charset="0"/>
              <a:cs typeface="Times New Roman" pitchFamily="18" charset="0"/>
            </a:endParaRPr>
          </a:p>
          <a:p>
            <a:pPr algn="just">
              <a:buNone/>
            </a:pP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50000"/>
              </a:lnSpc>
            </a:pPr>
            <a:r>
              <a:rPr lang="en-US" sz="1800" dirty="0" smtClean="0">
                <a:latin typeface="Times New Roman" pitchFamily="18" charset="0"/>
                <a:cs typeface="Times New Roman" pitchFamily="18" charset="0"/>
              </a:rPr>
              <a:t>[1] J.L.A. </a:t>
            </a:r>
            <a:r>
              <a:rPr lang="en-US" sz="1800" dirty="0" err="1" smtClean="0">
                <a:latin typeface="Times New Roman" pitchFamily="18" charset="0"/>
                <a:cs typeface="Times New Roman" pitchFamily="18" charset="0"/>
              </a:rPr>
              <a:t>Nirupa</a:t>
            </a:r>
            <a:r>
              <a:rPr lang="en-US" sz="1800" dirty="0" smtClean="0">
                <a:latin typeface="Times New Roman" pitchFamily="18" charset="0"/>
                <a:cs typeface="Times New Roman" pitchFamily="18" charset="0"/>
              </a:rPr>
              <a:t>, V.J. Kumar, Non-invasive measurement of hemoglobin content in blood, in: 2014 IEEE International Symposium on Medical Measurements and Applications (</a:t>
            </a:r>
            <a:r>
              <a:rPr lang="en-US" sz="1800" dirty="0" err="1" smtClean="0">
                <a:latin typeface="Times New Roman" pitchFamily="18" charset="0"/>
                <a:cs typeface="Times New Roman" pitchFamily="18" charset="0"/>
              </a:rPr>
              <a:t>MeMeA</a:t>
            </a:r>
            <a:r>
              <a:rPr lang="en-US" sz="1800" dirty="0" smtClean="0">
                <a:latin typeface="Times New Roman" pitchFamily="18" charset="0"/>
                <a:cs typeface="Times New Roman" pitchFamily="18" charset="0"/>
              </a:rPr>
              <a:t>), 2014, pp. 1–5.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[2] J. </a:t>
            </a:r>
            <a:r>
              <a:rPr lang="en-US" sz="1800" dirty="0" err="1" smtClean="0">
                <a:latin typeface="Times New Roman" pitchFamily="18" charset="0"/>
                <a:cs typeface="Times New Roman" pitchFamily="18" charset="0"/>
              </a:rPr>
              <a:t>Kraitl</a:t>
            </a:r>
            <a:r>
              <a:rPr lang="en-US" sz="1800" dirty="0" smtClean="0">
                <a:latin typeface="Times New Roman" pitchFamily="18" charset="0"/>
                <a:cs typeface="Times New Roman" pitchFamily="18" charset="0"/>
              </a:rPr>
              <a:t>, U. </a:t>
            </a:r>
            <a:r>
              <a:rPr lang="en-US" sz="1800" dirty="0" err="1" smtClean="0">
                <a:latin typeface="Times New Roman" pitchFamily="18" charset="0"/>
                <a:cs typeface="Times New Roman" pitchFamily="18" charset="0"/>
              </a:rPr>
              <a:t>Timm</a:t>
            </a:r>
            <a:r>
              <a:rPr lang="en-US" sz="1800" dirty="0" smtClean="0">
                <a:latin typeface="Times New Roman" pitchFamily="18" charset="0"/>
                <a:cs typeface="Times New Roman" pitchFamily="18" charset="0"/>
              </a:rPr>
              <a:t>, H. </a:t>
            </a:r>
            <a:r>
              <a:rPr lang="en-US" sz="1800" dirty="0" err="1" smtClean="0">
                <a:latin typeface="Times New Roman" pitchFamily="18" charset="0"/>
                <a:cs typeface="Times New Roman" pitchFamily="18" charset="0"/>
              </a:rPr>
              <a:t>Ewald</a:t>
            </a:r>
            <a:r>
              <a:rPr lang="en-US" sz="1800" dirty="0" smtClean="0">
                <a:latin typeface="Times New Roman" pitchFamily="18" charset="0"/>
                <a:cs typeface="Times New Roman" pitchFamily="18" charset="0"/>
              </a:rPr>
              <a:t>, E. Lewis, Non-invasive measurement of blood components, in: 2011 Fifth International Conference on Sensing Technology (ICST), 2011, pp. 253–257.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[3] J. Bailey, M. </a:t>
            </a:r>
            <a:r>
              <a:rPr lang="en-US" sz="1800" dirty="0" err="1" smtClean="0">
                <a:latin typeface="Times New Roman" pitchFamily="18" charset="0"/>
                <a:cs typeface="Times New Roman" pitchFamily="18" charset="0"/>
              </a:rPr>
              <a:t>Fecteau</a:t>
            </a:r>
            <a:r>
              <a:rPr lang="en-US" sz="1800" dirty="0" smtClean="0">
                <a:latin typeface="Times New Roman" pitchFamily="18" charset="0"/>
                <a:cs typeface="Times New Roman" pitchFamily="18" charset="0"/>
              </a:rPr>
              <a:t>, N.L. Pendleton, Wireless Pulse </a:t>
            </a:r>
            <a:r>
              <a:rPr lang="en-US" sz="1800" dirty="0" err="1" smtClean="0">
                <a:latin typeface="Times New Roman" pitchFamily="18" charset="0"/>
                <a:cs typeface="Times New Roman" pitchFamily="18" charset="0"/>
              </a:rPr>
              <a:t>Oximeter</a:t>
            </a:r>
            <a:r>
              <a:rPr lang="en-US" sz="1800" dirty="0" smtClean="0">
                <a:latin typeface="Times New Roman" pitchFamily="18" charset="0"/>
                <a:cs typeface="Times New Roman" pitchFamily="18" charset="0"/>
              </a:rPr>
              <a:t>, Worcester Polytechnic Institute, 2008, April 24, Bachelor Degree Thesis.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[4] P.A. </a:t>
            </a:r>
            <a:r>
              <a:rPr lang="en-US" sz="1800" dirty="0" err="1" smtClean="0">
                <a:latin typeface="Times New Roman" pitchFamily="18" charset="0"/>
                <a:cs typeface="Times New Roman" pitchFamily="18" charset="0"/>
              </a:rPr>
              <a:t>Kyriacou</a:t>
            </a:r>
            <a:r>
              <a:rPr lang="en-US" sz="1800" dirty="0" smtClean="0">
                <a:latin typeface="Times New Roman" pitchFamily="18" charset="0"/>
                <a:cs typeface="Times New Roman" pitchFamily="18" charset="0"/>
              </a:rPr>
              <a:t>, S. Powell, R.M. Langford, D.P. Jones, Investigation of </a:t>
            </a:r>
            <a:r>
              <a:rPr lang="en-US" sz="1800" dirty="0" err="1" smtClean="0">
                <a:latin typeface="Times New Roman" pitchFamily="18" charset="0"/>
                <a:cs typeface="Times New Roman" pitchFamily="18" charset="0"/>
              </a:rPr>
              <a:t>oesophageal</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photoplethysmographic</a:t>
            </a:r>
            <a:r>
              <a:rPr lang="en-US" sz="1800" dirty="0" smtClean="0">
                <a:latin typeface="Times New Roman" pitchFamily="18" charset="0"/>
                <a:cs typeface="Times New Roman" pitchFamily="18" charset="0"/>
              </a:rPr>
              <a:t> signals and blood oxygen saturation measurements in cardiothoracic surgery patients, Physiol. Meas. 23 (2002) 533–545, August.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[5] A. Johansson, Neural network for </a:t>
            </a:r>
            <a:r>
              <a:rPr lang="en-US" sz="1800" dirty="0" err="1" smtClean="0">
                <a:latin typeface="Times New Roman" pitchFamily="18" charset="0"/>
                <a:cs typeface="Times New Roman" pitchFamily="18" charset="0"/>
              </a:rPr>
              <a:t>photoplethysmographic</a:t>
            </a:r>
            <a:r>
              <a:rPr lang="en-US" sz="1800" dirty="0" smtClean="0">
                <a:latin typeface="Times New Roman" pitchFamily="18" charset="0"/>
                <a:cs typeface="Times New Roman" pitchFamily="18" charset="0"/>
              </a:rPr>
              <a:t> respiratory rate monitoring, Med. Biol. Eng. </a:t>
            </a:r>
            <a:r>
              <a:rPr lang="en-US" sz="1800" dirty="0" err="1" smtClean="0">
                <a:latin typeface="Times New Roman" pitchFamily="18" charset="0"/>
                <a:cs typeface="Times New Roman" pitchFamily="18" charset="0"/>
              </a:rPr>
              <a:t>Comput</a:t>
            </a:r>
            <a:r>
              <a:rPr lang="en-US" sz="1800" dirty="0" smtClean="0">
                <a:latin typeface="Times New Roman" pitchFamily="18" charset="0"/>
                <a:cs typeface="Times New Roman" pitchFamily="18" charset="0"/>
              </a:rPr>
              <a:t>. 41 (2003) 242–248, May. </a:t>
            </a:r>
            <a:endParaRPr lang="en-IN"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600" dirty="0" smtClean="0">
                <a:latin typeface="Times New Roman" pitchFamily="18" charset="0"/>
                <a:cs typeface="Times New Roman" pitchFamily="18" charset="0"/>
              </a:rPr>
              <a:t>[6] S.H. </a:t>
            </a:r>
            <a:r>
              <a:rPr lang="en-US" sz="1600" dirty="0" err="1" smtClean="0">
                <a:latin typeface="Times New Roman" pitchFamily="18" charset="0"/>
                <a:cs typeface="Times New Roman" pitchFamily="18" charset="0"/>
              </a:rPr>
              <a:t>Binns</a:t>
            </a:r>
            <a:r>
              <a:rPr lang="en-US" sz="1600" dirty="0" smtClean="0">
                <a:latin typeface="Times New Roman" pitchFamily="18" charset="0"/>
                <a:cs typeface="Times New Roman" pitchFamily="18" charset="0"/>
              </a:rPr>
              <a:t>, D.D. Sisson, D.A. </a:t>
            </a:r>
            <a:r>
              <a:rPr lang="en-US" sz="1600" dirty="0" err="1" smtClean="0">
                <a:latin typeface="Times New Roman" pitchFamily="18" charset="0"/>
                <a:cs typeface="Times New Roman" pitchFamily="18" charset="0"/>
              </a:rPr>
              <a:t>Buoscio</a:t>
            </a:r>
            <a:r>
              <a:rPr lang="en-US" sz="1600" dirty="0" smtClean="0">
                <a:latin typeface="Times New Roman" pitchFamily="18" charset="0"/>
                <a:cs typeface="Times New Roman" pitchFamily="18" charset="0"/>
              </a:rPr>
              <a:t>, D.J. Schaeffer, Doppler </a:t>
            </a:r>
            <a:r>
              <a:rPr lang="en-US" sz="1600" dirty="0" err="1" smtClean="0">
                <a:latin typeface="Times New Roman" pitchFamily="18" charset="0"/>
                <a:cs typeface="Times New Roman" pitchFamily="18" charset="0"/>
              </a:rPr>
              <a:t>ultrasonographic</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oscillometric</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sphygmomanometric</a:t>
            </a:r>
            <a:r>
              <a:rPr lang="en-US" sz="1600" dirty="0" smtClean="0">
                <a:latin typeface="Times New Roman" pitchFamily="18" charset="0"/>
                <a:cs typeface="Times New Roman" pitchFamily="18" charset="0"/>
              </a:rPr>
              <a:t>, and </a:t>
            </a:r>
            <a:r>
              <a:rPr lang="en-US" sz="1600" dirty="0" err="1" smtClean="0">
                <a:latin typeface="Times New Roman" pitchFamily="18" charset="0"/>
                <a:cs typeface="Times New Roman" pitchFamily="18" charset="0"/>
              </a:rPr>
              <a:t>photoplethysmographic</a:t>
            </a:r>
            <a:r>
              <a:rPr lang="en-US" sz="1600" dirty="0" smtClean="0">
                <a:latin typeface="Times New Roman" pitchFamily="18" charset="0"/>
                <a:cs typeface="Times New Roman" pitchFamily="18" charset="0"/>
              </a:rPr>
              <a:t> techniques for noninvasive blood-pressure measurement in anesthetized cats, J. Vet. Intern. Med. 9 (1995) 405–414, November–December.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[7] J. Allen, </a:t>
            </a:r>
            <a:r>
              <a:rPr lang="en-US" sz="1600" dirty="0" err="1" smtClean="0">
                <a:latin typeface="Times New Roman" pitchFamily="18" charset="0"/>
                <a:cs typeface="Times New Roman" pitchFamily="18" charset="0"/>
              </a:rPr>
              <a:t>Photoplethysmography</a:t>
            </a:r>
            <a:r>
              <a:rPr lang="en-US" sz="1600" dirty="0" smtClean="0">
                <a:latin typeface="Times New Roman" pitchFamily="18" charset="0"/>
                <a:cs typeface="Times New Roman" pitchFamily="18" charset="0"/>
              </a:rPr>
              <a:t> and its application in clinical physiological measurement, Physiol. Meas. 28 (2007) R1–R39, March. </a:t>
            </a:r>
            <a:endParaRPr lang="en-US"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8] S.B. </a:t>
            </a:r>
            <a:r>
              <a:rPr lang="en-US" sz="1600" dirty="0" err="1" smtClean="0">
                <a:latin typeface="Times New Roman" pitchFamily="18" charset="0"/>
                <a:cs typeface="Times New Roman" pitchFamily="18" charset="0"/>
              </a:rPr>
              <a:t>Usman</a:t>
            </a:r>
            <a:r>
              <a:rPr lang="en-US" sz="1600" dirty="0" smtClean="0">
                <a:latin typeface="Times New Roman" pitchFamily="18" charset="0"/>
                <a:cs typeface="Times New Roman" pitchFamily="18" charset="0"/>
              </a:rPr>
              <a:t>, M.A.B. Ali, M.M.B. </a:t>
            </a:r>
            <a:r>
              <a:rPr lang="en-US" sz="1600" dirty="0" err="1" smtClean="0">
                <a:latin typeface="Times New Roman" pitchFamily="18" charset="0"/>
                <a:cs typeface="Times New Roman" pitchFamily="18" charset="0"/>
              </a:rPr>
              <a:t>Reaz</a:t>
            </a:r>
            <a:r>
              <a:rPr lang="en-US" sz="1600" dirty="0" smtClean="0">
                <a:latin typeface="Times New Roman" pitchFamily="18" charset="0"/>
                <a:cs typeface="Times New Roman" pitchFamily="18" charset="0"/>
              </a:rPr>
              <a:t>, K. </a:t>
            </a:r>
            <a:r>
              <a:rPr lang="en-US" sz="1600" dirty="0" err="1" smtClean="0">
                <a:latin typeface="Times New Roman" pitchFamily="18" charset="0"/>
                <a:cs typeface="Times New Roman" pitchFamily="18" charset="0"/>
              </a:rPr>
              <a:t>Chellapan</a:t>
            </a:r>
            <a:r>
              <a:rPr lang="en-US" sz="1600" dirty="0" smtClean="0">
                <a:latin typeface="Times New Roman" pitchFamily="18" charset="0"/>
                <a:cs typeface="Times New Roman" pitchFamily="18" charset="0"/>
              </a:rPr>
              <a:t>, Second derivative of </a:t>
            </a:r>
            <a:r>
              <a:rPr lang="en-US" sz="1600" dirty="0" err="1" smtClean="0">
                <a:latin typeface="Times New Roman" pitchFamily="18" charset="0"/>
                <a:cs typeface="Times New Roman" pitchFamily="18" charset="0"/>
              </a:rPr>
              <a:t>photoplethysmogram</a:t>
            </a:r>
            <a:r>
              <a:rPr lang="en-US" sz="1600" dirty="0" smtClean="0">
                <a:latin typeface="Times New Roman" pitchFamily="18" charset="0"/>
                <a:cs typeface="Times New Roman" pitchFamily="18" charset="0"/>
              </a:rPr>
              <a:t> in estimating vascular aging among diabetic patients, in: 2009 International Conference for Technical Postgraduates (</a:t>
            </a:r>
            <a:r>
              <a:rPr lang="en-US" sz="1600" dirty="0" err="1" smtClean="0">
                <a:latin typeface="Times New Roman" pitchFamily="18" charset="0"/>
                <a:cs typeface="Times New Roman" pitchFamily="18" charset="0"/>
              </a:rPr>
              <a:t>Techpos</a:t>
            </a:r>
            <a:r>
              <a:rPr lang="en-US" sz="1600" dirty="0" smtClean="0">
                <a:latin typeface="Times New Roman" pitchFamily="18" charset="0"/>
                <a:cs typeface="Times New Roman" pitchFamily="18" charset="0"/>
              </a:rPr>
              <a:t> 2009), vol. 357, 2009, pp. 5–7.</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 [9] W. Chen, S. Lei, L. </a:t>
            </a:r>
            <a:r>
              <a:rPr lang="en-US" sz="1600" dirty="0" err="1" smtClean="0">
                <a:latin typeface="Times New Roman" pitchFamily="18" charset="0"/>
                <a:cs typeface="Times New Roman" pitchFamily="18" charset="0"/>
              </a:rPr>
              <a:t>Guo</a:t>
            </a:r>
            <a:r>
              <a:rPr lang="en-US" sz="1600" dirty="0" smtClean="0">
                <a:latin typeface="Times New Roman" pitchFamily="18" charset="0"/>
                <a:cs typeface="Times New Roman" pitchFamily="18" charset="0"/>
              </a:rPr>
              <a:t>, Y. </a:t>
            </a:r>
            <a:r>
              <a:rPr lang="en-US" sz="1600" dirty="0" err="1" smtClean="0">
                <a:latin typeface="Times New Roman" pitchFamily="18" charset="0"/>
                <a:cs typeface="Times New Roman" pitchFamily="18" charset="0"/>
              </a:rPr>
              <a:t>Chen,M</a:t>
            </a:r>
            <a:r>
              <a:rPr lang="en-US" sz="1600" dirty="0" smtClean="0">
                <a:latin typeface="Times New Roman" pitchFamily="18" charset="0"/>
                <a:cs typeface="Times New Roman" pitchFamily="18" charset="0"/>
              </a:rPr>
              <a:t>. Pan, Study on conditioning and feature extraction algorithm of </a:t>
            </a:r>
            <a:r>
              <a:rPr lang="en-US" sz="1600" dirty="0" err="1" smtClean="0">
                <a:latin typeface="Times New Roman" pitchFamily="18" charset="0"/>
                <a:cs typeface="Times New Roman" pitchFamily="18" charset="0"/>
              </a:rPr>
              <a:t>photoplethysmography</a:t>
            </a:r>
            <a:r>
              <a:rPr lang="en-US" sz="1600" dirty="0" smtClean="0">
                <a:latin typeface="Times New Roman" pitchFamily="18" charset="0"/>
                <a:cs typeface="Times New Roman" pitchFamily="18" charset="0"/>
              </a:rPr>
              <a:t> signal for physiological parameters detection, in: 2011 4th International Congress on Image and Signal Processing (CISP), 15–17 October 2011, vol. 4, 2011, pp. 2194–2197.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[10] M. </a:t>
            </a:r>
            <a:r>
              <a:rPr lang="en-US" sz="1600" dirty="0" err="1" smtClean="0">
                <a:latin typeface="Times New Roman" pitchFamily="18" charset="0"/>
                <a:cs typeface="Times New Roman" pitchFamily="18" charset="0"/>
              </a:rPr>
              <a:t>Iwasaka</a:t>
            </a:r>
            <a:r>
              <a:rPr lang="en-US" sz="1600" dirty="0" smtClean="0">
                <a:latin typeface="Times New Roman" pitchFamily="18" charset="0"/>
                <a:cs typeface="Times New Roman" pitchFamily="18" charset="0"/>
              </a:rPr>
              <a:t>, J. Miyakoshi, S. Ueno, Optical absorbance of hemoglobin and red blood cell suspensions under magnetic fields, IEEE Trans. </a:t>
            </a:r>
            <a:r>
              <a:rPr lang="en-US" sz="1600" dirty="0" err="1" smtClean="0">
                <a:latin typeface="Times New Roman" pitchFamily="18" charset="0"/>
                <a:cs typeface="Times New Roman" pitchFamily="18" charset="0"/>
              </a:rPr>
              <a:t>Magn</a:t>
            </a:r>
            <a:r>
              <a:rPr lang="en-US" sz="1600" dirty="0" smtClean="0">
                <a:latin typeface="Times New Roman" pitchFamily="18" charset="0"/>
                <a:cs typeface="Times New Roman" pitchFamily="18" charset="0"/>
              </a:rPr>
              <a:t>. 37 (4) (2001) 2906–2908, July. </a:t>
            </a:r>
            <a:endParaRPr lang="en-IN" sz="1600" dirty="0" smtClean="0">
              <a:latin typeface="Times New Roman" pitchFamily="18" charset="0"/>
              <a:cs typeface="Times New Roman" pitchFamily="18" charset="0"/>
            </a:endParaRPr>
          </a:p>
          <a:p>
            <a:pPr algn="just">
              <a:lnSpc>
                <a:spcPct val="150000"/>
              </a:lnSpc>
              <a:buNone/>
            </a:pPr>
            <a:endParaRPr lang="en-US" sz="1600" dirty="0" smtClean="0">
              <a:latin typeface="Times New Roman" pitchFamily="18" charset="0"/>
              <a:cs typeface="Times New Roman" pitchFamily="18" charset="0"/>
            </a:endParaRPr>
          </a:p>
          <a:p>
            <a:pPr algn="just">
              <a:lnSpc>
                <a:spcPct val="15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1247</TotalTime>
  <Words>1576</Words>
  <Application>Microsoft Office PowerPoint</Application>
  <PresentationFormat>On-screen Show (4:3)</PresentationFormat>
  <Paragraphs>63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Non-invasive prediction of hemoglobin level using machine learning techniques with the PPG signals characteristics features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2021-12-03T14:06:58Z</dcterms:modified>
</cp:coreProperties>
</file>