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US" sz="4000" b="1" dirty="0" smtClean="0">
                <a:latin typeface="Times New Roman" pitchFamily="18" charset="0"/>
                <a:cs typeface="Times New Roman" pitchFamily="18" charset="0"/>
              </a:rPr>
              <a:t>MEDICAL IMAGE ENHANCEMENT USING DEEP LEARNING, NEUTRAL NETWORKS, AUTO ENCODERS</a:t>
            </a:r>
            <a:r>
              <a:rPr lang="en-IN" sz="4000" dirty="0" smtClean="0">
                <a:latin typeface="Times New Roman" pitchFamily="18" charset="0"/>
                <a:cs typeface="Times New Roman" pitchFamily="18" charset="0"/>
              </a:rPr>
              <a:t/>
            </a:r>
            <a:br>
              <a:rPr lang="en-IN" sz="4000" dirty="0" smtClean="0">
                <a:latin typeface="Times New Roman" pitchFamily="18" charset="0"/>
                <a:cs typeface="Times New Roman" pitchFamily="18" charset="0"/>
              </a:rPr>
            </a:b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6019800"/>
          </a:xfrm>
        </p:spPr>
        <p:txBody>
          <a:bodyPr>
            <a:noAutofit/>
          </a:bodyPr>
          <a:lstStyle/>
          <a:p>
            <a:pPr algn="just">
              <a:lnSpc>
                <a:spcPct val="150000"/>
              </a:lnSpc>
              <a:buNone/>
            </a:pPr>
            <a:r>
              <a:rPr lang="en-US" sz="2000" dirty="0" smtClean="0">
                <a:latin typeface="Times New Roman" pitchFamily="18" charset="0"/>
                <a:cs typeface="Times New Roman" pitchFamily="18" charset="0"/>
              </a:rPr>
              <a:t>    One </a:t>
            </a:r>
            <a:r>
              <a:rPr lang="en-US" sz="2000" dirty="0" smtClean="0">
                <a:latin typeface="Times New Roman" pitchFamily="18" charset="0"/>
                <a:cs typeface="Times New Roman" pitchFamily="18" charset="0"/>
              </a:rPr>
              <a:t>common interest in radiography is producing radiographs with as low as possible radiation exposures to patients. In clinical practices, radiation exposure factors are preset for optimal image qualities to avoid underexposures which will lead to repeating examinations hence increasing radiation exposures to patients. Underexposed radiographs mainly suffer from Poisson noises due to inadequate photons reaching the detector. Radiographs are often degraded by scatter radiations and the severity of image quality degradations depends on the amount of scatters reaching the detectors. In this work, a </a:t>
            </a:r>
            <a:r>
              <a:rPr lang="en-US" sz="2000" dirty="0" err="1" smtClean="0">
                <a:latin typeface="Times New Roman" pitchFamily="18" charset="0"/>
                <a:cs typeface="Times New Roman" pitchFamily="18" charset="0"/>
              </a:rPr>
              <a:t>convolutional</a:t>
            </a:r>
            <a:r>
              <a:rPr lang="en-US" sz="2000" dirty="0" smtClean="0">
                <a:latin typeface="Times New Roman" pitchFamily="18" charset="0"/>
                <a:cs typeface="Times New Roman" pitchFamily="18" charset="0"/>
              </a:rPr>
              <a:t> neural network (CNN) algorithm was used to predict scatters and reduce Poisson noises. Monte Carlo simulation images and an adult abdomen radiograph were used to evaluate this CNN algorithm.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    The </a:t>
            </a:r>
            <a:r>
              <a:rPr lang="en-US" sz="2000" dirty="0" smtClean="0">
                <a:latin typeface="Times New Roman" pitchFamily="18" charset="0"/>
                <a:cs typeface="Times New Roman" pitchFamily="18" charset="0"/>
              </a:rPr>
              <a:t>radiograph was underexposed by 60% radiation exposures. The simulation images were produced with one-thousandth of a typical clinical exposure. The results show that Poisson noises are successfully reduced, and image contrast and details are improved. After the underexposed radiograph which is not useful for making a confident diagnosis was processed using the CNN algorithm, the contrast and details in the radiograph were greatly improved and are adequate for making a diagnosis, therefore a 60% radiation dose reduction was achieved. This work shows that radiograph qualities can be improved by reducing scatters and Poisson noises. A potential application of this CNN algorithm is for patient radiation dose reductions by reducing current preset optimal radiation exposures and then using this algorithm to enhance the image contrast and details by reducing both scatters and Poisson noises.</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Machine learning techniques are essential components of medical imaging research. Recently, a highly flexible machine learning approach known as deep learning has emerged as a disruptive technology to enhance the performance of existing machine learning techniques and to solve previously intractable problems.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Medical </a:t>
            </a:r>
            <a:r>
              <a:rPr lang="en-US" sz="2000" dirty="0" smtClean="0">
                <a:latin typeface="Times New Roman" pitchFamily="18" charset="0"/>
                <a:cs typeface="Times New Roman" pitchFamily="18" charset="0"/>
              </a:rPr>
              <a:t>imaging has been identified as one of the key research fields where deep learning can contribute significantly.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Deep </a:t>
            </a:r>
            <a:r>
              <a:rPr lang="en-US" sz="2000" dirty="0" smtClean="0">
                <a:latin typeface="Times New Roman" pitchFamily="18" charset="0"/>
                <a:cs typeface="Times New Roman" pitchFamily="18" charset="0"/>
              </a:rPr>
              <a:t>learning (DL) has emerged as the go-to methodology to drastically enhance the performance of existing machine learning techniques and to solve previously intractable problems. </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Machine learning started as a field in computer science to endow algorithms to solve problems without being explicitly programmed. </a:t>
            </a: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typically learns representations from training data, which are generalized in separate test data.</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Sometimes the features are difficult to define for a given problem. Researchers need to choose from different combinations of features, algorithms, and degrees of complexity to sufficiently solve a given problem, and many studies depend on trial-and-error to find the right combination.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 major challenge in particular is choosing the right features to correctly model a given problem.</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Multilayer </a:t>
            </a:r>
            <a:r>
              <a:rPr lang="en-US" sz="2000" dirty="0" err="1" smtClean="0">
                <a:latin typeface="Times New Roman" pitchFamily="18" charset="0"/>
                <a:cs typeface="Times New Roman" pitchFamily="18" charset="0"/>
              </a:rPr>
              <a:t>perceptron</a:t>
            </a:r>
            <a:r>
              <a:rPr lang="en-US" sz="2000" dirty="0" smtClean="0">
                <a:latin typeface="Times New Roman" pitchFamily="18" charset="0"/>
                <a:cs typeface="Times New Roman" pitchFamily="18" charset="0"/>
              </a:rPr>
              <a:t> (MLP) was proposed to improve the simple </a:t>
            </a:r>
            <a:r>
              <a:rPr lang="en-US" sz="2000" dirty="0" err="1" smtClean="0">
                <a:latin typeface="Times New Roman" pitchFamily="18" charset="0"/>
                <a:cs typeface="Times New Roman" pitchFamily="18" charset="0"/>
              </a:rPr>
              <a:t>perceptron</a:t>
            </a:r>
            <a:r>
              <a:rPr lang="en-US" sz="2000" dirty="0" smtClean="0">
                <a:latin typeface="Times New Roman" pitchFamily="18" charset="0"/>
                <a:cs typeface="Times New Roman" pitchFamily="18" charset="0"/>
              </a:rPr>
              <a:t> model by adding hidden layers and developing learning techniques, such as back-</a:t>
            </a:r>
            <a:r>
              <a:rPr lang="en-US" sz="2000" dirty="0" err="1" smtClean="0">
                <a:latin typeface="Times New Roman" pitchFamily="18" charset="0"/>
                <a:cs typeface="Times New Roman" pitchFamily="18" charset="0"/>
              </a:rPr>
              <a:t>propagation.Two</a:t>
            </a:r>
            <a:r>
              <a:rPr lang="en-US" sz="2000" dirty="0" smtClean="0">
                <a:latin typeface="Times New Roman" pitchFamily="18" charset="0"/>
                <a:cs typeface="Times New Roman" pitchFamily="18" charset="0"/>
              </a:rPr>
              <a:t> studies proposed algorithms to generate a high-quality image (e.g., high dose CT) from a low quality image (e.g., low dose CT) using CNN, which reduced noise and provided more structural information than the low-quality images.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An </a:t>
            </a:r>
            <a:r>
              <a:rPr lang="en-US" sz="2000" dirty="0" smtClean="0">
                <a:latin typeface="Times New Roman" pitchFamily="18" charset="0"/>
                <a:cs typeface="Times New Roman" pitchFamily="18" charset="0"/>
              </a:rPr>
              <a:t>automatic algorithm would perform the first round of labeling and then the human experts can either accept or modify the results of the first round. Recently, one study proposed a DL method to automatically retrieve images from a large database that matched human set criterion .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Autofit/>
          </a:bodyPr>
          <a:lstStyle/>
          <a:p>
            <a:pPr algn="just">
              <a:lnSpc>
                <a:spcPct val="150000"/>
              </a:lnSpc>
            </a:pPr>
            <a:r>
              <a:rPr lang="en-US" sz="2000" dirty="0" smtClean="0">
                <a:latin typeface="Times New Roman" pitchFamily="18" charset="0"/>
                <a:cs typeface="Times New Roman" pitchFamily="18" charset="0"/>
              </a:rPr>
              <a:t>The advantages of DL far outweigh its shortcomings, and thus, it will be an essential tool for diagnosis and prognosis in the era of precision medicine.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They </a:t>
            </a:r>
            <a:r>
              <a:rPr lang="en-US" sz="2000" dirty="0" smtClean="0">
                <a:latin typeface="Times New Roman" pitchFamily="18" charset="0"/>
                <a:cs typeface="Times New Roman" pitchFamily="18" charset="0"/>
              </a:rPr>
              <a:t>show excellent performance when applied to training data but typically suffer losses in performances when applied to independent validation data.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is partly due to the </a:t>
            </a:r>
            <a:r>
              <a:rPr lang="en-US" sz="2000" dirty="0" err="1" smtClean="0">
                <a:latin typeface="Times New Roman" pitchFamily="18" charset="0"/>
                <a:cs typeface="Times New Roman" pitchFamily="18" charset="0"/>
              </a:rPr>
              <a:t>overfitting</a:t>
            </a:r>
            <a:r>
              <a:rPr lang="en-US" sz="2000" dirty="0" smtClean="0">
                <a:latin typeface="Times New Roman" pitchFamily="18" charset="0"/>
                <a:cs typeface="Times New Roman" pitchFamily="18" charset="0"/>
              </a:rPr>
              <a:t> of the training data. Performance of machine learning techniques must be evaluated with both training and independent validation data.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 </a:t>
            </a:r>
            <a:r>
              <a:rPr lang="en-US" sz="2000" dirty="0" smtClean="0">
                <a:latin typeface="Times New Roman" pitchFamily="18" charset="0"/>
                <a:cs typeface="Times New Roman" pitchFamily="18" charset="0"/>
              </a:rPr>
              <a:t>slight modification of these parameters might lead to drastically different models with varying performances.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Calibri"/>
                          <a:cs typeface="Latha"/>
                        </a:rPr>
                        <a:t>Machine learning and radiology</a:t>
                      </a:r>
                      <a:endParaRPr lang="en-IN" sz="1800" dirty="0">
                        <a:latin typeface="Calibri"/>
                        <a:ea typeface="Calibri"/>
                        <a:cs typeface="Latha"/>
                      </a:endParaRPr>
                    </a:p>
                  </a:txBody>
                  <a:tcPr marL="68580" marR="68580" marT="0" marB="0"/>
                </a:tc>
                <a:tc>
                  <a:txBody>
                    <a:bodyPr/>
                    <a:lstStyle/>
                    <a:p>
                      <a:pPr algn="just">
                        <a:lnSpc>
                          <a:spcPct val="150000"/>
                        </a:lnSpc>
                        <a:spcAft>
                          <a:spcPts val="0"/>
                        </a:spcAft>
                      </a:pPr>
                      <a:r>
                        <a:rPr lang="en-US" sz="2000">
                          <a:latin typeface="Times New Roman"/>
                          <a:ea typeface="Calibri"/>
                          <a:cs typeface="Latha"/>
                        </a:rPr>
                        <a:t>Wang S, Summers RM. </a:t>
                      </a:r>
                      <a:endParaRPr lang="en-IN" sz="1800">
                        <a:latin typeface="Calibri"/>
                        <a:ea typeface="Calibri"/>
                        <a:cs typeface="Latha"/>
                      </a:endParaRPr>
                    </a:p>
                  </a:txBody>
                  <a:tcPr marL="68580" marR="68580" marT="0" marB="0"/>
                </a:tc>
                <a:tc>
                  <a:txBody>
                    <a:bodyPr/>
                    <a:lstStyle/>
                    <a:p>
                      <a:pPr algn="just">
                        <a:lnSpc>
                          <a:spcPct val="150000"/>
                        </a:lnSpc>
                        <a:spcAft>
                          <a:spcPts val="0"/>
                        </a:spcAft>
                      </a:pPr>
                      <a:r>
                        <a:rPr lang="en-US" sz="2000">
                          <a:solidFill>
                            <a:srgbClr val="000000"/>
                          </a:solidFill>
                          <a:latin typeface="Times New Roman"/>
                          <a:ea typeface="Calibri"/>
                          <a:cs typeface="Latha"/>
                        </a:rPr>
                        <a:t> Machine learning identifies complex patterns automatically and helps radiologists make intelligent decisions on radiology data such as conventional radiographs, CT, MRI, and PET images and radiology reports.</a:t>
                      </a:r>
                      <a:endParaRPr lang="en-IN" sz="1800">
                        <a:latin typeface="Calibri"/>
                        <a:ea typeface="Calibri"/>
                        <a:cs typeface="Latha"/>
                      </a:endParaRPr>
                    </a:p>
                  </a:txBody>
                  <a:tcPr marL="68580" marR="68580" marT="0" marB="0"/>
                </a:tc>
              </a:tr>
              <a:tr h="370840">
                <a:tc>
                  <a:txBody>
                    <a:bodyPr/>
                    <a:lstStyle/>
                    <a:p>
                      <a:pPr algn="just">
                        <a:lnSpc>
                          <a:spcPct val="150000"/>
                        </a:lnSpc>
                        <a:spcAft>
                          <a:spcPts val="0"/>
                        </a:spcAft>
                      </a:pPr>
                      <a:r>
                        <a:rPr lang="en-US" sz="2000">
                          <a:latin typeface="Times New Roman"/>
                          <a:ea typeface="Calibri"/>
                          <a:cs typeface="Latha"/>
                        </a:rPr>
                        <a:t>Machine learning approaches in medical image analysis: from detection to diagnosis</a:t>
                      </a:r>
                      <a:endParaRPr lang="en-IN" sz="1800">
                        <a:latin typeface="Calibri"/>
                        <a:ea typeface="Calibri"/>
                        <a:cs typeface="Latha"/>
                      </a:endParaRPr>
                    </a:p>
                  </a:txBody>
                  <a:tcPr marL="68580" marR="68580" marT="0" marB="0"/>
                </a:tc>
                <a:tc>
                  <a:txBody>
                    <a:bodyPr/>
                    <a:lstStyle/>
                    <a:p>
                      <a:pPr algn="just">
                        <a:lnSpc>
                          <a:spcPct val="150000"/>
                        </a:lnSpc>
                        <a:spcAft>
                          <a:spcPts val="0"/>
                        </a:spcAft>
                      </a:pPr>
                      <a:r>
                        <a:rPr lang="en-US" sz="2000">
                          <a:latin typeface="Times New Roman"/>
                          <a:ea typeface="Calibri"/>
                          <a:cs typeface="Latha"/>
                        </a:rPr>
                        <a:t>de Bruijne M. </a:t>
                      </a:r>
                      <a:endParaRPr lang="en-IN" sz="1800">
                        <a:latin typeface="Calibri"/>
                        <a:ea typeface="Calibri"/>
                        <a:cs typeface="Latha"/>
                      </a:endParaRPr>
                    </a:p>
                  </a:txBody>
                  <a:tcPr marL="68580" marR="68580" marT="0" marB="0"/>
                </a:tc>
                <a:tc>
                  <a:txBody>
                    <a:bodyPr/>
                    <a:lstStyle/>
                    <a:p>
                      <a:pPr algn="just">
                        <a:lnSpc>
                          <a:spcPct val="150000"/>
                        </a:lnSpc>
                        <a:spcAft>
                          <a:spcPts val="0"/>
                        </a:spcAft>
                      </a:pPr>
                      <a:r>
                        <a:rPr lang="en-US" sz="2000" dirty="0">
                          <a:latin typeface="Times New Roman"/>
                          <a:ea typeface="Calibri"/>
                          <a:cs typeface="Latha"/>
                        </a:rPr>
                        <a:t>Several new methods learn to diagnose in a data driven manner, using multivariate classification or regression to directly map from imaging data to diagnosis.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057400"/>
                <a:gridCol w="205740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Calibri"/>
                          <a:cs typeface="Latha"/>
                        </a:rPr>
                        <a:t>Machine learning in medical imaging</a:t>
                      </a:r>
                      <a:endParaRPr lang="en-IN" sz="1800" dirty="0">
                        <a:latin typeface="Calibri"/>
                        <a:ea typeface="Calibri"/>
                        <a:cs typeface="Latha"/>
                      </a:endParaRPr>
                    </a:p>
                  </a:txBody>
                  <a:tcPr marL="68580" marR="68580" marT="0" marB="0"/>
                </a:tc>
                <a:tc>
                  <a:txBody>
                    <a:bodyPr/>
                    <a:lstStyle/>
                    <a:p>
                      <a:pPr algn="just">
                        <a:lnSpc>
                          <a:spcPct val="150000"/>
                        </a:lnSpc>
                        <a:spcAft>
                          <a:spcPts val="0"/>
                        </a:spcAft>
                      </a:pPr>
                      <a:r>
                        <a:rPr lang="en-US" sz="2000">
                          <a:latin typeface="Times New Roman"/>
                          <a:ea typeface="Calibri"/>
                          <a:cs typeface="Latha"/>
                        </a:rPr>
                        <a:t>Wernick MN, Yang Y, Brankov JG, Yourganov G, Strother SC. </a:t>
                      </a:r>
                      <a:endParaRPr lang="en-IN" sz="1800">
                        <a:latin typeface="Calibri"/>
                        <a:ea typeface="Calibri"/>
                        <a:cs typeface="Latha"/>
                      </a:endParaRPr>
                    </a:p>
                  </a:txBody>
                  <a:tcPr marL="68580" marR="68580" marT="0" marB="0"/>
                </a:tc>
                <a:tc>
                  <a:txBody>
                    <a:bodyPr/>
                    <a:lstStyle/>
                    <a:p>
                      <a:pPr algn="just">
                        <a:lnSpc>
                          <a:spcPct val="150000"/>
                        </a:lnSpc>
                        <a:spcAft>
                          <a:spcPts val="0"/>
                        </a:spcAft>
                      </a:pPr>
                      <a:r>
                        <a:rPr lang="en-US" sz="2000">
                          <a:latin typeface="Times New Roman"/>
                          <a:ea typeface="Calibri"/>
                          <a:cs typeface="Latha"/>
                        </a:rPr>
                        <a:t>Machine learning has seen an explosion of interest in modern computing settings such as business intelligence, detection of e-mail spam, and fraud and credit scoring.</a:t>
                      </a:r>
                      <a:endParaRPr lang="en-IN" sz="1800">
                        <a:latin typeface="Calibri"/>
                        <a:ea typeface="Calibri"/>
                        <a:cs typeface="Latha"/>
                      </a:endParaRPr>
                    </a:p>
                  </a:txBody>
                  <a:tcPr marL="68580" marR="68580" marT="0" marB="0"/>
                </a:tc>
              </a:tr>
              <a:tr h="370840">
                <a:tc>
                  <a:txBody>
                    <a:bodyPr/>
                    <a:lstStyle/>
                    <a:p>
                      <a:pPr algn="just">
                        <a:lnSpc>
                          <a:spcPct val="150000"/>
                        </a:lnSpc>
                        <a:spcAft>
                          <a:spcPts val="0"/>
                        </a:spcAft>
                      </a:pPr>
                      <a:r>
                        <a:rPr lang="en-US" sz="2000">
                          <a:latin typeface="Times New Roman"/>
                          <a:ea typeface="Calibri"/>
                          <a:cs typeface="Latha"/>
                        </a:rPr>
                        <a:t>Decoding tumour phenotype by noninvasive imaging using a quantitative radiomics approach</a:t>
                      </a:r>
                      <a:endParaRPr lang="en-IN" sz="1800">
                        <a:latin typeface="Calibri"/>
                        <a:ea typeface="Calibri"/>
                        <a:cs typeface="Latha"/>
                      </a:endParaRPr>
                    </a:p>
                  </a:txBody>
                  <a:tcPr marL="68580" marR="68580" marT="0" marB="0"/>
                </a:tc>
                <a:tc>
                  <a:txBody>
                    <a:bodyPr/>
                    <a:lstStyle/>
                    <a:p>
                      <a:pPr algn="just">
                        <a:lnSpc>
                          <a:spcPct val="150000"/>
                        </a:lnSpc>
                        <a:spcAft>
                          <a:spcPts val="0"/>
                        </a:spcAft>
                      </a:pPr>
                      <a:r>
                        <a:rPr lang="en-US" sz="2000">
                          <a:latin typeface="Times New Roman"/>
                          <a:ea typeface="Calibri"/>
                          <a:cs typeface="Latha"/>
                        </a:rPr>
                        <a:t>Aerts HJ, Velazquez ER, Leijenaar RT, Parmar C, Grossmann P, Carvalho S, et al. </a:t>
                      </a:r>
                      <a:endParaRPr lang="en-IN" sz="1800">
                        <a:latin typeface="Calibri"/>
                        <a:ea typeface="Calibri"/>
                        <a:cs typeface="Latha"/>
                      </a:endParaRPr>
                    </a:p>
                  </a:txBody>
                  <a:tcPr marL="68580" marR="68580" marT="0" marB="0"/>
                </a:tc>
                <a:tc>
                  <a:txBody>
                    <a:bodyPr/>
                    <a:lstStyle/>
                    <a:p>
                      <a:pPr algn="just">
                        <a:lnSpc>
                          <a:spcPct val="150000"/>
                        </a:lnSpc>
                        <a:spcAft>
                          <a:spcPts val="0"/>
                        </a:spcAft>
                      </a:pPr>
                      <a:r>
                        <a:rPr lang="en-US" sz="2000" dirty="0" err="1">
                          <a:latin typeface="Times New Roman"/>
                          <a:ea typeface="Calibri"/>
                          <a:cs typeface="Latha"/>
                        </a:rPr>
                        <a:t>Radiomics</a:t>
                      </a:r>
                      <a:r>
                        <a:rPr lang="en-US" sz="2000" dirty="0">
                          <a:latin typeface="Times New Roman"/>
                          <a:ea typeface="Calibri"/>
                          <a:cs typeface="Latha"/>
                        </a:rPr>
                        <a:t> is an emerging field that converts imaging data into a high dimensional mineable feature space using a large number of automatically extracted data-characterization algorithms.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557337"/>
            <a:ext cx="6248400" cy="4581525"/>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20000"/>
              </a:lnSpc>
              <a:buNone/>
            </a:pPr>
            <a:r>
              <a:rPr lang="en-US" sz="2000" dirty="0" smtClean="0">
                <a:latin typeface="Times New Roman" pitchFamily="18" charset="0"/>
                <a:cs typeface="Times New Roman" pitchFamily="18" charset="0"/>
              </a:rPr>
              <a:t>    DL </a:t>
            </a:r>
            <a:r>
              <a:rPr lang="en-US" sz="2000" dirty="0" smtClean="0">
                <a:latin typeface="Times New Roman" pitchFamily="18" charset="0"/>
                <a:cs typeface="Times New Roman" pitchFamily="18" charset="0"/>
              </a:rPr>
              <a:t>is already widespread, and it will continue to grow in the near future in all fields of science. The advent of DL is fostering new interactions among different fields. Experts in machine learning (mostly from computer science) are actively embedded in research teams to solve critical medical problems. Medical image processing will benefit immensely from DL approaches, as DL has shown remarkable performance in non-medical regular imaging research compared to conventional machine learning approaches. In this review paper, we touched on a brief history from conventional machine learning to DL, surveyed many DL applications in medical imaging, and concluded with limitations and future directions of DL in medical imaging. Despite the limitations, the advantages of DL far outweigh its shortcomings, and thus, it will be an essential tool for diagnosis and prognosis in the era of precision medicine. Future research teams in medical imaging should integrate DL experts in addition to clinical scientists in their teams so as to fully harness the potential of DL.</a:t>
            </a:r>
            <a:endParaRPr lang="en-IN" sz="2000" dirty="0" smtClean="0">
              <a:latin typeface="Times New Roman" pitchFamily="18" charset="0"/>
              <a:cs typeface="Times New Roman" pitchFamily="18" charset="0"/>
            </a:endParaRPr>
          </a:p>
          <a:p>
            <a:pPr algn="just">
              <a:lnSpc>
                <a:spcPct val="12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838200"/>
            <a:ext cx="7790688"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1.Wang S, Summers RM. Machine learning and radiology. Med Image Anal 2012;16:933-51.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2. de </a:t>
            </a:r>
            <a:r>
              <a:rPr lang="en-US" sz="2000" dirty="0" err="1" smtClean="0">
                <a:latin typeface="Times New Roman" pitchFamily="18" charset="0"/>
                <a:cs typeface="Times New Roman" pitchFamily="18" charset="0"/>
              </a:rPr>
              <a:t>Bruijne</a:t>
            </a:r>
            <a:r>
              <a:rPr lang="en-US" sz="2000" dirty="0" smtClean="0">
                <a:latin typeface="Times New Roman" pitchFamily="18" charset="0"/>
                <a:cs typeface="Times New Roman" pitchFamily="18" charset="0"/>
              </a:rPr>
              <a:t> M. Machine learning approaches in medical image analysis: from detection to diagnosis. Med Image Anal 2016;33:94-7.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3. </a:t>
            </a:r>
            <a:r>
              <a:rPr lang="en-US" sz="2000" dirty="0" err="1" smtClean="0">
                <a:latin typeface="Times New Roman" pitchFamily="18" charset="0"/>
                <a:cs typeface="Times New Roman" pitchFamily="18" charset="0"/>
              </a:rPr>
              <a:t>Wernick</a:t>
            </a:r>
            <a:r>
              <a:rPr lang="en-US" sz="2000" dirty="0" smtClean="0">
                <a:latin typeface="Times New Roman" pitchFamily="18" charset="0"/>
                <a:cs typeface="Times New Roman" pitchFamily="18" charset="0"/>
              </a:rPr>
              <a:t> MN, Yang Y, </a:t>
            </a:r>
            <a:r>
              <a:rPr lang="en-US" sz="2000" dirty="0" err="1" smtClean="0">
                <a:latin typeface="Times New Roman" pitchFamily="18" charset="0"/>
                <a:cs typeface="Times New Roman" pitchFamily="18" charset="0"/>
              </a:rPr>
              <a:t>Brankov</a:t>
            </a:r>
            <a:r>
              <a:rPr lang="en-US" sz="2000" dirty="0" smtClean="0">
                <a:latin typeface="Times New Roman" pitchFamily="18" charset="0"/>
                <a:cs typeface="Times New Roman" pitchFamily="18" charset="0"/>
              </a:rPr>
              <a:t> JG, </a:t>
            </a:r>
            <a:r>
              <a:rPr lang="en-US" sz="2000" dirty="0" err="1" smtClean="0">
                <a:latin typeface="Times New Roman" pitchFamily="18" charset="0"/>
                <a:cs typeface="Times New Roman" pitchFamily="18" charset="0"/>
              </a:rPr>
              <a:t>Yourganov</a:t>
            </a:r>
            <a:r>
              <a:rPr lang="en-US" sz="2000" dirty="0" smtClean="0">
                <a:latin typeface="Times New Roman" pitchFamily="18" charset="0"/>
                <a:cs typeface="Times New Roman" pitchFamily="18" charset="0"/>
              </a:rPr>
              <a:t> G, </a:t>
            </a:r>
            <a:r>
              <a:rPr lang="en-US" sz="2000" dirty="0" err="1" smtClean="0">
                <a:latin typeface="Times New Roman" pitchFamily="18" charset="0"/>
                <a:cs typeface="Times New Roman" pitchFamily="18" charset="0"/>
              </a:rPr>
              <a:t>Strother</a:t>
            </a:r>
            <a:r>
              <a:rPr lang="en-US" sz="2000" dirty="0" smtClean="0">
                <a:latin typeface="Times New Roman" pitchFamily="18" charset="0"/>
                <a:cs typeface="Times New Roman" pitchFamily="18" charset="0"/>
              </a:rPr>
              <a:t> SC. Machine learning in medical imaging. IEEE Signal Process </a:t>
            </a:r>
            <a:r>
              <a:rPr lang="en-US" sz="2000" dirty="0" err="1" smtClean="0">
                <a:latin typeface="Times New Roman" pitchFamily="18" charset="0"/>
                <a:cs typeface="Times New Roman" pitchFamily="18" charset="0"/>
              </a:rPr>
              <a:t>Mag</a:t>
            </a:r>
            <a:r>
              <a:rPr lang="en-US" sz="2000" dirty="0" smtClean="0">
                <a:latin typeface="Times New Roman" pitchFamily="18" charset="0"/>
                <a:cs typeface="Times New Roman" pitchFamily="18" charset="0"/>
              </a:rPr>
              <a:t> 2010;27:25-38.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4. </a:t>
            </a:r>
            <a:r>
              <a:rPr lang="en-US" sz="2000" dirty="0" err="1" smtClean="0">
                <a:latin typeface="Times New Roman" pitchFamily="18" charset="0"/>
                <a:cs typeface="Times New Roman" pitchFamily="18" charset="0"/>
              </a:rPr>
              <a:t>Gillies</a:t>
            </a:r>
            <a:r>
              <a:rPr lang="en-US" sz="2000" dirty="0" smtClean="0">
                <a:latin typeface="Times New Roman" pitchFamily="18" charset="0"/>
                <a:cs typeface="Times New Roman" pitchFamily="18" charset="0"/>
              </a:rPr>
              <a:t> RJ, </a:t>
            </a:r>
            <a:r>
              <a:rPr lang="en-US" sz="2000" dirty="0" err="1" smtClean="0">
                <a:latin typeface="Times New Roman" pitchFamily="18" charset="0"/>
                <a:cs typeface="Times New Roman" pitchFamily="18" charset="0"/>
              </a:rPr>
              <a:t>Kinahan</a:t>
            </a:r>
            <a:r>
              <a:rPr lang="en-US" sz="2000" dirty="0" smtClean="0">
                <a:latin typeface="Times New Roman" pitchFamily="18" charset="0"/>
                <a:cs typeface="Times New Roman" pitchFamily="18" charset="0"/>
              </a:rPr>
              <a:t> PE, </a:t>
            </a:r>
            <a:r>
              <a:rPr lang="en-US" sz="2000" dirty="0" err="1" smtClean="0">
                <a:latin typeface="Times New Roman" pitchFamily="18" charset="0"/>
                <a:cs typeface="Times New Roman" pitchFamily="18" charset="0"/>
              </a:rPr>
              <a:t>Hricak</a:t>
            </a:r>
            <a:r>
              <a:rPr lang="en-US" sz="2000" dirty="0" smtClean="0">
                <a:latin typeface="Times New Roman" pitchFamily="18" charset="0"/>
                <a:cs typeface="Times New Roman" pitchFamily="18" charset="0"/>
              </a:rPr>
              <a:t> H. </a:t>
            </a:r>
            <a:r>
              <a:rPr lang="en-US" sz="2000" dirty="0" err="1" smtClean="0">
                <a:latin typeface="Times New Roman" pitchFamily="18" charset="0"/>
                <a:cs typeface="Times New Roman" pitchFamily="18" charset="0"/>
              </a:rPr>
              <a:t>Radiomics</a:t>
            </a:r>
            <a:r>
              <a:rPr lang="en-US" sz="2000" dirty="0" smtClean="0">
                <a:latin typeface="Times New Roman" pitchFamily="18" charset="0"/>
                <a:cs typeface="Times New Roman" pitchFamily="18" charset="0"/>
              </a:rPr>
              <a:t>: images are more than pictures, they are data. Radiology 2016;278: 563-77.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5. </a:t>
            </a:r>
            <a:r>
              <a:rPr lang="en-US" sz="2000" dirty="0" err="1" smtClean="0">
                <a:latin typeface="Times New Roman" pitchFamily="18" charset="0"/>
                <a:cs typeface="Times New Roman" pitchFamily="18" charset="0"/>
              </a:rPr>
              <a:t>Aerts</a:t>
            </a:r>
            <a:r>
              <a:rPr lang="en-US" sz="2000" dirty="0" smtClean="0">
                <a:latin typeface="Times New Roman" pitchFamily="18" charset="0"/>
                <a:cs typeface="Times New Roman" pitchFamily="18" charset="0"/>
              </a:rPr>
              <a:t> HJ, Velazquez ER, </a:t>
            </a:r>
            <a:r>
              <a:rPr lang="en-US" sz="2000" dirty="0" err="1" smtClean="0">
                <a:latin typeface="Times New Roman" pitchFamily="18" charset="0"/>
                <a:cs typeface="Times New Roman" pitchFamily="18" charset="0"/>
              </a:rPr>
              <a:t>Leijenaar</a:t>
            </a:r>
            <a:r>
              <a:rPr lang="en-US" sz="2000" dirty="0" smtClean="0">
                <a:latin typeface="Times New Roman" pitchFamily="18" charset="0"/>
                <a:cs typeface="Times New Roman" pitchFamily="18" charset="0"/>
              </a:rPr>
              <a:t> RT, </a:t>
            </a:r>
            <a:r>
              <a:rPr lang="en-US" sz="2000" dirty="0" err="1" smtClean="0">
                <a:latin typeface="Times New Roman" pitchFamily="18" charset="0"/>
                <a:cs typeface="Times New Roman" pitchFamily="18" charset="0"/>
              </a:rPr>
              <a:t>Parmar</a:t>
            </a:r>
            <a:r>
              <a:rPr lang="en-US" sz="2000" dirty="0" smtClean="0">
                <a:latin typeface="Times New Roman" pitchFamily="18" charset="0"/>
                <a:cs typeface="Times New Roman" pitchFamily="18" charset="0"/>
              </a:rPr>
              <a:t> C, Grossmann P, </a:t>
            </a:r>
            <a:r>
              <a:rPr lang="en-US" sz="2000" dirty="0" err="1" smtClean="0">
                <a:latin typeface="Times New Roman" pitchFamily="18" charset="0"/>
                <a:cs typeface="Times New Roman" pitchFamily="18" charset="0"/>
              </a:rPr>
              <a:t>Carvalho</a:t>
            </a:r>
            <a:r>
              <a:rPr lang="en-US" sz="2000" dirty="0" smtClean="0">
                <a:latin typeface="Times New Roman" pitchFamily="18" charset="0"/>
                <a:cs typeface="Times New Roman" pitchFamily="18" charset="0"/>
              </a:rPr>
              <a:t> S, et al. Decoding </a:t>
            </a:r>
            <a:r>
              <a:rPr lang="en-US" sz="2000" dirty="0" err="1" smtClean="0">
                <a:latin typeface="Times New Roman" pitchFamily="18" charset="0"/>
                <a:cs typeface="Times New Roman" pitchFamily="18" charset="0"/>
              </a:rPr>
              <a:t>tumour</a:t>
            </a:r>
            <a:r>
              <a:rPr lang="en-US" sz="2000" dirty="0" smtClean="0">
                <a:latin typeface="Times New Roman" pitchFamily="18" charset="0"/>
                <a:cs typeface="Times New Roman" pitchFamily="18" charset="0"/>
              </a:rPr>
              <a:t> phenotype by noninvasive imaging using a quantitative </a:t>
            </a:r>
            <a:r>
              <a:rPr lang="en-US" sz="2000" dirty="0" err="1" smtClean="0">
                <a:latin typeface="Times New Roman" pitchFamily="18" charset="0"/>
                <a:cs typeface="Times New Roman" pitchFamily="18" charset="0"/>
              </a:rPr>
              <a:t>radiomics</a:t>
            </a:r>
            <a:r>
              <a:rPr lang="en-US" sz="2000" dirty="0" smtClean="0">
                <a:latin typeface="Times New Roman" pitchFamily="18" charset="0"/>
                <a:cs typeface="Times New Roman" pitchFamily="18" charset="0"/>
              </a:rPr>
              <a:t> approach. Nat </a:t>
            </a:r>
            <a:r>
              <a:rPr lang="en-US" sz="2000" dirty="0" err="1" smtClean="0">
                <a:latin typeface="Times New Roman" pitchFamily="18" charset="0"/>
                <a:cs typeface="Times New Roman" pitchFamily="18" charset="0"/>
              </a:rPr>
              <a:t>Commun</a:t>
            </a:r>
            <a:r>
              <a:rPr lang="en-US" sz="2000" dirty="0" smtClean="0">
                <a:latin typeface="Times New Roman" pitchFamily="18" charset="0"/>
                <a:cs typeface="Times New Roman" pitchFamily="18" charset="0"/>
              </a:rPr>
              <a:t> 2014;5:4006.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650480" cy="6553200"/>
          </a:xfrm>
        </p:spPr>
        <p:txBody>
          <a:bodyPr>
            <a:noAutofit/>
          </a:bodyPr>
          <a:lstStyle/>
          <a:p>
            <a:pPr lvl="0" algn="just">
              <a:lnSpc>
                <a:spcPct val="150000"/>
              </a:lnSpc>
            </a:pPr>
            <a:r>
              <a:rPr lang="en-US" sz="1900" dirty="0" smtClean="0">
                <a:latin typeface="Times New Roman" pitchFamily="18" charset="0"/>
                <a:cs typeface="Times New Roman" pitchFamily="18" charset="0"/>
              </a:rPr>
              <a:t>6. </a:t>
            </a:r>
            <a:r>
              <a:rPr lang="en-US" sz="1900" dirty="0" err="1" smtClean="0">
                <a:latin typeface="Times New Roman" pitchFamily="18" charset="0"/>
                <a:cs typeface="Times New Roman" pitchFamily="18" charset="0"/>
              </a:rPr>
              <a:t>Lambin</a:t>
            </a:r>
            <a:r>
              <a:rPr lang="en-US" sz="1900" dirty="0" smtClean="0">
                <a:latin typeface="Times New Roman" pitchFamily="18" charset="0"/>
                <a:cs typeface="Times New Roman" pitchFamily="18" charset="0"/>
              </a:rPr>
              <a:t> P, </a:t>
            </a:r>
            <a:r>
              <a:rPr lang="en-US" sz="1900" dirty="0" err="1" smtClean="0">
                <a:latin typeface="Times New Roman" pitchFamily="18" charset="0"/>
                <a:cs typeface="Times New Roman" pitchFamily="18" charset="0"/>
              </a:rPr>
              <a:t>Leijenaar</a:t>
            </a:r>
            <a:r>
              <a:rPr lang="en-US" sz="1900" dirty="0" smtClean="0">
                <a:latin typeface="Times New Roman" pitchFamily="18" charset="0"/>
                <a:cs typeface="Times New Roman" pitchFamily="18" charset="0"/>
              </a:rPr>
              <a:t> RTH, Deist TM, </a:t>
            </a:r>
            <a:r>
              <a:rPr lang="en-US" sz="1900" dirty="0" err="1" smtClean="0">
                <a:latin typeface="Times New Roman" pitchFamily="18" charset="0"/>
                <a:cs typeface="Times New Roman" pitchFamily="18" charset="0"/>
              </a:rPr>
              <a:t>Peerlings</a:t>
            </a:r>
            <a:r>
              <a:rPr lang="en-US" sz="1900" dirty="0" smtClean="0">
                <a:latin typeface="Times New Roman" pitchFamily="18" charset="0"/>
                <a:cs typeface="Times New Roman" pitchFamily="18" charset="0"/>
              </a:rPr>
              <a:t> J, de </a:t>
            </a:r>
            <a:r>
              <a:rPr lang="en-US" sz="1900" dirty="0" err="1" smtClean="0">
                <a:latin typeface="Times New Roman" pitchFamily="18" charset="0"/>
                <a:cs typeface="Times New Roman" pitchFamily="18" charset="0"/>
              </a:rPr>
              <a:t>Jong</a:t>
            </a:r>
            <a:r>
              <a:rPr lang="en-US" sz="1900" dirty="0" smtClean="0">
                <a:latin typeface="Times New Roman" pitchFamily="18" charset="0"/>
                <a:cs typeface="Times New Roman" pitchFamily="18" charset="0"/>
              </a:rPr>
              <a:t> EEC, van </a:t>
            </a:r>
            <a:r>
              <a:rPr lang="en-US" sz="1900" dirty="0" err="1" smtClean="0">
                <a:latin typeface="Times New Roman" pitchFamily="18" charset="0"/>
                <a:cs typeface="Times New Roman" pitchFamily="18" charset="0"/>
              </a:rPr>
              <a:t>Timmeren</a:t>
            </a:r>
            <a:r>
              <a:rPr lang="en-US" sz="1900" dirty="0" smtClean="0">
                <a:latin typeface="Times New Roman" pitchFamily="18" charset="0"/>
                <a:cs typeface="Times New Roman" pitchFamily="18" charset="0"/>
              </a:rPr>
              <a:t> J, et al. </a:t>
            </a:r>
            <a:r>
              <a:rPr lang="en-US" sz="1900" dirty="0" err="1" smtClean="0">
                <a:latin typeface="Times New Roman" pitchFamily="18" charset="0"/>
                <a:cs typeface="Times New Roman" pitchFamily="18" charset="0"/>
              </a:rPr>
              <a:t>Radiomics</a:t>
            </a:r>
            <a:r>
              <a:rPr lang="en-US" sz="1900" dirty="0" smtClean="0">
                <a:latin typeface="Times New Roman" pitchFamily="18" charset="0"/>
                <a:cs typeface="Times New Roman" pitchFamily="18" charset="0"/>
              </a:rPr>
              <a:t>: the bridge between medical imaging and personalized medicine. Nat Rev </a:t>
            </a:r>
            <a:r>
              <a:rPr lang="en-US" sz="1900" dirty="0" err="1" smtClean="0">
                <a:latin typeface="Times New Roman" pitchFamily="18" charset="0"/>
                <a:cs typeface="Times New Roman" pitchFamily="18" charset="0"/>
              </a:rPr>
              <a:t>Clin</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Oncol</a:t>
            </a:r>
            <a:r>
              <a:rPr lang="en-US" sz="1900" dirty="0" smtClean="0">
                <a:latin typeface="Times New Roman" pitchFamily="18" charset="0"/>
                <a:cs typeface="Times New Roman" pitchFamily="18" charset="0"/>
              </a:rPr>
              <a:t> 2017;14:749-62. </a:t>
            </a:r>
            <a:endParaRPr lang="en-IN" sz="1900" dirty="0" smtClean="0">
              <a:latin typeface="Times New Roman" pitchFamily="18" charset="0"/>
              <a:cs typeface="Times New Roman" pitchFamily="18" charset="0"/>
            </a:endParaRPr>
          </a:p>
          <a:p>
            <a:pPr lvl="0" algn="just">
              <a:lnSpc>
                <a:spcPct val="150000"/>
              </a:lnSpc>
            </a:pPr>
            <a:r>
              <a:rPr lang="en-US" sz="1900" dirty="0" smtClean="0">
                <a:latin typeface="Times New Roman" pitchFamily="18" charset="0"/>
                <a:cs typeface="Times New Roman" pitchFamily="18" charset="0"/>
              </a:rPr>
              <a:t>7. van </a:t>
            </a:r>
            <a:r>
              <a:rPr lang="en-US" sz="1900" dirty="0" err="1" smtClean="0">
                <a:latin typeface="Times New Roman" pitchFamily="18" charset="0"/>
                <a:cs typeface="Times New Roman" pitchFamily="18" charset="0"/>
              </a:rPr>
              <a:t>Ginneken</a:t>
            </a:r>
            <a:r>
              <a:rPr lang="en-US" sz="1900" dirty="0" smtClean="0">
                <a:latin typeface="Times New Roman" pitchFamily="18" charset="0"/>
                <a:cs typeface="Times New Roman" pitchFamily="18" charset="0"/>
              </a:rPr>
              <a:t> B, Schaefer-</a:t>
            </a:r>
            <a:r>
              <a:rPr lang="en-US" sz="1900" dirty="0" err="1" smtClean="0">
                <a:latin typeface="Times New Roman" pitchFamily="18" charset="0"/>
                <a:cs typeface="Times New Roman" pitchFamily="18" charset="0"/>
              </a:rPr>
              <a:t>Prokop</a:t>
            </a:r>
            <a:r>
              <a:rPr lang="en-US" sz="1900" dirty="0" smtClean="0">
                <a:latin typeface="Times New Roman" pitchFamily="18" charset="0"/>
                <a:cs typeface="Times New Roman" pitchFamily="18" charset="0"/>
              </a:rPr>
              <a:t> CM, </a:t>
            </a:r>
            <a:r>
              <a:rPr lang="en-US" sz="1900" dirty="0" err="1" smtClean="0">
                <a:latin typeface="Times New Roman" pitchFamily="18" charset="0"/>
                <a:cs typeface="Times New Roman" pitchFamily="18" charset="0"/>
              </a:rPr>
              <a:t>Prokop</a:t>
            </a:r>
            <a:r>
              <a:rPr lang="en-US" sz="1900" dirty="0" smtClean="0">
                <a:latin typeface="Times New Roman" pitchFamily="18" charset="0"/>
                <a:cs typeface="Times New Roman" pitchFamily="18" charset="0"/>
              </a:rPr>
              <a:t> M. Computer-aided diagnosis: how to move from the </a:t>
            </a:r>
            <a:r>
              <a:rPr lang="en-US" sz="1900" dirty="0" err="1" smtClean="0">
                <a:latin typeface="Times New Roman" pitchFamily="18" charset="0"/>
                <a:cs typeface="Times New Roman" pitchFamily="18" charset="0"/>
              </a:rPr>
              <a:t>laborato-ry</a:t>
            </a:r>
            <a:r>
              <a:rPr lang="en-US" sz="1900" dirty="0" smtClean="0">
                <a:latin typeface="Times New Roman" pitchFamily="18" charset="0"/>
                <a:cs typeface="Times New Roman" pitchFamily="18" charset="0"/>
              </a:rPr>
              <a:t> to the clinic. Radiology 2011;261:719-32. </a:t>
            </a:r>
            <a:endParaRPr lang="en-IN" sz="1900" dirty="0" smtClean="0">
              <a:latin typeface="Times New Roman" pitchFamily="18" charset="0"/>
              <a:cs typeface="Times New Roman" pitchFamily="18" charset="0"/>
            </a:endParaRPr>
          </a:p>
          <a:p>
            <a:pPr lvl="0" algn="just">
              <a:lnSpc>
                <a:spcPct val="150000"/>
              </a:lnSpc>
            </a:pPr>
            <a:r>
              <a:rPr lang="en-US" sz="1900" dirty="0" smtClean="0">
                <a:latin typeface="Times New Roman" pitchFamily="18" charset="0"/>
                <a:cs typeface="Times New Roman" pitchFamily="18" charset="0"/>
              </a:rPr>
              <a:t>8. </a:t>
            </a:r>
            <a:r>
              <a:rPr lang="en-US" sz="1900" dirty="0" err="1" smtClean="0">
                <a:latin typeface="Times New Roman" pitchFamily="18" charset="0"/>
                <a:cs typeface="Times New Roman" pitchFamily="18" charset="0"/>
              </a:rPr>
              <a:t>Doi</a:t>
            </a:r>
            <a:r>
              <a:rPr lang="en-US" sz="1900" dirty="0" smtClean="0">
                <a:latin typeface="Times New Roman" pitchFamily="18" charset="0"/>
                <a:cs typeface="Times New Roman" pitchFamily="18" charset="0"/>
              </a:rPr>
              <a:t> K. Computer-aided diagnosis in medical imaging: historical review, current status and future potential. </a:t>
            </a:r>
            <a:r>
              <a:rPr lang="en-US" sz="1900" dirty="0" err="1" smtClean="0">
                <a:latin typeface="Times New Roman" pitchFamily="18" charset="0"/>
                <a:cs typeface="Times New Roman" pitchFamily="18" charset="0"/>
              </a:rPr>
              <a:t>Comput</a:t>
            </a:r>
            <a:r>
              <a:rPr lang="en-US" sz="1900" dirty="0" smtClean="0">
                <a:latin typeface="Times New Roman" pitchFamily="18" charset="0"/>
                <a:cs typeface="Times New Roman" pitchFamily="18" charset="0"/>
              </a:rPr>
              <a:t> Med Imaging Graph 2007;31:198-211. </a:t>
            </a:r>
            <a:endParaRPr lang="en-IN" sz="1900" dirty="0" smtClean="0">
              <a:latin typeface="Times New Roman" pitchFamily="18" charset="0"/>
              <a:cs typeface="Times New Roman" pitchFamily="18" charset="0"/>
            </a:endParaRPr>
          </a:p>
          <a:p>
            <a:pPr lvl="0" algn="just">
              <a:lnSpc>
                <a:spcPct val="150000"/>
              </a:lnSpc>
            </a:pPr>
            <a:r>
              <a:rPr lang="en-US" sz="1900" dirty="0" smtClean="0">
                <a:latin typeface="Times New Roman" pitchFamily="18" charset="0"/>
                <a:cs typeface="Times New Roman" pitchFamily="18" charset="0"/>
              </a:rPr>
              <a:t>9. Park SH, Han K. </a:t>
            </a:r>
            <a:r>
              <a:rPr lang="en-US" sz="1900" dirty="0" err="1" smtClean="0">
                <a:latin typeface="Times New Roman" pitchFamily="18" charset="0"/>
                <a:cs typeface="Times New Roman" pitchFamily="18" charset="0"/>
              </a:rPr>
              <a:t>Methodologic</a:t>
            </a:r>
            <a:r>
              <a:rPr lang="en-US" sz="1900" dirty="0" smtClean="0">
                <a:latin typeface="Times New Roman" pitchFamily="18" charset="0"/>
                <a:cs typeface="Times New Roman" pitchFamily="18" charset="0"/>
              </a:rPr>
              <a:t> guide for evaluating clinical performance and effect of artificial intelligence technology for medical diagnosis and prediction. Radiology 2018;286:800-9. </a:t>
            </a:r>
            <a:endParaRPr lang="en-IN" sz="1900" dirty="0" smtClean="0">
              <a:latin typeface="Times New Roman" pitchFamily="18" charset="0"/>
              <a:cs typeface="Times New Roman" pitchFamily="18" charset="0"/>
            </a:endParaRPr>
          </a:p>
          <a:p>
            <a:pPr lvl="0" algn="just">
              <a:lnSpc>
                <a:spcPct val="150000"/>
              </a:lnSpc>
            </a:pPr>
            <a:r>
              <a:rPr lang="en-US" sz="1900" dirty="0" smtClean="0">
                <a:latin typeface="Times New Roman" pitchFamily="18" charset="0"/>
                <a:cs typeface="Times New Roman" pitchFamily="18" charset="0"/>
              </a:rPr>
              <a:t>10. McCulloch WS, Pitts W. A logical calculus of the ideas immanent in nervous activity. Bull Math </a:t>
            </a:r>
            <a:r>
              <a:rPr lang="en-US" sz="1900" dirty="0" err="1" smtClean="0">
                <a:latin typeface="Times New Roman" pitchFamily="18" charset="0"/>
                <a:cs typeface="Times New Roman" pitchFamily="18" charset="0"/>
              </a:rPr>
              <a:t>Biophys</a:t>
            </a:r>
            <a:r>
              <a:rPr lang="en-US" sz="1900" dirty="0" smtClean="0">
                <a:latin typeface="Times New Roman" pitchFamily="18" charset="0"/>
                <a:cs typeface="Times New Roman" pitchFamily="18" charset="0"/>
              </a:rPr>
              <a:t> 1943;5: 115-33. </a:t>
            </a:r>
            <a:endParaRPr lang="en-IN" sz="1900" dirty="0" smtClean="0">
              <a:latin typeface="Times New Roman" pitchFamily="18" charset="0"/>
              <a:cs typeface="Times New Roman" pitchFamily="18" charset="0"/>
            </a:endParaRPr>
          </a:p>
          <a:p>
            <a:pPr algn="just">
              <a:lnSpc>
                <a:spcPct val="150000"/>
              </a:lnSpc>
              <a:buNone/>
            </a:pP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1243</TotalTime>
  <Words>1356</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MEDICAL IMAGE ENHANCEMENT USING DEEP LEARNING, NEUTRAL NETWORKS, AUTO ENCODERS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2021-12-03T14:37:22Z</dcterms:modified>
</cp:coreProperties>
</file>