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33" r:id="rId16"/>
    <p:sldId id="323" r:id="rId17"/>
    <p:sldId id="329" r:id="rId18"/>
    <p:sldId id="334" r:id="rId19"/>
    <p:sldId id="33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IOT BASED FAULT DETECTION OF UNDERGROUND CABLES THROUGH NODE MCU MODULE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In the downtowns, underground cables are used rather than of overhead transmission lines.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hard to go through the specific spot of the shortcomings. As India become prominent as a progression country, civilized field is too boosting every day.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underground lines are beat under the same circumstances its uses is additionally growing a result of its clear advantages such as lower line losses, lower maintenance cost and they are less powerless to the effects of serious climate.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838200"/>
            <a:ext cx="7714488" cy="5410200"/>
          </a:xfrm>
        </p:spPr>
        <p:txBody>
          <a:bodyPr>
            <a:normAutofit/>
          </a:bodyPr>
          <a:lstStyle/>
          <a:p>
            <a:pPr algn="just">
              <a:lnSpc>
                <a:spcPct val="150000"/>
              </a:lnSpc>
            </a:pPr>
            <a:r>
              <a:rPr lang="en-IN" sz="2000" dirty="0" smtClean="0">
                <a:latin typeface="Times New Roman" pitchFamily="18" charset="0"/>
                <a:cs typeface="Times New Roman" pitchFamily="18" charset="0"/>
              </a:rPr>
              <a:t>As it isn't clear it move extreme to identify propel area of the shortcoming.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proposed work we are trying to rectify this problem by proposing a method which is good enough to the digital world.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have used IOT based technique with Google database for the fault detection with the help of Node MCU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Module.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totally based on IOT.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We used here Node MCU which connects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sensors to Internet.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had created a Hot spot through router for communication.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connected each MCU Module with transformer and used Google data base to checking the status of transformers.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accuracy and efficiency of our proposed method is more as compare to the other techniques.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allows objects to be sensed or controlled remotely across existing network infrastructure, creating opportunities for more direct integration of the physical world into computer-based systems, and resulting in improved efficiency, accuracy and economic benefit in addition to reduced human intervention.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safety reasons and high power requirements in densely populated areas, use of underground cable has seen a sharp hike.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deals with the method to locate faults and identify the phase line in damaged cables.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have study few techniques to minimize the various problems related to the underground cables but these techniques are not very efficient to detect the problem.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call for consistent assistance has caused the improvement of procedure of discovering issues.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decide the area of the issue, a heartbeat is useful to the transmission line. Contingent upon the greatness and the stage point, we can settle on the situation of the deficit.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990600"/>
            <a:ext cx="7391400" cy="48768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enabled underground cable fault detection system.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power supply is provided using step-down transformer, rectifier, and regulator.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current sensing circuit of the cable provides the magnitude of voltage drop across the resistors to the microcontroller and based on the voltage the fault distance is located.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60000"/>
              </a:lnSpc>
            </a:pPr>
            <a:r>
              <a:rPr lang="en-IN" sz="2000" dirty="0" smtClean="0">
                <a:latin typeface="Times New Roman" pitchFamily="18" charset="0"/>
                <a:cs typeface="Times New Roman" pitchFamily="18" charset="0"/>
              </a:rPr>
              <a:t>The benefits of accurate location of fault are fast repair to revive back the power system, it improves the system performance, it reduce the operating expense and the time to locate the faults in the field.</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Developing efficient scheduling techniques for charging and discharging of electric vehicles can potentially lead to reduce emissions, shave peak load, and increase the used percentage of generated renewable.</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It also uses the surveillance data to predict future activities to be prepared in advance for a more convenient, comfortable, secure, and efficient living 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91594"/>
        </p:xfrm>
        <a:graphic>
          <a:graphicData uri="http://schemas.openxmlformats.org/drawingml/2006/table">
            <a:tbl>
              <a:tblPr firstRow="1" bandRow="1">
                <a:tableStyleId>{5C22544A-7EE6-4342-B048-85BDC9FD1C3A}</a:tableStyleId>
              </a:tblPr>
              <a:tblGrid>
                <a:gridCol w="2057400"/>
                <a:gridCol w="1752600"/>
                <a:gridCol w="4057650"/>
              </a:tblGrid>
              <a:tr h="370840">
                <a:tc>
                  <a:txBody>
                    <a:bodyPr/>
                    <a:lstStyle/>
                    <a:p>
                      <a:pPr algn="ctr">
                        <a:lnSpc>
                          <a:spcPct val="150000"/>
                        </a:lnSpc>
                      </a:pP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dirty="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1900" dirty="0" smtClean="0">
                          <a:latin typeface="Times New Roman" pitchFamily="18" charset="0"/>
                          <a:cs typeface="Times New Roman" pitchFamily="18" charset="0"/>
                        </a:rPr>
                        <a:t>Identification of underground cable fault location and development</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M. R. Hans, S. C. </a:t>
                      </a:r>
                      <a:r>
                        <a:rPr lang="en-IN" sz="1900" dirty="0" err="1" smtClean="0">
                          <a:latin typeface="Times New Roman" pitchFamily="18" charset="0"/>
                          <a:cs typeface="Times New Roman" pitchFamily="18" charset="0"/>
                        </a:rPr>
                        <a:t>Kor</a:t>
                      </a:r>
                      <a:r>
                        <a:rPr lang="en-IN" sz="1900" dirty="0" smtClean="0">
                          <a:latin typeface="Times New Roman" pitchFamily="18" charset="0"/>
                          <a:cs typeface="Times New Roman" pitchFamily="18" charset="0"/>
                        </a:rPr>
                        <a:t>, and A. S. </a:t>
                      </a:r>
                      <a:r>
                        <a:rPr lang="en-IN" sz="1900" dirty="0" err="1" smtClean="0">
                          <a:latin typeface="Times New Roman" pitchFamily="18" charset="0"/>
                          <a:cs typeface="Times New Roman" pitchFamily="18" charset="0"/>
                        </a:rPr>
                        <a:t>Patil</a:t>
                      </a:r>
                      <a:r>
                        <a:rPr lang="en-IN" sz="1900" dirty="0" smtClean="0">
                          <a:latin typeface="Times New Roman" pitchFamily="18" charset="0"/>
                          <a:cs typeface="Times New Roman" pitchFamily="18" charset="0"/>
                        </a:rPr>
                        <a:t>, </a:t>
                      </a:r>
                      <a:endParaRPr lang="en-IN" sz="1900" dirty="0">
                        <a:latin typeface="Times New Roman" pitchFamily="18" charset="0"/>
                        <a:cs typeface="Times New Roman" pitchFamily="18" charset="0"/>
                      </a:endParaRPr>
                    </a:p>
                  </a:txBody>
                  <a:tcPr/>
                </a:tc>
                <a:tc>
                  <a:txBody>
                    <a:bodyPr/>
                    <a:lstStyle/>
                    <a:p>
                      <a:pPr algn="just">
                        <a:lnSpc>
                          <a:spcPct val="150000"/>
                        </a:lnSpc>
                      </a:pPr>
                      <a:r>
                        <a:rPr kumimoji="0" lang="en-IN" sz="1900" b="0" i="0" kern="1200" dirty="0" smtClean="0">
                          <a:solidFill>
                            <a:schemeClr val="dk1"/>
                          </a:solidFill>
                          <a:latin typeface="Times New Roman" pitchFamily="18" charset="0"/>
                          <a:ea typeface="+mn-ea"/>
                          <a:cs typeface="Times New Roman" pitchFamily="18" charset="0"/>
                        </a:rPr>
                        <a:t>In this paper we present two methods which will be very useful to identify the exact distance of fault of underground system from base station.</a:t>
                      </a:r>
                      <a:endParaRPr lang="en-IN" sz="1900" dirty="0">
                        <a:latin typeface="Times New Roman" pitchFamily="18" charset="0"/>
                        <a:cs typeface="Times New Roman" pitchFamily="18" charset="0"/>
                      </a:endParaRPr>
                    </a:p>
                  </a:txBody>
                  <a:tcPr/>
                </a:tc>
              </a:tr>
              <a:tr h="370840">
                <a:tc>
                  <a:txBody>
                    <a:bodyPr/>
                    <a:lstStyle/>
                    <a:p>
                      <a:pPr algn="just">
                        <a:lnSpc>
                          <a:spcPct val="150000"/>
                        </a:lnSpc>
                      </a:pPr>
                      <a:r>
                        <a:rPr lang="en-IN" sz="1900" dirty="0" smtClean="0">
                          <a:latin typeface="Times New Roman" pitchFamily="18" charset="0"/>
                          <a:cs typeface="Times New Roman" pitchFamily="18" charset="0"/>
                        </a:rPr>
                        <a:t>Accurate Fault Location in the Power Transmission Line Using Support Vector Machine Approach</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R. </a:t>
                      </a:r>
                      <a:r>
                        <a:rPr lang="en-IN" sz="1900" dirty="0" err="1" smtClean="0">
                          <a:latin typeface="Times New Roman" pitchFamily="18" charset="0"/>
                          <a:cs typeface="Times New Roman" pitchFamily="18" charset="0"/>
                        </a:rPr>
                        <a:t>Salat</a:t>
                      </a:r>
                      <a:r>
                        <a:rPr lang="en-IN" sz="1900" dirty="0" smtClean="0">
                          <a:latin typeface="Times New Roman" pitchFamily="18" charset="0"/>
                          <a:cs typeface="Times New Roman" pitchFamily="18" charset="0"/>
                        </a:rPr>
                        <a:t> and S. </a:t>
                      </a:r>
                      <a:r>
                        <a:rPr lang="en-IN" sz="1900" dirty="0" err="1" smtClean="0">
                          <a:latin typeface="Times New Roman" pitchFamily="18" charset="0"/>
                          <a:cs typeface="Times New Roman" pitchFamily="18" charset="0"/>
                        </a:rPr>
                        <a:t>Osowski</a:t>
                      </a:r>
                      <a:r>
                        <a:rPr lang="en-IN" sz="1900" dirty="0" smtClean="0">
                          <a:latin typeface="Times New Roman" pitchFamily="18" charset="0"/>
                          <a:cs typeface="Times New Roman" pitchFamily="18" charset="0"/>
                        </a:rPr>
                        <a:t>,</a:t>
                      </a:r>
                      <a:endParaRPr lang="en-IN" sz="1900" dirty="0">
                        <a:latin typeface="Times New Roman" pitchFamily="18" charset="0"/>
                        <a:cs typeface="Times New Roman" pitchFamily="18" charset="0"/>
                      </a:endParaRPr>
                    </a:p>
                  </a:txBody>
                  <a:tcPr/>
                </a:tc>
                <a:tc>
                  <a:txBody>
                    <a:bodyPr/>
                    <a:lstStyle/>
                    <a:p>
                      <a:pPr algn="just">
                        <a:lnSpc>
                          <a:spcPct val="150000"/>
                        </a:lnSpc>
                      </a:pPr>
                      <a:r>
                        <a:rPr kumimoji="0" lang="en-IN" sz="1900" b="0" i="0" kern="1200" dirty="0" smtClean="0">
                          <a:solidFill>
                            <a:schemeClr val="dk1"/>
                          </a:solidFill>
                          <a:latin typeface="Times New Roman" pitchFamily="18" charset="0"/>
                          <a:ea typeface="+mn-ea"/>
                          <a:cs typeface="Times New Roman" pitchFamily="18" charset="0"/>
                        </a:rPr>
                        <a:t>The paper presents a new approach to the location of fault in the high-voltage power transmission line, relying on the application of the support vector machine and frequency characteristics of the measured one-terminal voltage and current transient signals of the system. </a:t>
                      </a:r>
                      <a:endParaRPr lang="en-IN" sz="19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152400"/>
          <a:ext cx="7715250" cy="6148134"/>
        </p:xfrm>
        <a:graphic>
          <a:graphicData uri="http://schemas.openxmlformats.org/drawingml/2006/table">
            <a:tbl>
              <a:tblPr firstRow="1" bandRow="1">
                <a:tableStyleId>{5C22544A-7EE6-4342-B048-85BDC9FD1C3A}</a:tableStyleId>
              </a:tblPr>
              <a:tblGrid>
                <a:gridCol w="1981200"/>
                <a:gridCol w="1676400"/>
                <a:gridCol w="4057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1900" dirty="0" smtClean="0">
                          <a:latin typeface="Times New Roman" pitchFamily="18" charset="0"/>
                          <a:cs typeface="Times New Roman" pitchFamily="18" charset="0"/>
                        </a:rPr>
                        <a:t>Extended Fault-Location Formulation for Power Distribution Systems</a:t>
                      </a:r>
                      <a:endParaRPr lang="en-IN" sz="1900" dirty="0">
                        <a:latin typeface="Times New Roman" pitchFamily="18" charset="0"/>
                        <a:cs typeface="Times New Roman" pitchFamily="18" charset="0"/>
                      </a:endParaRPr>
                    </a:p>
                  </a:txBody>
                  <a:tcPr/>
                </a:tc>
                <a:tc>
                  <a:txBody>
                    <a:bodyPr/>
                    <a:lstStyle/>
                    <a:p>
                      <a:pPr algn="just">
                        <a:lnSpc>
                          <a:spcPct val="150000"/>
                        </a:lnSpc>
                      </a:pPr>
                      <a:r>
                        <a:rPr lang="pt-BR" sz="1900" dirty="0" smtClean="0">
                          <a:latin typeface="Times New Roman" pitchFamily="18" charset="0"/>
                          <a:cs typeface="Times New Roman" pitchFamily="18" charset="0"/>
                        </a:rPr>
                        <a:t>R. Salim, M. Resener, A. Filomena, K. R. C. D. Oliveira, and A. </a:t>
                      </a:r>
                      <a:r>
                        <a:rPr lang="en-IN" sz="1900" dirty="0" err="1" smtClean="0">
                          <a:latin typeface="Times New Roman" pitchFamily="18" charset="0"/>
                          <a:cs typeface="Times New Roman" pitchFamily="18" charset="0"/>
                        </a:rPr>
                        <a:t>Bretas</a:t>
                      </a:r>
                      <a:r>
                        <a:rPr lang="en-IN" sz="1900" dirty="0" smtClean="0">
                          <a:latin typeface="Times New Roman" pitchFamily="18" charset="0"/>
                          <a:cs typeface="Times New Roman" pitchFamily="18" charset="0"/>
                        </a:rPr>
                        <a:t>, </a:t>
                      </a:r>
                      <a:endParaRPr lang="en-IN" sz="1900" dirty="0">
                        <a:latin typeface="Times New Roman" pitchFamily="18" charset="0"/>
                        <a:cs typeface="Times New Roman" pitchFamily="18" charset="0"/>
                      </a:endParaRPr>
                    </a:p>
                  </a:txBody>
                  <a:tcPr/>
                </a:tc>
                <a:tc>
                  <a:txBody>
                    <a:bodyPr/>
                    <a:lstStyle/>
                    <a:p>
                      <a:pPr algn="just">
                        <a:lnSpc>
                          <a:spcPct val="150000"/>
                        </a:lnSpc>
                      </a:pPr>
                      <a:r>
                        <a:rPr kumimoji="0" lang="en-IN" sz="1900" b="0" i="0" kern="1200" dirty="0" smtClean="0">
                          <a:solidFill>
                            <a:schemeClr val="dk1"/>
                          </a:solidFill>
                          <a:latin typeface="Times New Roman" pitchFamily="18" charset="0"/>
                          <a:ea typeface="+mn-ea"/>
                          <a:cs typeface="Times New Roman" pitchFamily="18" charset="0"/>
                        </a:rPr>
                        <a:t>The majority of distribution feeders are characterized by having several laterals, </a:t>
                      </a:r>
                      <a:r>
                        <a:rPr kumimoji="0" lang="en-IN" sz="1900" b="0" i="0" kern="1200" dirty="0" err="1" smtClean="0">
                          <a:solidFill>
                            <a:schemeClr val="dk1"/>
                          </a:solidFill>
                          <a:latin typeface="Times New Roman" pitchFamily="18" charset="0"/>
                          <a:ea typeface="+mn-ea"/>
                          <a:cs typeface="Times New Roman" pitchFamily="18" charset="0"/>
                        </a:rPr>
                        <a:t>nonsymmetrical</a:t>
                      </a:r>
                      <a:r>
                        <a:rPr kumimoji="0" lang="en-IN" sz="1900" b="0" i="0" kern="1200" dirty="0" smtClean="0">
                          <a:solidFill>
                            <a:schemeClr val="dk1"/>
                          </a:solidFill>
                          <a:latin typeface="Times New Roman" pitchFamily="18" charset="0"/>
                          <a:ea typeface="+mn-ea"/>
                          <a:cs typeface="Times New Roman" pitchFamily="18" charset="0"/>
                        </a:rPr>
                        <a:t> lines, highly unbalanced operation, and time-varying loads.</a:t>
                      </a:r>
                      <a:endParaRPr lang="en-IN" sz="19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900" dirty="0" smtClean="0">
                          <a:latin typeface="Times New Roman" pitchFamily="18" charset="0"/>
                          <a:cs typeface="Times New Roman" pitchFamily="18" charset="0"/>
                        </a:rPr>
                        <a:t>A line to ground fault location algorithm for underground cable system</a:t>
                      </a:r>
                    </a:p>
                    <a:p>
                      <a:pPr algn="just">
                        <a:lnSpc>
                          <a:spcPct val="150000"/>
                        </a:lnSpc>
                      </a:pP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M.-S. </a:t>
                      </a:r>
                      <a:r>
                        <a:rPr lang="en-IN" sz="1900" dirty="0" err="1" smtClean="0">
                          <a:latin typeface="Times New Roman" pitchFamily="18" charset="0"/>
                          <a:cs typeface="Times New Roman" pitchFamily="18" charset="0"/>
                        </a:rPr>
                        <a:t>Choi</a:t>
                      </a:r>
                      <a:r>
                        <a:rPr lang="en-IN" sz="1900" dirty="0" smtClean="0">
                          <a:latin typeface="Times New Roman" pitchFamily="18" charset="0"/>
                          <a:cs typeface="Times New Roman" pitchFamily="18" charset="0"/>
                        </a:rPr>
                        <a:t>, D.-S. Lee, and X. Yang, </a:t>
                      </a:r>
                      <a:endParaRPr lang="en-IN" sz="1900" dirty="0">
                        <a:latin typeface="Times New Roman" pitchFamily="18" charset="0"/>
                        <a:cs typeface="Times New Roman" pitchFamily="18" charset="0"/>
                      </a:endParaRPr>
                    </a:p>
                  </a:txBody>
                  <a:tcPr/>
                </a:tc>
                <a:tc>
                  <a:txBody>
                    <a:bodyPr/>
                    <a:lstStyle/>
                    <a:p>
                      <a:pPr algn="just">
                        <a:lnSpc>
                          <a:spcPct val="150000"/>
                        </a:lnSpc>
                      </a:pPr>
                      <a:r>
                        <a:rPr kumimoji="0" lang="en-IN" sz="1900" b="0" i="0" kern="1200" dirty="0" smtClean="0">
                          <a:solidFill>
                            <a:schemeClr val="dk1"/>
                          </a:solidFill>
                          <a:latin typeface="Times New Roman" pitchFamily="18" charset="0"/>
                          <a:ea typeface="+mn-ea"/>
                          <a:cs typeface="Times New Roman" pitchFamily="18" charset="0"/>
                        </a:rPr>
                        <a:t>The proposed method firstly makes voltage and current equations using analysis of distributed parameter circuit for each of cores and sheathes respectively, and then establishes an equation of the fault distance according to the analysis of the fault conditions. </a:t>
                      </a:r>
                      <a:endParaRPr lang="en-IN" sz="19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435100" y="1447800"/>
            <a:ext cx="7499350" cy="49530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effort the difficulty of detecting the fault in underground lines is done on the basis of Node MCU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Module.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projected an IOT based model for healthier recognition of fault in the cables.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proposed a method to detect the fault place from the underground cables through Node MCU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module.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provided that best outcome and accuracy compare then other methods.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14400"/>
            <a:ext cx="7498080" cy="5334000"/>
          </a:xfrm>
        </p:spPr>
        <p:txBody>
          <a:bodyPr>
            <a:normAutofit/>
          </a:bodyPr>
          <a:lstStyle/>
          <a:p>
            <a:pPr algn="just">
              <a:lnSpc>
                <a:spcPct val="150000"/>
              </a:lnSpc>
            </a:pPr>
            <a:r>
              <a:rPr lang="en-IN" sz="2000" dirty="0" smtClean="0">
                <a:latin typeface="Times New Roman" pitchFamily="18" charset="0"/>
                <a:cs typeface="Times New Roman" pitchFamily="18" charset="0"/>
              </a:rPr>
              <a:t>This technique is also given that a very fast speed of operation, which is very essential for the continuity and stability of power quality.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future we can use this technique for detection of faults in power lines/cables as well as for transformers by connecting various sensors.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And here the average accuracy of our proposed system in Y B Phase for LL fault </a:t>
            </a:r>
            <a:r>
              <a:rPr lang="en-IN" sz="2000" dirty="0" err="1" smtClean="0">
                <a:latin typeface="Times New Roman" pitchFamily="18" charset="0"/>
                <a:cs typeface="Times New Roman" pitchFamily="18" charset="0"/>
              </a:rPr>
              <a:t>respectivelly</a:t>
            </a:r>
            <a:r>
              <a:rPr lang="en-IN" sz="2000" dirty="0" smtClean="0">
                <a:latin typeface="Times New Roman" pitchFamily="18" charset="0"/>
                <a:cs typeface="Times New Roman" pitchFamily="18" charset="0"/>
              </a:rPr>
              <a:t>, are 94.53% and 98.63%.</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248400"/>
          </a:xfrm>
        </p:spPr>
        <p:txBody>
          <a:bodyPr>
            <a:noAutofit/>
          </a:bodyPr>
          <a:lstStyle/>
          <a:p>
            <a:pPr algn="just">
              <a:lnSpc>
                <a:spcPct val="150000"/>
              </a:lnSpc>
            </a:pPr>
            <a:r>
              <a:rPr lang="en-IN" sz="2000" dirty="0" smtClean="0">
                <a:latin typeface="Times New Roman" pitchFamily="18" charset="0"/>
                <a:cs typeface="Times New Roman" pitchFamily="18" charset="0"/>
              </a:rPr>
              <a:t>[1] M. R. Hans, S. C. </a:t>
            </a:r>
            <a:r>
              <a:rPr lang="en-IN" sz="2000" dirty="0" err="1" smtClean="0">
                <a:latin typeface="Times New Roman" pitchFamily="18" charset="0"/>
                <a:cs typeface="Times New Roman" pitchFamily="18" charset="0"/>
              </a:rPr>
              <a:t>Kor</a:t>
            </a:r>
            <a:r>
              <a:rPr lang="en-IN" sz="2000" dirty="0" smtClean="0">
                <a:latin typeface="Times New Roman" pitchFamily="18" charset="0"/>
                <a:cs typeface="Times New Roman" pitchFamily="18" charset="0"/>
              </a:rPr>
              <a:t>, and A. S. </a:t>
            </a:r>
            <a:r>
              <a:rPr lang="en-IN" sz="2000" dirty="0" err="1" smtClean="0">
                <a:latin typeface="Times New Roman" pitchFamily="18" charset="0"/>
                <a:cs typeface="Times New Roman" pitchFamily="18" charset="0"/>
              </a:rPr>
              <a:t>Patil</a:t>
            </a:r>
            <a:r>
              <a:rPr lang="en-IN" sz="2000" dirty="0" smtClean="0">
                <a:latin typeface="Times New Roman" pitchFamily="18" charset="0"/>
                <a:cs typeface="Times New Roman" pitchFamily="18" charset="0"/>
              </a:rPr>
              <a:t>, “Identification of underground cable fault location and development,” 2017 International Conference on Data Management, Analytics and Innovation (ICDMAI), 2017.</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 R. </a:t>
            </a:r>
            <a:r>
              <a:rPr lang="en-IN" sz="2000" dirty="0" err="1" smtClean="0">
                <a:latin typeface="Times New Roman" pitchFamily="18" charset="0"/>
                <a:cs typeface="Times New Roman" pitchFamily="18" charset="0"/>
              </a:rPr>
              <a:t>Salat</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Osowski</a:t>
            </a:r>
            <a:r>
              <a:rPr lang="en-IN" sz="2000" dirty="0" smtClean="0">
                <a:latin typeface="Times New Roman" pitchFamily="18" charset="0"/>
                <a:cs typeface="Times New Roman" pitchFamily="18" charset="0"/>
              </a:rPr>
              <a:t>, “Accurate Fault Location in the Power Transmission Line Using Support Vector Machine Approach,” IEEE Transactions on Power Systems, vol. 19, no. 2, pp. 979–986, 2004.</a:t>
            </a:r>
          </a:p>
          <a:p>
            <a:pPr algn="just">
              <a:lnSpc>
                <a:spcPct val="150000"/>
              </a:lnSpc>
              <a:buNone/>
            </a:pPr>
            <a:endParaRPr lang="pt-BR" sz="2000" dirty="0" smtClean="0">
              <a:latin typeface="Times New Roman" pitchFamily="18" charset="0"/>
              <a:cs typeface="Times New Roman" pitchFamily="18" charset="0"/>
            </a:endParaRPr>
          </a:p>
          <a:p>
            <a:pPr algn="just">
              <a:lnSpc>
                <a:spcPct val="150000"/>
              </a:lnSpc>
            </a:pPr>
            <a:r>
              <a:rPr lang="pt-BR" sz="2000" dirty="0" smtClean="0">
                <a:latin typeface="Times New Roman" pitchFamily="18" charset="0"/>
                <a:cs typeface="Times New Roman" pitchFamily="18" charset="0"/>
              </a:rPr>
              <a:t>[3] R. Salim, M. Resener, A. Filomena, K. R. C. D. Oliveira, and A. </a:t>
            </a:r>
            <a:r>
              <a:rPr lang="en-IN" sz="2000" dirty="0" err="1" smtClean="0">
                <a:latin typeface="Times New Roman" pitchFamily="18" charset="0"/>
                <a:cs typeface="Times New Roman" pitchFamily="18" charset="0"/>
              </a:rPr>
              <a:t>Bretas</a:t>
            </a:r>
            <a:r>
              <a:rPr lang="en-IN" sz="2000" dirty="0" smtClean="0">
                <a:latin typeface="Times New Roman" pitchFamily="18" charset="0"/>
                <a:cs typeface="Times New Roman" pitchFamily="18" charset="0"/>
              </a:rPr>
              <a:t>, “Extended Fault-Location Formulation for Power Distribution Systems,” IEEE Transactions on Power Delivery, vol. 24, no. 2, pp. 508–516, 2009.</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650480" cy="6172200"/>
          </a:xfrm>
        </p:spPr>
        <p:txBody>
          <a:bodyPr>
            <a:noAutofit/>
          </a:bodyPr>
          <a:lstStyle/>
          <a:p>
            <a:pPr algn="just">
              <a:lnSpc>
                <a:spcPct val="150000"/>
              </a:lnSpc>
            </a:pPr>
            <a:r>
              <a:rPr lang="en-IN" sz="2000" dirty="0" smtClean="0">
                <a:latin typeface="Times New Roman" pitchFamily="18" charset="0"/>
                <a:cs typeface="Times New Roman" pitchFamily="18" charset="0"/>
              </a:rPr>
              <a:t>[4] M.-S. </a:t>
            </a:r>
            <a:r>
              <a:rPr lang="en-IN" sz="2000" dirty="0" err="1" smtClean="0">
                <a:latin typeface="Times New Roman" pitchFamily="18" charset="0"/>
                <a:cs typeface="Times New Roman" pitchFamily="18" charset="0"/>
              </a:rPr>
              <a:t>Choi</a:t>
            </a:r>
            <a:r>
              <a:rPr lang="en-IN" sz="2000" dirty="0" smtClean="0">
                <a:latin typeface="Times New Roman" pitchFamily="18" charset="0"/>
                <a:cs typeface="Times New Roman" pitchFamily="18" charset="0"/>
              </a:rPr>
              <a:t>, D.-S. Lee, and X. Yang, “A line to ground fault location algorithm for underground cable system,” KIEE Trans. Power Eng., pp. 267–273, Jun. 2005.</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HeenaSharma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M.T.Deshpande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RahulPande</a:t>
            </a:r>
            <a:r>
              <a:rPr lang="en-IN" sz="2000" dirty="0" smtClean="0">
                <a:latin typeface="Times New Roman" pitchFamily="18" charset="0"/>
                <a:cs typeface="Times New Roman" pitchFamily="18" charset="0"/>
              </a:rPr>
              <a:t> “Different types of fault Analysis and Techniques of Fault Location Using </a:t>
            </a:r>
            <a:r>
              <a:rPr lang="en-IN" sz="2000" dirty="0" err="1" smtClean="0">
                <a:latin typeface="Times New Roman" pitchFamily="18" charset="0"/>
                <a:cs typeface="Times New Roman" pitchFamily="18" charset="0"/>
              </a:rPr>
              <a:t>PSCAD”,Internation</a:t>
            </a:r>
            <a:r>
              <a:rPr lang="en-IN" sz="2000" dirty="0" smtClean="0">
                <a:latin typeface="Times New Roman" pitchFamily="18" charset="0"/>
                <a:cs typeface="Times New Roman" pitchFamily="18" charset="0"/>
              </a:rPr>
              <a:t> Journal of Emerging Technology and Advanced Engineering(2250- 2459)May2013.</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Willaim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R.Stagi</a:t>
            </a:r>
            <a:r>
              <a:rPr lang="en-IN" sz="2000" dirty="0" smtClean="0">
                <a:latin typeface="Times New Roman" pitchFamily="18" charset="0"/>
                <a:cs typeface="Times New Roman" pitchFamily="18" charset="0"/>
              </a:rPr>
              <a:t>, “Cable injection technology,” IEEE Latin American Conference., 2007.</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2286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Mahmoud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Gilany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Doaa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khalil</a:t>
            </a:r>
            <a:r>
              <a:rPr lang="en-IN" sz="2000" dirty="0" smtClean="0">
                <a:latin typeface="Times New Roman" pitchFamily="18" charset="0"/>
                <a:cs typeface="Times New Roman" pitchFamily="18" charset="0"/>
              </a:rPr>
              <a:t> Ibrahim, and El </a:t>
            </a:r>
            <a:r>
              <a:rPr lang="en-IN" sz="2000" dirty="0" err="1" smtClean="0">
                <a:latin typeface="Times New Roman" pitchFamily="18" charset="0"/>
                <a:cs typeface="Times New Roman" pitchFamily="18" charset="0"/>
              </a:rPr>
              <a:t>Sayed</a:t>
            </a:r>
            <a:r>
              <a:rPr lang="en-IN" sz="2000" dirty="0" smtClean="0">
                <a:latin typeface="Times New Roman" pitchFamily="18" charset="0"/>
                <a:cs typeface="Times New Roman" pitchFamily="18" charset="0"/>
              </a:rPr>
              <a:t> Tag </a:t>
            </a:r>
            <a:r>
              <a:rPr lang="en-IN" sz="2000" dirty="0" err="1" smtClean="0">
                <a:latin typeface="Times New Roman" pitchFamily="18" charset="0"/>
                <a:cs typeface="Times New Roman" pitchFamily="18" charset="0"/>
              </a:rPr>
              <a:t>Eldin</a:t>
            </a:r>
            <a:r>
              <a:rPr lang="en-IN" sz="2000" dirty="0" smtClean="0">
                <a:latin typeface="Times New Roman" pitchFamily="18" charset="0"/>
                <a:cs typeface="Times New Roman" pitchFamily="18" charset="0"/>
              </a:rPr>
              <a:t>, “Travelling wave-based fault location scheme for </a:t>
            </a:r>
            <a:r>
              <a:rPr lang="en-IN" sz="2000" dirty="0" err="1" smtClean="0">
                <a:latin typeface="Times New Roman" pitchFamily="18" charset="0"/>
                <a:cs typeface="Times New Roman" pitchFamily="18" charset="0"/>
              </a:rPr>
              <a:t>multiend</a:t>
            </a:r>
            <a:r>
              <a:rPr lang="en-IN" sz="2000" dirty="0" smtClean="0">
                <a:latin typeface="Times New Roman" pitchFamily="18" charset="0"/>
                <a:cs typeface="Times New Roman" pitchFamily="18" charset="0"/>
              </a:rPr>
              <a:t>-aged underground cable system,” IEEE Trans. On Power Delivery,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22 No.1, January 2007.</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[8] C. K. Jung, J. B. Lee, X. H. Wang and Y. H. Song, “A study on fault location algorithm on underground power cable system, Proceedings of IEEE Power engineering society general meeting, pp 2165-2171, 2005.</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[9] C. F. Jensen, “Fault in Transmission Cables and Current Fault Location Methods,” Springer Theses Online Location of Faults on AC Cables in Underground Transmission Systems, pp. 7–18, 2014.</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[10] T. S. </a:t>
            </a:r>
            <a:r>
              <a:rPr lang="en-IN" sz="2000" dirty="0" err="1" smtClean="0">
                <a:latin typeface="Times New Roman" pitchFamily="18" charset="0"/>
                <a:cs typeface="Times New Roman" pitchFamily="18" charset="0"/>
              </a:rPr>
              <a:t>Sidhu</a:t>
            </a:r>
            <a:r>
              <a:rPr lang="en-IN" sz="2000" dirty="0" smtClean="0">
                <a:latin typeface="Times New Roman" pitchFamily="18" charset="0"/>
                <a:cs typeface="Times New Roman" pitchFamily="18" charset="0"/>
              </a:rPr>
              <a:t> and Z. </a:t>
            </a:r>
            <a:r>
              <a:rPr lang="en-IN" sz="2000" dirty="0" err="1" smtClean="0">
                <a:latin typeface="Times New Roman" pitchFamily="18" charset="0"/>
                <a:cs typeface="Times New Roman" pitchFamily="18" charset="0"/>
              </a:rPr>
              <a:t>Xu</a:t>
            </a:r>
            <a:r>
              <a:rPr lang="en-IN" sz="2000" dirty="0" smtClean="0">
                <a:latin typeface="Times New Roman" pitchFamily="18" charset="0"/>
                <a:cs typeface="Times New Roman" pitchFamily="18" charset="0"/>
              </a:rPr>
              <a:t>, “Detection of Incipient Faults in Distribution Underground Cables,” IEEE Transactions on Power Delivery, vol. 25, no. 3, pp. 1363–1371, 2010.</a:t>
            </a:r>
          </a:p>
          <a:p>
            <a:pPr algn="just">
              <a:lnSpc>
                <a:spcPct val="150000"/>
              </a:lnSpc>
            </a:pPr>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1320</TotalTime>
  <Words>1407</Words>
  <Application>Microsoft Office PowerPoint</Application>
  <PresentationFormat>On-screen Show (4:3)</PresentationFormat>
  <Paragraphs>107</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IOT BASED FAULT DETECTION OF UNDERGROUND CABLES THROUGH NODE MCU MODULE</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582</cp:revision>
  <dcterms:created xsi:type="dcterms:W3CDTF">2006-08-16T00:00:00Z</dcterms:created>
  <dcterms:modified xsi:type="dcterms:W3CDTF">2021-12-11T07:23:48Z</dcterms:modified>
</cp:coreProperties>
</file>