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Intrinsic Security and Self-Adaptive Cooperative Protection Enabling Cloud Native Network Slicing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emergence of cloud native technology, the network slicing enables automatic service orchestration, flexible network scheduling and scalable network resource allocation, which profoundly affects the traditional security solution. Security is regarded as a technology independent of the cloud native architecture in the initial design, traditional passive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such as “reinforced” and “stacked” is relied on to achieve system security protection. The lack of intrinsic security mechanisms makes the system capability insufficient when faces the uncertain threat brought by vulnerabilities and backdoors under the ecosystem of opening-up and sharing. The static nature of existing networks and computing systems makes them easy to be compromised and hard to defend, and thus it is urgent to provide intrinsic security and proactive protection against the unpredictable attacks.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this end, this paper proposes a novel paradigm named intrinsic cloud security (</a:t>
            </a:r>
            <a:r>
              <a:rPr lang="en-IN" sz="2000" dirty="0" err="1" smtClean="0">
                <a:latin typeface="Times New Roman" pitchFamily="18" charset="0"/>
                <a:cs typeface="Times New Roman" pitchFamily="18" charset="0"/>
              </a:rPr>
              <a:t>iCS</a:t>
            </a:r>
            <a:r>
              <a:rPr lang="en-IN" sz="2000" dirty="0" smtClean="0">
                <a:latin typeface="Times New Roman" pitchFamily="18" charset="0"/>
                <a:cs typeface="Times New Roman" pitchFamily="18" charset="0"/>
              </a:rPr>
              <a:t>) from the perspective of dynamic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The dynamic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provides component-level security, and has complementary and consistency with the cloud native environment. In particular, </a:t>
            </a:r>
            <a:r>
              <a:rPr lang="en-IN" sz="2000" dirty="0" err="1" smtClean="0">
                <a:latin typeface="Times New Roman" pitchFamily="18" charset="0"/>
                <a:cs typeface="Times New Roman" pitchFamily="18" charset="0"/>
              </a:rPr>
              <a:t>iCS</a:t>
            </a:r>
            <a:r>
              <a:rPr lang="en-IN" sz="2000" dirty="0" smtClean="0">
                <a:latin typeface="Times New Roman" pitchFamily="18" charset="0"/>
                <a:cs typeface="Times New Roman" pitchFamily="18" charset="0"/>
              </a:rPr>
              <a:t> introduces mimic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and moving target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(MTD), and makes full use of the new features introduced by cloud native to implement an intrinsic and proactive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mechanism with acceptable costs and efficiency. The </a:t>
            </a:r>
            <a:r>
              <a:rPr lang="en-IN" sz="2000" dirty="0" err="1" smtClean="0">
                <a:latin typeface="Times New Roman" pitchFamily="18" charset="0"/>
                <a:cs typeface="Times New Roman" pitchFamily="18" charset="0"/>
              </a:rPr>
              <a:t>iCS</a:t>
            </a:r>
            <a:r>
              <a:rPr lang="en-IN" sz="2000" dirty="0" smtClean="0">
                <a:latin typeface="Times New Roman" pitchFamily="18" charset="0"/>
                <a:cs typeface="Times New Roman" pitchFamily="18" charset="0"/>
              </a:rPr>
              <a:t> paradigm achieves seamless integration and symbiosis evolution between security and cloud native. We implement a trial of </a:t>
            </a:r>
            <a:r>
              <a:rPr lang="en-IN" sz="2000" dirty="0" err="1" smtClean="0">
                <a:latin typeface="Times New Roman" pitchFamily="18" charset="0"/>
                <a:cs typeface="Times New Roman" pitchFamily="18" charset="0"/>
              </a:rPr>
              <a:t>iCS</a:t>
            </a:r>
            <a:r>
              <a:rPr lang="en-IN" sz="2000" dirty="0" smtClean="0">
                <a:latin typeface="Times New Roman" pitchFamily="18" charset="0"/>
                <a:cs typeface="Times New Roman" pitchFamily="18" charset="0"/>
              </a:rPr>
              <a:t> based on 5GC commercial system and evaluate its performance on costs, efficiency and attack success. The result shows that the </a:t>
            </a:r>
            <a:r>
              <a:rPr lang="en-IN" sz="2000" dirty="0" err="1" smtClean="0">
                <a:latin typeface="Times New Roman" pitchFamily="18" charset="0"/>
                <a:cs typeface="Times New Roman" pitchFamily="18" charset="0"/>
              </a:rPr>
              <a:t>iCS</a:t>
            </a:r>
            <a:r>
              <a:rPr lang="en-IN" sz="2000" dirty="0" smtClean="0">
                <a:latin typeface="Times New Roman" pitchFamily="18" charset="0"/>
                <a:cs typeface="Times New Roman" pitchFamily="18" charset="0"/>
              </a:rPr>
              <a:t> enhanced mode always can provide a better and more stable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effects.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200000"/>
              </a:lnSpc>
            </a:pPr>
            <a:r>
              <a:rPr lang="en-IN" sz="2000" dirty="0" smtClean="0">
                <a:latin typeface="Times New Roman" pitchFamily="18" charset="0"/>
                <a:cs typeface="Times New Roman" pitchFamily="18" charset="0"/>
              </a:rPr>
              <a:t>A realization of virtualization in the RAN, aligned with virtualization capabilities in the CN, is a significant departure from the existing implementations in a traditional RAN, where the implementations are proprietary in nature with a tight coupling of hardware and software functions resulting in limited flexibility.</a:t>
            </a:r>
          </a:p>
          <a:p>
            <a:pPr algn="just">
              <a:lnSpc>
                <a:spcPct val="200000"/>
              </a:lnSpc>
            </a:pPr>
            <a:r>
              <a:rPr lang="en-IN" sz="2000" dirty="0" smtClean="0">
                <a:latin typeface="Times New Roman" pitchFamily="18" charset="0"/>
                <a:cs typeface="Times New Roman" pitchFamily="18" charset="0"/>
              </a:rPr>
              <a:t>Robust hashing algorithms and cryptographic algorithms to prevent hash function collision and cracking of an existing block hash in the distributed ledger.</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200000"/>
              </a:lnSpc>
            </a:pPr>
            <a:r>
              <a:rPr lang="en-IN" sz="2000" dirty="0" smtClean="0">
                <a:latin typeface="Times New Roman" pitchFamily="18" charset="0"/>
                <a:cs typeface="Times New Roman" pitchFamily="18" charset="0"/>
              </a:rPr>
              <a:t>These innovative, customisable and extensible </a:t>
            </a:r>
            <a:r>
              <a:rPr lang="en-IN" sz="2000" dirty="0" err="1" smtClean="0">
                <a:latin typeface="Times New Roman" pitchFamily="18" charset="0"/>
                <a:cs typeface="Times New Roman" pitchFamily="18" charset="0"/>
              </a:rPr>
              <a:t>HoN</a:t>
            </a:r>
            <a:r>
              <a:rPr lang="en-IN" sz="2000" dirty="0" smtClean="0">
                <a:latin typeface="Times New Roman" pitchFamily="18" charset="0"/>
                <a:cs typeface="Times New Roman" pitchFamily="18" charset="0"/>
              </a:rPr>
              <a:t> metrics greatly facilitate speedy and more precise identification of common network problems.</a:t>
            </a:r>
          </a:p>
          <a:p>
            <a:pPr algn="just">
              <a:lnSpc>
                <a:spcPct val="200000"/>
              </a:lnSpc>
            </a:pPr>
            <a:r>
              <a:rPr lang="en-IN" sz="2000" dirty="0" smtClean="0">
                <a:latin typeface="Times New Roman" pitchFamily="18" charset="0"/>
                <a:cs typeface="Times New Roman" pitchFamily="18" charset="0"/>
              </a:rPr>
              <a:t>When a user enters a new cell, the user and the BS must find each other in space by turning their beam formers in the proper direction, in what denoted as initial access problem.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200000"/>
              </a:lnSpc>
            </a:pPr>
            <a:r>
              <a:rPr lang="en-IN" sz="2000" dirty="0" smtClean="0">
                <a:latin typeface="Times New Roman" pitchFamily="18" charset="0"/>
                <a:cs typeface="Times New Roman" pitchFamily="18" charset="0"/>
              </a:rPr>
              <a:t>These proposed models are previously trained using genuine traffic, which will later allow the system to detect anomalous patterns that will identify as attacks. </a:t>
            </a:r>
          </a:p>
          <a:p>
            <a:pPr algn="just">
              <a:lnSpc>
                <a:spcPct val="200000"/>
              </a:lnSpc>
            </a:pPr>
            <a:r>
              <a:rPr lang="en-IN" sz="2000" dirty="0" smtClean="0">
                <a:latin typeface="Times New Roman" pitchFamily="18" charset="0"/>
                <a:cs typeface="Times New Roman" pitchFamily="18" charset="0"/>
              </a:rPr>
              <a:t>Several power configuration algorithms have been proposed to optimize the network capacity, eliminate inter-cell interferences and regulate the coverage area of the network cells.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200000"/>
              </a:lnSpc>
            </a:pPr>
            <a:r>
              <a:rPr lang="en-IN" sz="2000" dirty="0" smtClean="0">
                <a:latin typeface="Times New Roman" pitchFamily="18" charset="0"/>
                <a:cs typeface="Times New Roman" pitchFamily="18" charset="0"/>
              </a:rPr>
              <a:t>5G is mandated to significantly increase the available communication system performance, according to several system parameters and Key Performance Indicators (KPI).</a:t>
            </a:r>
          </a:p>
          <a:p>
            <a:pPr algn="just">
              <a:lnSpc>
                <a:spcPct val="200000"/>
              </a:lnSpc>
            </a:pPr>
            <a:r>
              <a:rPr lang="en-IN" sz="2000" dirty="0" smtClean="0">
                <a:latin typeface="Times New Roman" pitchFamily="18" charset="0"/>
                <a:cs typeface="Times New Roman" pitchFamily="18" charset="0"/>
              </a:rPr>
              <a:t>The architectural changes to the telecommunication systems, needed to fulfil the expected 5G business and performance requirements, are significant compared to the existing deployed networks.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2" descr="C:\Users\ELCOT-Lenovo\Desktop\pic3.png"/>
          <p:cNvPicPr>
            <a:picLocks noGrp="1" noChangeAspect="1" noChangeArrowheads="1"/>
          </p:cNvPicPr>
          <p:nvPr>
            <p:ph idx="1"/>
          </p:nvPr>
        </p:nvPicPr>
        <p:blipFill>
          <a:blip r:embed="rId2"/>
          <a:srcRect/>
          <a:stretch>
            <a:fillRect/>
          </a:stretch>
        </p:blipFill>
        <p:spPr bwMode="auto">
          <a:xfrm>
            <a:off x="1752600" y="1447800"/>
            <a:ext cx="6781800" cy="4495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5943600"/>
          </a:xfrm>
        </p:spPr>
        <p:txBody>
          <a:bodyPr>
            <a:noAutofit/>
          </a:bodyPr>
          <a:lstStyle/>
          <a:p>
            <a:pPr algn="just">
              <a:lnSpc>
                <a:spcPct val="12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Motivated by the key challenge of finding and analyzing theoretical bounds for NOMA in massive communications, this chapter sheds some light on the relationship between achievable rates and NOMA parameters, such as load factor, degree of sparseness and regularity. A unified framework for several code-domain NOMA schemes was presented. The analytical framework, built on the traditional DS-CDMA model, proved to be flexible enough for representing several code-domain dialects, and, in particular, addressed properties of a fundamental element of the model, that is, the representation matrix S. In conclusion, by changing the spreading strategy from dense to low-dense, specific theoretical limits hold, showing that, to obtain higher achievable rates for linear decoders while still enjoying the lower receiver complexity, it is advisable to adopt sparse communications, and in particular irregular extreme low-dense schemes when systems are overloaded and regular extreme low-dense cases in the </a:t>
            </a:r>
            <a:r>
              <a:rPr lang="en-IN" sz="2000" dirty="0" err="1" smtClean="0">
                <a:latin typeface="Times New Roman" pitchFamily="18" charset="0"/>
                <a:cs typeface="Times New Roman" pitchFamily="18" charset="0"/>
              </a:rPr>
              <a:t>underloaded</a:t>
            </a:r>
            <a:r>
              <a:rPr lang="en-IN" sz="2000" dirty="0" smtClean="0">
                <a:latin typeface="Times New Roman" pitchFamily="18" charset="0"/>
                <a:cs typeface="Times New Roman" pitchFamily="18" charset="0"/>
              </a:rPr>
              <a:t> regime. </a:t>
            </a:r>
            <a:endParaRPr lang="en-US"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T. P. Le, G. C. </a:t>
            </a:r>
            <a:r>
              <a:rPr lang="en-IN" sz="1600" dirty="0" err="1" smtClean="0">
                <a:latin typeface="Times New Roman" pitchFamily="18" charset="0"/>
                <a:cs typeface="Times New Roman" pitchFamily="18" charset="0"/>
              </a:rPr>
              <a:t>Ferrante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Caso</a:t>
            </a:r>
            <a:r>
              <a:rPr lang="en-IN" sz="1600" dirty="0" smtClean="0">
                <a:latin typeface="Times New Roman" pitchFamily="18" charset="0"/>
                <a:cs typeface="Times New Roman" pitchFamily="18" charset="0"/>
              </a:rPr>
              <a:t>, L. De </a:t>
            </a:r>
            <a:r>
              <a:rPr lang="en-IN" sz="1600" dirty="0" err="1" smtClean="0">
                <a:latin typeface="Times New Roman" pitchFamily="18" charset="0"/>
                <a:cs typeface="Times New Roman" pitchFamily="18" charset="0"/>
              </a:rPr>
              <a:t>Nardis</a:t>
            </a:r>
            <a:r>
              <a:rPr lang="en-IN" sz="1600" dirty="0" smtClean="0">
                <a:latin typeface="Times New Roman" pitchFamily="18" charset="0"/>
                <a:cs typeface="Times New Roman" pitchFamily="18" charset="0"/>
              </a:rPr>
              <a:t>, and M.-G. Di </a:t>
            </a:r>
            <a:r>
              <a:rPr lang="en-IN" sz="1600" dirty="0" err="1" smtClean="0">
                <a:latin typeface="Times New Roman" pitchFamily="18" charset="0"/>
                <a:cs typeface="Times New Roman" pitchFamily="18" charset="0"/>
              </a:rPr>
              <a:t>Benedetto</a:t>
            </a:r>
            <a:r>
              <a:rPr lang="en-IN" sz="1600" dirty="0" smtClean="0">
                <a:latin typeface="Times New Roman" pitchFamily="18" charset="0"/>
                <a:cs typeface="Times New Roman" pitchFamily="18" charset="0"/>
              </a:rPr>
              <a:t>, “On </a:t>
            </a:r>
            <a:r>
              <a:rPr lang="en-IN" sz="1600" dirty="0" err="1" smtClean="0">
                <a:latin typeface="Times New Roman" pitchFamily="18" charset="0"/>
                <a:cs typeface="Times New Roman" pitchFamily="18" charset="0"/>
              </a:rPr>
              <a:t>informationtheoretic</a:t>
            </a:r>
            <a:r>
              <a:rPr lang="en-IN" sz="1600" dirty="0" smtClean="0">
                <a:latin typeface="Times New Roman" pitchFamily="18" charset="0"/>
                <a:cs typeface="Times New Roman" pitchFamily="18" charset="0"/>
              </a:rPr>
              <a:t> limits of code-domain NOMA for 5G,” IET Communications, vol. 12, no. 15, pp. 1864–1871, 2018. </a:t>
            </a:r>
          </a:p>
          <a:p>
            <a:pPr algn="just">
              <a:lnSpc>
                <a:spcPct val="160000"/>
              </a:lnSpc>
            </a:pPr>
            <a:r>
              <a:rPr lang="en-IN" sz="1600" dirty="0" smtClean="0">
                <a:latin typeface="Times New Roman" pitchFamily="18" charset="0"/>
                <a:cs typeface="Times New Roman" pitchFamily="18" charset="0"/>
              </a:rPr>
              <a:t>2. Z. Ding, X. Lei, G. K. </a:t>
            </a:r>
            <a:r>
              <a:rPr lang="en-IN" sz="1600" dirty="0" err="1" smtClean="0">
                <a:latin typeface="Times New Roman" pitchFamily="18" charset="0"/>
                <a:cs typeface="Times New Roman" pitchFamily="18" charset="0"/>
              </a:rPr>
              <a:t>Karagiannidis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J. Yuan, and V. K. </a:t>
            </a:r>
            <a:r>
              <a:rPr lang="en-IN" sz="1600" dirty="0" err="1" smtClean="0">
                <a:latin typeface="Times New Roman" pitchFamily="18" charset="0"/>
                <a:cs typeface="Times New Roman" pitchFamily="18" charset="0"/>
              </a:rPr>
              <a:t>Bhargava</a:t>
            </a:r>
            <a:r>
              <a:rPr lang="en-IN" sz="1600" dirty="0" smtClean="0">
                <a:latin typeface="Times New Roman" pitchFamily="18" charset="0"/>
                <a:cs typeface="Times New Roman" pitchFamily="18" charset="0"/>
              </a:rPr>
              <a:t>, “A survey on non-orthogonal multiple access for 5g networks: Research challenges and future trends,”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35, no. 10, pp. 2181–2195, Oct. 2017. </a:t>
            </a:r>
          </a:p>
          <a:p>
            <a:pPr algn="just">
              <a:lnSpc>
                <a:spcPct val="160000"/>
              </a:lnSpc>
            </a:pPr>
            <a:r>
              <a:rPr lang="en-IN" sz="1600" dirty="0" smtClean="0">
                <a:latin typeface="Times New Roman" pitchFamily="18" charset="0"/>
                <a:cs typeface="Times New Roman" pitchFamily="18" charset="0"/>
              </a:rPr>
              <a:t>3. 3rd Generation Partnership Project (3GPP) Portal, 2017, [Online]. Available: https://portal.3gpp.org/, accessed on May 09, 2018. </a:t>
            </a:r>
          </a:p>
          <a:p>
            <a:pPr algn="just">
              <a:lnSpc>
                <a:spcPct val="160000"/>
              </a:lnSpc>
            </a:pPr>
            <a:r>
              <a:rPr lang="en-IN" sz="1600" dirty="0" smtClean="0">
                <a:latin typeface="Times New Roman" pitchFamily="18" charset="0"/>
                <a:cs typeface="Times New Roman" pitchFamily="18" charset="0"/>
              </a:rPr>
              <a:t>4. S.-Y. Lien, S.-L. </a:t>
            </a:r>
            <a:r>
              <a:rPr lang="en-IN" sz="1600" dirty="0" err="1" smtClean="0">
                <a:latin typeface="Times New Roman" pitchFamily="18" charset="0"/>
                <a:cs typeface="Times New Roman" pitchFamily="18" charset="0"/>
              </a:rPr>
              <a:t>Shieh</a:t>
            </a:r>
            <a:r>
              <a:rPr lang="en-IN" sz="1600" dirty="0" smtClean="0">
                <a:latin typeface="Times New Roman" pitchFamily="18" charset="0"/>
                <a:cs typeface="Times New Roman" pitchFamily="18" charset="0"/>
              </a:rPr>
              <a:t>, Y. Huang, B. Su, Y.-L. Hsu, and H.-Y. Wei, “5G New radio: Waveform, Frame Structure, Multiple Access, and Initial Access,”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55, no. 6, pp. 64–71, June 2017. </a:t>
            </a:r>
          </a:p>
          <a:p>
            <a:pPr algn="just">
              <a:lnSpc>
                <a:spcPct val="160000"/>
              </a:lnSpc>
            </a:pPr>
            <a:r>
              <a:rPr lang="en-IN" sz="1600" dirty="0" smtClean="0">
                <a:latin typeface="Times New Roman" pitchFamily="18" charset="0"/>
                <a:cs typeface="Times New Roman" pitchFamily="18" charset="0"/>
              </a:rPr>
              <a:t>5. Y. Liu, Z. Qin, M. </a:t>
            </a:r>
            <a:r>
              <a:rPr lang="en-IN" sz="1600" dirty="0" err="1" smtClean="0">
                <a:latin typeface="Times New Roman" pitchFamily="18" charset="0"/>
                <a:cs typeface="Times New Roman" pitchFamily="18" charset="0"/>
              </a:rPr>
              <a:t>Elkashlan</a:t>
            </a:r>
            <a:r>
              <a:rPr lang="en-IN" sz="1600" dirty="0" smtClean="0">
                <a:latin typeface="Times New Roman" pitchFamily="18" charset="0"/>
                <a:cs typeface="Times New Roman" pitchFamily="18" charset="0"/>
              </a:rPr>
              <a:t>, Z. Ding, A. </a:t>
            </a:r>
            <a:r>
              <a:rPr lang="en-IN" sz="1600" dirty="0" err="1" smtClean="0">
                <a:latin typeface="Times New Roman" pitchFamily="18" charset="0"/>
                <a:cs typeface="Times New Roman" pitchFamily="18" charset="0"/>
              </a:rPr>
              <a:t>Nallanathan</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Hanzo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Nonorthogonal</a:t>
            </a:r>
            <a:r>
              <a:rPr lang="en-IN" sz="1600" dirty="0" smtClean="0">
                <a:latin typeface="Times New Roman" pitchFamily="18" charset="0"/>
                <a:cs typeface="Times New Roman" pitchFamily="18" charset="0"/>
              </a:rPr>
              <a:t> multiple access for 5g and beyond,” Proceedings of the IEEE, vol. 105, no. 12, pp. 2347–2381, Dec 2017.</a:t>
            </a:r>
            <a:endParaRPr lang="en-US" sz="1600" dirty="0" smtClean="0">
              <a:latin typeface="Times New Roman" pitchFamily="18" charset="0"/>
              <a:cs typeface="Times New Roman" pitchFamily="18" charset="0"/>
            </a:endParaRPr>
          </a:p>
          <a:p>
            <a:pPr algn="just">
              <a:lnSpc>
                <a:spcPct val="16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Dai, B. Wang, Y. Yuan, S. Han, C. l. I, and Z. Wang, “Non-orthogonal multiple access for 5G: solutions, challenges, opportunities, and future research trends,”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53, no. 9, pp. 74–81, Sept. 2015. </a:t>
            </a:r>
          </a:p>
          <a:p>
            <a:pPr algn="just">
              <a:lnSpc>
                <a:spcPct val="170000"/>
              </a:lnSpc>
            </a:pPr>
            <a:r>
              <a:rPr lang="en-IN" sz="1600" dirty="0" smtClean="0">
                <a:latin typeface="Times New Roman" pitchFamily="18" charset="0"/>
                <a:cs typeface="Times New Roman" pitchFamily="18" charset="0"/>
              </a:rPr>
              <a:t>7. R. E. Learned, A. S. </a:t>
            </a:r>
            <a:r>
              <a:rPr lang="en-IN" sz="1600" dirty="0" err="1" smtClean="0">
                <a:latin typeface="Times New Roman" pitchFamily="18" charset="0"/>
                <a:cs typeface="Times New Roman" pitchFamily="18" charset="0"/>
              </a:rPr>
              <a:t>Willsky</a:t>
            </a:r>
            <a:r>
              <a:rPr lang="en-IN" sz="1600" dirty="0" smtClean="0">
                <a:latin typeface="Times New Roman" pitchFamily="18" charset="0"/>
                <a:cs typeface="Times New Roman" pitchFamily="18" charset="0"/>
              </a:rPr>
              <a:t>, and D. M. </a:t>
            </a:r>
            <a:r>
              <a:rPr lang="en-IN" sz="1600" dirty="0" err="1" smtClean="0">
                <a:latin typeface="Times New Roman" pitchFamily="18" charset="0"/>
                <a:cs typeface="Times New Roman" pitchFamily="18" charset="0"/>
              </a:rPr>
              <a:t>Boroson</a:t>
            </a:r>
            <a:r>
              <a:rPr lang="en-IN" sz="1600" dirty="0" smtClean="0">
                <a:latin typeface="Times New Roman" pitchFamily="18" charset="0"/>
                <a:cs typeface="Times New Roman" pitchFamily="18" charset="0"/>
              </a:rPr>
              <a:t>, “Low complexity optimal joint detection for oversaturated multiple access communications,” IEEE Trans. Signal Process., vol. 45, no. 1, pp. 113–123, Jan. 1997. </a:t>
            </a:r>
          </a:p>
          <a:p>
            <a:pPr algn="just">
              <a:lnSpc>
                <a:spcPct val="170000"/>
              </a:lnSpc>
            </a:pPr>
            <a:r>
              <a:rPr lang="en-IN" sz="1600" dirty="0" smtClean="0">
                <a:latin typeface="Times New Roman" pitchFamily="18" charset="0"/>
                <a:cs typeface="Times New Roman" pitchFamily="18" charset="0"/>
              </a:rPr>
              <a:t>8. J. G. Andrews, “Interference cancellation for cellular systems: a contemporary overview,”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12, no. 2, pp. 19–29, 2005. </a:t>
            </a:r>
          </a:p>
          <a:p>
            <a:pPr algn="just">
              <a:lnSpc>
                <a:spcPct val="170000"/>
              </a:lnSpc>
            </a:pPr>
            <a:r>
              <a:rPr lang="en-IN" sz="1600" dirty="0" smtClean="0">
                <a:latin typeface="Times New Roman" pitchFamily="18" charset="0"/>
                <a:cs typeface="Times New Roman" pitchFamily="18" charset="0"/>
              </a:rPr>
              <a:t>9. Z. Ding, Y. Liu, J.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Q. Sun, M. </a:t>
            </a:r>
            <a:r>
              <a:rPr lang="en-IN" sz="1600" dirty="0" err="1" smtClean="0">
                <a:latin typeface="Times New Roman" pitchFamily="18" charset="0"/>
                <a:cs typeface="Times New Roman" pitchFamily="18" charset="0"/>
              </a:rPr>
              <a:t>Elkashlan</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Chih</a:t>
            </a:r>
            <a:r>
              <a:rPr lang="en-IN" sz="1600" dirty="0" smtClean="0">
                <a:latin typeface="Times New Roman" pitchFamily="18" charset="0"/>
                <a:cs typeface="Times New Roman" pitchFamily="18" charset="0"/>
              </a:rPr>
              <a:t>-Lin, and H. V. Poor, “Application of non-orthogonal multiple access in LTE and 5G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55, no. 2, pp. 185–191, Feb. 2017.</a:t>
            </a:r>
          </a:p>
          <a:p>
            <a:pPr algn="just">
              <a:lnSpc>
                <a:spcPct val="170000"/>
              </a:lnSpc>
            </a:pPr>
            <a:r>
              <a:rPr lang="en-IN" sz="1600" dirty="0" smtClean="0">
                <a:latin typeface="Times New Roman" pitchFamily="18" charset="0"/>
                <a:cs typeface="Times New Roman" pitchFamily="18" charset="0"/>
              </a:rPr>
              <a:t>10. S. </a:t>
            </a:r>
            <a:r>
              <a:rPr lang="en-IN" sz="1600" dirty="0" err="1" smtClean="0">
                <a:latin typeface="Times New Roman" pitchFamily="18" charset="0"/>
                <a:cs typeface="Times New Roman" pitchFamily="18" charset="0"/>
              </a:rPr>
              <a:t>Shamai</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Verdú</a:t>
            </a:r>
            <a:r>
              <a:rPr lang="en-IN" sz="1600" dirty="0" smtClean="0">
                <a:latin typeface="Times New Roman" pitchFamily="18" charset="0"/>
                <a:cs typeface="Times New Roman" pitchFamily="18" charset="0"/>
              </a:rPr>
              <a:t>, “The impact of frequency-flat fading on the spectral efficiency of CDMA,” IEEE Trans. Inf. Theory, vol. 47, no. 4, pp. 1302–1327, May 2001.</a:t>
            </a:r>
          </a:p>
          <a:p>
            <a:pPr algn="just">
              <a:lnSpc>
                <a:spcPct val="17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1287</Words>
  <Application>Microsoft Office PowerPoint</Application>
  <PresentationFormat>On-screen Show (4:3)</PresentationFormat>
  <Paragraphs>43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Intrinsic Security and Self-Adaptive Cooperative Protection Enabling Cloud Native Network Slicing</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2021-12-10T08:38:59Z</dcterms:modified>
</cp:coreProperties>
</file>